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6"/>
  </p:notesMasterIdLst>
  <p:handoutMasterIdLst>
    <p:handoutMasterId r:id="rId207"/>
  </p:handoutMasterIdLst>
  <p:sldIdLst>
    <p:sldId id="305" r:id="rId5"/>
    <p:sldId id="296" r:id="rId6"/>
    <p:sldId id="306" r:id="rId7"/>
    <p:sldId id="259" r:id="rId8"/>
    <p:sldId id="311" r:id="rId9"/>
    <p:sldId id="312" r:id="rId10"/>
    <p:sldId id="314" r:id="rId11"/>
    <p:sldId id="307" r:id="rId12"/>
    <p:sldId id="317" r:id="rId13"/>
    <p:sldId id="318" r:id="rId14"/>
    <p:sldId id="319" r:id="rId15"/>
    <p:sldId id="309" r:id="rId16"/>
    <p:sldId id="315" r:id="rId17"/>
    <p:sldId id="313" r:id="rId18"/>
    <p:sldId id="320" r:id="rId19"/>
    <p:sldId id="294" r:id="rId20"/>
    <p:sldId id="310" r:id="rId21"/>
    <p:sldId id="321" r:id="rId22"/>
    <p:sldId id="323" r:id="rId23"/>
    <p:sldId id="512" r:id="rId24"/>
    <p:sldId id="513" r:id="rId25"/>
    <p:sldId id="514" r:id="rId26"/>
    <p:sldId id="515" r:id="rId27"/>
    <p:sldId id="516" r:id="rId28"/>
    <p:sldId id="517" r:id="rId29"/>
    <p:sldId id="519" r:id="rId30"/>
    <p:sldId id="520" r:id="rId31"/>
    <p:sldId id="521" r:id="rId32"/>
    <p:sldId id="522" r:id="rId33"/>
    <p:sldId id="525" r:id="rId34"/>
    <p:sldId id="526" r:id="rId35"/>
    <p:sldId id="527" r:id="rId36"/>
    <p:sldId id="528" r:id="rId37"/>
    <p:sldId id="293" r:id="rId38"/>
    <p:sldId id="529" r:id="rId39"/>
    <p:sldId id="530" r:id="rId40"/>
    <p:sldId id="531" r:id="rId41"/>
    <p:sldId id="532" r:id="rId42"/>
    <p:sldId id="533" r:id="rId43"/>
    <p:sldId id="544" r:id="rId44"/>
    <p:sldId id="545" r:id="rId45"/>
    <p:sldId id="534" r:id="rId46"/>
    <p:sldId id="277" r:id="rId47"/>
    <p:sldId id="301" r:id="rId48"/>
    <p:sldId id="291" r:id="rId49"/>
    <p:sldId id="261" r:id="rId50"/>
    <p:sldId id="537" r:id="rId51"/>
    <p:sldId id="292" r:id="rId52"/>
    <p:sldId id="538" r:id="rId53"/>
    <p:sldId id="535" r:id="rId54"/>
    <p:sldId id="539" r:id="rId55"/>
    <p:sldId id="540" r:id="rId56"/>
    <p:sldId id="541" r:id="rId57"/>
    <p:sldId id="542" r:id="rId58"/>
    <p:sldId id="536" r:id="rId59"/>
    <p:sldId id="543" r:id="rId60"/>
    <p:sldId id="322" r:id="rId61"/>
    <p:sldId id="546" r:id="rId62"/>
    <p:sldId id="297" r:id="rId63"/>
    <p:sldId id="547" r:id="rId64"/>
    <p:sldId id="548" r:id="rId65"/>
    <p:sldId id="549" r:id="rId66"/>
    <p:sldId id="550" r:id="rId67"/>
    <p:sldId id="552" r:id="rId68"/>
    <p:sldId id="551" r:id="rId69"/>
    <p:sldId id="553" r:id="rId70"/>
    <p:sldId id="554" r:id="rId71"/>
    <p:sldId id="555" r:id="rId72"/>
    <p:sldId id="556" r:id="rId73"/>
    <p:sldId id="557" r:id="rId74"/>
    <p:sldId id="558" r:id="rId75"/>
    <p:sldId id="559" r:id="rId76"/>
    <p:sldId id="560" r:id="rId77"/>
    <p:sldId id="561" r:id="rId78"/>
    <p:sldId id="562" r:id="rId79"/>
    <p:sldId id="563" r:id="rId80"/>
    <p:sldId id="564" r:id="rId81"/>
    <p:sldId id="565" r:id="rId82"/>
    <p:sldId id="566" r:id="rId83"/>
    <p:sldId id="568" r:id="rId84"/>
    <p:sldId id="567" r:id="rId85"/>
    <p:sldId id="569" r:id="rId86"/>
    <p:sldId id="570" r:id="rId87"/>
    <p:sldId id="571" r:id="rId88"/>
    <p:sldId id="573" r:id="rId89"/>
    <p:sldId id="572" r:id="rId90"/>
    <p:sldId id="574" r:id="rId91"/>
    <p:sldId id="575" r:id="rId92"/>
    <p:sldId id="576" r:id="rId93"/>
    <p:sldId id="577" r:id="rId94"/>
    <p:sldId id="578" r:id="rId95"/>
    <p:sldId id="579" r:id="rId96"/>
    <p:sldId id="580" r:id="rId97"/>
    <p:sldId id="581" r:id="rId98"/>
    <p:sldId id="582" r:id="rId99"/>
    <p:sldId id="584" r:id="rId100"/>
    <p:sldId id="585" r:id="rId101"/>
    <p:sldId id="583" r:id="rId102"/>
    <p:sldId id="586" r:id="rId103"/>
    <p:sldId id="587" r:id="rId104"/>
    <p:sldId id="588" r:id="rId105"/>
    <p:sldId id="589" r:id="rId106"/>
    <p:sldId id="590" r:id="rId107"/>
    <p:sldId id="591" r:id="rId108"/>
    <p:sldId id="592" r:id="rId109"/>
    <p:sldId id="593" r:id="rId110"/>
    <p:sldId id="594" r:id="rId111"/>
    <p:sldId id="595" r:id="rId112"/>
    <p:sldId id="596" r:id="rId113"/>
    <p:sldId id="598" r:id="rId114"/>
    <p:sldId id="600" r:id="rId115"/>
    <p:sldId id="599" r:id="rId116"/>
    <p:sldId id="601" r:id="rId117"/>
    <p:sldId id="602" r:id="rId118"/>
    <p:sldId id="603" r:id="rId119"/>
    <p:sldId id="604" r:id="rId120"/>
    <p:sldId id="605" r:id="rId121"/>
    <p:sldId id="606" r:id="rId122"/>
    <p:sldId id="608" r:id="rId123"/>
    <p:sldId id="607" r:id="rId124"/>
    <p:sldId id="609" r:id="rId125"/>
    <p:sldId id="610" r:id="rId126"/>
    <p:sldId id="611" r:id="rId127"/>
    <p:sldId id="260" r:id="rId128"/>
    <p:sldId id="613" r:id="rId129"/>
    <p:sldId id="614" r:id="rId130"/>
    <p:sldId id="612" r:id="rId131"/>
    <p:sldId id="615" r:id="rId132"/>
    <p:sldId id="616" r:id="rId133"/>
    <p:sldId id="617" r:id="rId134"/>
    <p:sldId id="618" r:id="rId135"/>
    <p:sldId id="619" r:id="rId136"/>
    <p:sldId id="620" r:id="rId137"/>
    <p:sldId id="621" r:id="rId138"/>
    <p:sldId id="625" r:id="rId139"/>
    <p:sldId id="622" r:id="rId140"/>
    <p:sldId id="623" r:id="rId141"/>
    <p:sldId id="624" r:id="rId142"/>
    <p:sldId id="626" r:id="rId143"/>
    <p:sldId id="627" r:id="rId144"/>
    <p:sldId id="628" r:id="rId145"/>
    <p:sldId id="630" r:id="rId146"/>
    <p:sldId id="629" r:id="rId147"/>
    <p:sldId id="631" r:id="rId148"/>
    <p:sldId id="633" r:id="rId149"/>
    <p:sldId id="634" r:id="rId150"/>
    <p:sldId id="632" r:id="rId151"/>
    <p:sldId id="635" r:id="rId152"/>
    <p:sldId id="636" r:id="rId153"/>
    <p:sldId id="637" r:id="rId154"/>
    <p:sldId id="638" r:id="rId155"/>
    <p:sldId id="639" r:id="rId156"/>
    <p:sldId id="640" r:id="rId157"/>
    <p:sldId id="641" r:id="rId158"/>
    <p:sldId id="643" r:id="rId159"/>
    <p:sldId id="642" r:id="rId160"/>
    <p:sldId id="644" r:id="rId161"/>
    <p:sldId id="645" r:id="rId162"/>
    <p:sldId id="646" r:id="rId163"/>
    <p:sldId id="647" r:id="rId164"/>
    <p:sldId id="648" r:id="rId165"/>
    <p:sldId id="649" r:id="rId166"/>
    <p:sldId id="650" r:id="rId167"/>
    <p:sldId id="651" r:id="rId168"/>
    <p:sldId id="652" r:id="rId169"/>
    <p:sldId id="653" r:id="rId170"/>
    <p:sldId id="654" r:id="rId171"/>
    <p:sldId id="655" r:id="rId172"/>
    <p:sldId id="656" r:id="rId173"/>
    <p:sldId id="657" r:id="rId174"/>
    <p:sldId id="658" r:id="rId175"/>
    <p:sldId id="659" r:id="rId176"/>
    <p:sldId id="660" r:id="rId177"/>
    <p:sldId id="661" r:id="rId178"/>
    <p:sldId id="662" r:id="rId179"/>
    <p:sldId id="663" r:id="rId180"/>
    <p:sldId id="664" r:id="rId181"/>
    <p:sldId id="665" r:id="rId182"/>
    <p:sldId id="666" r:id="rId183"/>
    <p:sldId id="667" r:id="rId184"/>
    <p:sldId id="668" r:id="rId185"/>
    <p:sldId id="669" r:id="rId186"/>
    <p:sldId id="670" r:id="rId187"/>
    <p:sldId id="671" r:id="rId188"/>
    <p:sldId id="672" r:id="rId189"/>
    <p:sldId id="673" r:id="rId190"/>
    <p:sldId id="674" r:id="rId191"/>
    <p:sldId id="675" r:id="rId192"/>
    <p:sldId id="676" r:id="rId193"/>
    <p:sldId id="677" r:id="rId194"/>
    <p:sldId id="678" r:id="rId195"/>
    <p:sldId id="680" r:id="rId196"/>
    <p:sldId id="679" r:id="rId197"/>
    <p:sldId id="681" r:id="rId198"/>
    <p:sldId id="682" r:id="rId199"/>
    <p:sldId id="683" r:id="rId200"/>
    <p:sldId id="684" r:id="rId201"/>
    <p:sldId id="685" r:id="rId202"/>
    <p:sldId id="686" r:id="rId203"/>
    <p:sldId id="687" r:id="rId204"/>
    <p:sldId id="316"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8D6"/>
    <a:srgbClr val="A9D7D9"/>
    <a:srgbClr val="93D3D9"/>
    <a:srgbClr val="AAD6FF"/>
    <a:srgbClr val="B2C8CD"/>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879" autoAdjust="0"/>
  </p:normalViewPr>
  <p:slideViewPr>
    <p:cSldViewPr snapToGrid="0">
      <p:cViewPr varScale="1">
        <p:scale>
          <a:sx n="72" d="100"/>
          <a:sy n="72" d="100"/>
        </p:scale>
        <p:origin x="708"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handoutMaster" Target="handoutMasters/handout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12/28/2022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5" name="Google Shape;94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4706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87490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19045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09527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8619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2183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74090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3798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4670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87033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578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947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93784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2706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75881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07896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0912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2684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28966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94382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94042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9502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1116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92947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51167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90675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34675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55400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06585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81997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28320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01390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206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1" name="Google Shape;98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5863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11190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40283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08703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0021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20512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10508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32674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62412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78362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884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21673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55792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27023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30991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82819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95891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95180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995620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98902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97268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359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5" name="Google Shape;99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6246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2564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65870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58795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83509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474908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9827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37553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66971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80614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123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13305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59040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938170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53152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519856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3584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5" name="Google Shape;102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73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05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72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201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577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916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34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72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16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4" name="Google Shape;190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6282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7207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0" name="Google Shape;134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569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1577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1577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8336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8743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626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2" name="Google Shape;171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0643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4795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9547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281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522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2968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3212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5579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369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086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2" name="Google Shape;171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0882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8867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5436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08916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5384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5982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0459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613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721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3594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77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402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3303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8920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2317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8446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9830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59543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26212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2851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3157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46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909" name="Google Shape;90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3992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2847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9500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8480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70938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71910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12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58174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241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0204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722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26252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8444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9771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1510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33597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62747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17585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6251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1864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16866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490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0" name="Google Shape;93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4425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99889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17163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25068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75303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1423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2405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28601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2756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3871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2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32.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33.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281" name="Google Shape;281;p103"/>
          <p:cNvGrpSpPr/>
          <p:nvPr/>
        </p:nvGrpSpPr>
        <p:grpSpPr>
          <a:xfrm>
            <a:off x="1242533" y="505600"/>
            <a:ext cx="10585600" cy="5846800"/>
            <a:chOff x="931900" y="379200"/>
            <a:chExt cx="7939200" cy="4385100"/>
          </a:xfrm>
        </p:grpSpPr>
        <p:sp>
          <p:nvSpPr>
            <p:cNvPr id="282" name="Google Shape;282;p103"/>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 name="Google Shape;283;p103"/>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 name="Google Shape;284;p103"/>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85" name="Google Shape;285;p103"/>
          <p:cNvSpPr txBox="1">
            <a:spLocks noGrp="1"/>
          </p:cNvSpPr>
          <p:nvPr>
            <p:ph type="title"/>
          </p:nvPr>
        </p:nvSpPr>
        <p:spPr>
          <a:xfrm>
            <a:off x="1485400" y="524567"/>
            <a:ext cx="9221200" cy="76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6" name="Google Shape;286;p103"/>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87" name="Google Shape;287;p103"/>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88" name="Google Shape;288;p103"/>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89" name="Google Shape;289;p103"/>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90" name="Google Shape;290;p103">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91" name="Google Shape;291;p103">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292" name="Google Shape;292;p103"/>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293" name="Google Shape;293;p103">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92075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0"/>
        <p:cNvGrpSpPr/>
        <p:nvPr/>
      </p:nvGrpSpPr>
      <p:grpSpPr>
        <a:xfrm>
          <a:off x="0" y="0"/>
          <a:ext cx="0" cy="0"/>
          <a:chOff x="0" y="0"/>
          <a:chExt cx="0" cy="0"/>
        </a:xfrm>
      </p:grpSpPr>
      <p:pic>
        <p:nvPicPr>
          <p:cNvPr id="311" name="Google Shape;311;p105"/>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312" name="Google Shape;312;p105"/>
          <p:cNvGrpSpPr/>
          <p:nvPr/>
        </p:nvGrpSpPr>
        <p:grpSpPr>
          <a:xfrm>
            <a:off x="1242533" y="505600"/>
            <a:ext cx="10585600" cy="5846800"/>
            <a:chOff x="931900" y="379200"/>
            <a:chExt cx="7939200" cy="4385100"/>
          </a:xfrm>
        </p:grpSpPr>
        <p:sp>
          <p:nvSpPr>
            <p:cNvPr id="313" name="Google Shape;313;p105"/>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105"/>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105"/>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16" name="Google Shape;316;p105"/>
          <p:cNvSpPr txBox="1">
            <a:spLocks noGrp="1"/>
          </p:cNvSpPr>
          <p:nvPr>
            <p:ph type="title"/>
          </p:nvPr>
        </p:nvSpPr>
        <p:spPr>
          <a:xfrm flipH="1">
            <a:off x="8045051" y="4490333"/>
            <a:ext cx="3072800" cy="81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800"/>
              <a:buNone/>
              <a:defRPr sz="6400"/>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a:endParaRPr/>
          </a:p>
        </p:txBody>
      </p:sp>
      <p:sp>
        <p:nvSpPr>
          <p:cNvPr id="317" name="Google Shape;317;p105"/>
          <p:cNvSpPr txBox="1">
            <a:spLocks noGrp="1"/>
          </p:cNvSpPr>
          <p:nvPr>
            <p:ph type="subTitle" idx="1"/>
          </p:nvPr>
        </p:nvSpPr>
        <p:spPr>
          <a:xfrm flipH="1">
            <a:off x="8045017" y="5307133"/>
            <a:ext cx="3072800" cy="970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18" name="Google Shape;318;p105"/>
          <p:cNvSpPr txBox="1">
            <a:spLocks noGrp="1"/>
          </p:cNvSpPr>
          <p:nvPr>
            <p:ph type="title" idx="2"/>
          </p:nvPr>
        </p:nvSpPr>
        <p:spPr>
          <a:xfrm flipH="1">
            <a:off x="6642484" y="1796433"/>
            <a:ext cx="3072800" cy="81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800"/>
              <a:buNone/>
              <a:defRPr sz="6400"/>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a:endParaRPr/>
          </a:p>
        </p:txBody>
      </p:sp>
      <p:sp>
        <p:nvSpPr>
          <p:cNvPr id="319" name="Google Shape;319;p105"/>
          <p:cNvSpPr txBox="1">
            <a:spLocks noGrp="1"/>
          </p:cNvSpPr>
          <p:nvPr>
            <p:ph type="subTitle" idx="3"/>
          </p:nvPr>
        </p:nvSpPr>
        <p:spPr>
          <a:xfrm flipH="1">
            <a:off x="6642451" y="2613233"/>
            <a:ext cx="3072800" cy="970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20" name="Google Shape;320;p105"/>
          <p:cNvSpPr txBox="1">
            <a:spLocks noGrp="1"/>
          </p:cNvSpPr>
          <p:nvPr>
            <p:ph type="title" idx="4"/>
          </p:nvPr>
        </p:nvSpPr>
        <p:spPr>
          <a:xfrm flipH="1">
            <a:off x="2604151" y="4553533"/>
            <a:ext cx="3072800" cy="81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800"/>
              <a:buNone/>
              <a:defRPr sz="6400"/>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a:endParaRPr/>
          </a:p>
        </p:txBody>
      </p:sp>
      <p:sp>
        <p:nvSpPr>
          <p:cNvPr id="321" name="Google Shape;321;p105"/>
          <p:cNvSpPr txBox="1">
            <a:spLocks noGrp="1"/>
          </p:cNvSpPr>
          <p:nvPr>
            <p:ph type="subTitle" idx="5"/>
          </p:nvPr>
        </p:nvSpPr>
        <p:spPr>
          <a:xfrm flipH="1">
            <a:off x="2604117" y="5370333"/>
            <a:ext cx="3072800" cy="970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22" name="Google Shape;322;p105"/>
          <p:cNvSpPr txBox="1">
            <a:spLocks noGrp="1"/>
          </p:cNvSpPr>
          <p:nvPr>
            <p:ph type="title" idx="6"/>
          </p:nvPr>
        </p:nvSpPr>
        <p:spPr>
          <a:xfrm flipH="1">
            <a:off x="1931451" y="1578600"/>
            <a:ext cx="3072800" cy="81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800"/>
              <a:buNone/>
              <a:defRPr sz="6400"/>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a:endParaRPr/>
          </a:p>
        </p:txBody>
      </p:sp>
      <p:sp>
        <p:nvSpPr>
          <p:cNvPr id="323" name="Google Shape;323;p105"/>
          <p:cNvSpPr txBox="1">
            <a:spLocks noGrp="1"/>
          </p:cNvSpPr>
          <p:nvPr>
            <p:ph type="subTitle" idx="7"/>
          </p:nvPr>
        </p:nvSpPr>
        <p:spPr>
          <a:xfrm flipH="1">
            <a:off x="1931417" y="2395400"/>
            <a:ext cx="3072800" cy="970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24" name="Google Shape;324;p105"/>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325" name="Google Shape;325;p105"/>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326" name="Google Shape;326;p105"/>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327" name="Google Shape;327;p105"/>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328" name="Google Shape;328;p105">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329" name="Google Shape;329;p105">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330" name="Google Shape;330;p105"/>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331" name="Google Shape;331;p105">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7590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lette Balance act">
  <p:cSld name="Palette Balance act">
    <p:bg>
      <p:bgPr>
        <a:solidFill>
          <a:srgbClr val="9094EE"/>
        </a:solidFill>
        <a:effectLst/>
      </p:bgPr>
    </p:bg>
    <p:spTree>
      <p:nvGrpSpPr>
        <p:cNvPr id="1" name="Shape 134"/>
        <p:cNvGrpSpPr/>
        <p:nvPr/>
      </p:nvGrpSpPr>
      <p:grpSpPr>
        <a:xfrm>
          <a:off x="0" y="0"/>
          <a:ext cx="0" cy="0"/>
          <a:chOff x="0" y="0"/>
          <a:chExt cx="0" cy="0"/>
        </a:xfrm>
      </p:grpSpPr>
      <p:sp>
        <p:nvSpPr>
          <p:cNvPr id="135" name="Google Shape;135;p90"/>
          <p:cNvSpPr txBox="1">
            <a:spLocks noGrp="1"/>
          </p:cNvSpPr>
          <p:nvPr>
            <p:ph type="title"/>
          </p:nvPr>
        </p:nvSpPr>
        <p:spPr>
          <a:xfrm>
            <a:off x="457200" y="2569464"/>
            <a:ext cx="3619501" cy="1179576"/>
          </a:xfrm>
          <a:prstGeom prst="rect">
            <a:avLst/>
          </a:prstGeom>
          <a:noFill/>
          <a:ln>
            <a:noFill/>
          </a:ln>
        </p:spPr>
        <p:txBody>
          <a:bodyPr spcFirstLastPara="1" wrap="square" lIns="0" tIns="0" rIns="0" bIns="0" anchor="b" anchorCtr="0">
            <a:normAutofit/>
          </a:bodyPr>
          <a:lstStyle>
            <a:lvl1pPr lvl="0" algn="l">
              <a:lnSpc>
                <a:spcPct val="125000"/>
              </a:lnSpc>
              <a:spcBef>
                <a:spcPts val="0"/>
              </a:spcBef>
              <a:spcAft>
                <a:spcPts val="0"/>
              </a:spcAft>
              <a:buSzPts val="3000"/>
              <a:buNone/>
              <a:defRPr sz="3200" cap="none"/>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6" name="Google Shape;136;p90"/>
          <p:cNvSpPr>
            <a:spLocks noGrp="1"/>
          </p:cNvSpPr>
          <p:nvPr>
            <p:ph type="pic" idx="2"/>
          </p:nvPr>
        </p:nvSpPr>
        <p:spPr>
          <a:xfrm>
            <a:off x="4279392" y="1463040"/>
            <a:ext cx="1499616" cy="2194560"/>
          </a:xfrm>
          <a:prstGeom prst="rect">
            <a:avLst/>
          </a:prstGeom>
          <a:noFill/>
          <a:ln>
            <a:noFill/>
          </a:ln>
        </p:spPr>
      </p:sp>
      <p:sp>
        <p:nvSpPr>
          <p:cNvPr id="137" name="Google Shape;137;p90"/>
          <p:cNvSpPr>
            <a:spLocks noGrp="1"/>
          </p:cNvSpPr>
          <p:nvPr>
            <p:ph type="pic" idx="3"/>
          </p:nvPr>
        </p:nvSpPr>
        <p:spPr>
          <a:xfrm>
            <a:off x="6227064" y="1463040"/>
            <a:ext cx="1499616" cy="2194560"/>
          </a:xfrm>
          <a:prstGeom prst="rect">
            <a:avLst/>
          </a:prstGeom>
          <a:noFill/>
          <a:ln>
            <a:noFill/>
          </a:ln>
        </p:spPr>
      </p:sp>
      <p:sp>
        <p:nvSpPr>
          <p:cNvPr id="138" name="Google Shape;138;p90"/>
          <p:cNvSpPr>
            <a:spLocks noGrp="1"/>
          </p:cNvSpPr>
          <p:nvPr>
            <p:ph type="pic" idx="4"/>
          </p:nvPr>
        </p:nvSpPr>
        <p:spPr>
          <a:xfrm>
            <a:off x="8174736" y="1463040"/>
            <a:ext cx="1499616" cy="2194560"/>
          </a:xfrm>
          <a:prstGeom prst="rect">
            <a:avLst/>
          </a:prstGeom>
          <a:noFill/>
          <a:ln>
            <a:noFill/>
          </a:ln>
        </p:spPr>
      </p:sp>
      <p:sp>
        <p:nvSpPr>
          <p:cNvPr id="139" name="Google Shape;139;p90"/>
          <p:cNvSpPr>
            <a:spLocks noGrp="1"/>
          </p:cNvSpPr>
          <p:nvPr>
            <p:ph type="pic" idx="5"/>
          </p:nvPr>
        </p:nvSpPr>
        <p:spPr>
          <a:xfrm>
            <a:off x="10122408" y="1463040"/>
            <a:ext cx="1499616" cy="2194560"/>
          </a:xfrm>
          <a:prstGeom prst="rect">
            <a:avLst/>
          </a:prstGeom>
          <a:noFill/>
          <a:ln>
            <a:noFill/>
          </a:ln>
        </p:spPr>
      </p:sp>
      <p:sp>
        <p:nvSpPr>
          <p:cNvPr id="140" name="Google Shape;140;p90"/>
          <p:cNvSpPr>
            <a:spLocks noGrp="1"/>
          </p:cNvSpPr>
          <p:nvPr>
            <p:ph type="pic" idx="6"/>
          </p:nvPr>
        </p:nvSpPr>
        <p:spPr>
          <a:xfrm>
            <a:off x="4279392" y="4087368"/>
            <a:ext cx="1499616" cy="2194560"/>
          </a:xfrm>
          <a:prstGeom prst="rect">
            <a:avLst/>
          </a:prstGeom>
          <a:noFill/>
          <a:ln>
            <a:noFill/>
          </a:ln>
        </p:spPr>
      </p:sp>
      <p:sp>
        <p:nvSpPr>
          <p:cNvPr id="141" name="Google Shape;141;p90"/>
          <p:cNvSpPr>
            <a:spLocks noGrp="1"/>
          </p:cNvSpPr>
          <p:nvPr>
            <p:ph type="pic" idx="7"/>
          </p:nvPr>
        </p:nvSpPr>
        <p:spPr>
          <a:xfrm>
            <a:off x="6227064" y="4087368"/>
            <a:ext cx="1499616" cy="2194560"/>
          </a:xfrm>
          <a:prstGeom prst="rect">
            <a:avLst/>
          </a:prstGeom>
          <a:noFill/>
          <a:ln>
            <a:noFill/>
          </a:ln>
        </p:spPr>
      </p:sp>
      <p:sp>
        <p:nvSpPr>
          <p:cNvPr id="142" name="Google Shape;142;p90"/>
          <p:cNvSpPr>
            <a:spLocks noGrp="1"/>
          </p:cNvSpPr>
          <p:nvPr>
            <p:ph type="pic" idx="8"/>
          </p:nvPr>
        </p:nvSpPr>
        <p:spPr>
          <a:xfrm>
            <a:off x="8174736" y="4087368"/>
            <a:ext cx="1499616" cy="2194560"/>
          </a:xfrm>
          <a:prstGeom prst="rect">
            <a:avLst/>
          </a:prstGeom>
          <a:noFill/>
          <a:ln>
            <a:noFill/>
          </a:ln>
        </p:spPr>
      </p:sp>
      <p:sp>
        <p:nvSpPr>
          <p:cNvPr id="143" name="Google Shape;143;p90"/>
          <p:cNvSpPr>
            <a:spLocks noGrp="1"/>
          </p:cNvSpPr>
          <p:nvPr>
            <p:ph type="pic" idx="9"/>
          </p:nvPr>
        </p:nvSpPr>
        <p:spPr>
          <a:xfrm>
            <a:off x="10122408" y="4087368"/>
            <a:ext cx="1499616" cy="2194560"/>
          </a:xfrm>
          <a:prstGeom prst="rect">
            <a:avLst/>
          </a:prstGeom>
          <a:noFill/>
          <a:ln>
            <a:noFill/>
          </a:ln>
        </p:spPr>
      </p:sp>
    </p:spTree>
    <p:extLst>
      <p:ext uri="{BB962C8B-B14F-4D97-AF65-F5344CB8AC3E}">
        <p14:creationId xmlns:p14="http://schemas.microsoft.com/office/powerpoint/2010/main" val="2052291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mersive palette Balancing Act">
  <p:cSld name="Immersive palette Balancing Act">
    <p:bg>
      <p:bgPr>
        <a:solidFill>
          <a:schemeClr val="accent5"/>
        </a:solidFill>
        <a:effectLst/>
      </p:bgPr>
    </p:bg>
    <p:spTree>
      <p:nvGrpSpPr>
        <p:cNvPr id="1" name="Shape 144"/>
        <p:cNvGrpSpPr/>
        <p:nvPr/>
      </p:nvGrpSpPr>
      <p:grpSpPr>
        <a:xfrm>
          <a:off x="0" y="0"/>
          <a:ext cx="0" cy="0"/>
          <a:chOff x="0" y="0"/>
          <a:chExt cx="0" cy="0"/>
        </a:xfrm>
      </p:grpSpPr>
      <p:sp>
        <p:nvSpPr>
          <p:cNvPr id="145" name="Google Shape;145;p91"/>
          <p:cNvSpPr/>
          <p:nvPr/>
        </p:nvSpPr>
        <p:spPr>
          <a:xfrm>
            <a:off x="0" y="2400301"/>
            <a:ext cx="4267200" cy="4457700"/>
          </a:xfrm>
          <a:prstGeom prst="rect">
            <a:avLst/>
          </a:prstGeom>
          <a:solidFill>
            <a:srgbClr val="D2938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91"/>
          <p:cNvSpPr txBox="1">
            <a:spLocks noGrp="1"/>
          </p:cNvSpPr>
          <p:nvPr>
            <p:ph type="title"/>
          </p:nvPr>
        </p:nvSpPr>
        <p:spPr>
          <a:xfrm>
            <a:off x="457200" y="1399032"/>
            <a:ext cx="3619501" cy="87782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cap="none">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91"/>
          <p:cNvSpPr txBox="1">
            <a:spLocks noGrp="1"/>
          </p:cNvSpPr>
          <p:nvPr>
            <p:ph type="body" idx="1"/>
          </p:nvPr>
        </p:nvSpPr>
        <p:spPr>
          <a:xfrm>
            <a:off x="457200" y="2779776"/>
            <a:ext cx="3465576" cy="3255264"/>
          </a:xfrm>
          <a:prstGeom prst="rect">
            <a:avLst/>
          </a:prstGeom>
          <a:noFill/>
          <a:ln>
            <a:noFill/>
          </a:ln>
        </p:spPr>
        <p:txBody>
          <a:bodyPr spcFirstLastPara="1" wrap="square" lIns="0" tIns="0" rIns="0" bIns="0" anchor="ctr" anchorCtr="0">
            <a:noAutofit/>
          </a:bodyPr>
          <a:lstStyle>
            <a:lvl1pPr marL="609585" lvl="0" indent="-304792" algn="l">
              <a:lnSpc>
                <a:spcPct val="166666"/>
              </a:lnSpc>
              <a:spcBef>
                <a:spcPts val="0"/>
              </a:spcBef>
              <a:spcAft>
                <a:spcPts val="0"/>
              </a:spcAft>
              <a:buSzPts val="1600"/>
              <a:buNone/>
              <a:defRPr sz="1800">
                <a:solidFill>
                  <a:schemeClr val="lt1"/>
                </a:solidFill>
              </a:defRPr>
            </a:lvl1pPr>
            <a:lvl2pPr marL="1219170" lvl="1" indent="-304792" algn="l">
              <a:lnSpc>
                <a:spcPct val="115000"/>
              </a:lnSpc>
              <a:spcBef>
                <a:spcPts val="2133"/>
              </a:spcBef>
              <a:spcAft>
                <a:spcPts val="0"/>
              </a:spcAft>
              <a:buSzPts val="1600"/>
              <a:buNone/>
              <a:defRPr sz="2400"/>
            </a:lvl2pPr>
            <a:lvl3pPr marL="1828754" lvl="2" indent="-304792" algn="l">
              <a:lnSpc>
                <a:spcPct val="115000"/>
              </a:lnSpc>
              <a:spcBef>
                <a:spcPts val="2133"/>
              </a:spcBef>
              <a:spcAft>
                <a:spcPts val="0"/>
              </a:spcAft>
              <a:buSzPts val="1600"/>
              <a:buNone/>
              <a:defRPr sz="2400"/>
            </a:lvl3pPr>
            <a:lvl4pPr marL="2438339" lvl="3" indent="-304792" algn="l">
              <a:lnSpc>
                <a:spcPct val="115000"/>
              </a:lnSpc>
              <a:spcBef>
                <a:spcPts val="2133"/>
              </a:spcBef>
              <a:spcAft>
                <a:spcPts val="0"/>
              </a:spcAft>
              <a:buSzPts val="1600"/>
              <a:buNone/>
              <a:defRPr sz="2400"/>
            </a:lvl4pPr>
            <a:lvl5pPr marL="3047924" lvl="4" indent="-304792" algn="l">
              <a:lnSpc>
                <a:spcPct val="115000"/>
              </a:lnSpc>
              <a:spcBef>
                <a:spcPts val="2133"/>
              </a:spcBef>
              <a:spcAft>
                <a:spcPts val="0"/>
              </a:spcAft>
              <a:buSzPts val="1600"/>
              <a:buNone/>
              <a:defRPr sz="2400"/>
            </a:lvl5pPr>
            <a:lvl6pPr marL="3657509" lvl="5" indent="-440256" algn="l">
              <a:lnSpc>
                <a:spcPct val="115000"/>
              </a:lnSpc>
              <a:spcBef>
                <a:spcPts val="2133"/>
              </a:spcBef>
              <a:spcAft>
                <a:spcPts val="0"/>
              </a:spcAft>
              <a:buSzPts val="1600"/>
              <a:buChar char="■"/>
              <a:defRPr/>
            </a:lvl6pPr>
            <a:lvl7pPr marL="4267093" lvl="6" indent="-440256" algn="l">
              <a:lnSpc>
                <a:spcPct val="115000"/>
              </a:lnSpc>
              <a:spcBef>
                <a:spcPts val="2133"/>
              </a:spcBef>
              <a:spcAft>
                <a:spcPts val="0"/>
              </a:spcAft>
              <a:buSzPts val="1600"/>
              <a:buChar char="●"/>
              <a:defRPr/>
            </a:lvl7pPr>
            <a:lvl8pPr marL="4876678" lvl="7" indent="-440256" algn="l">
              <a:lnSpc>
                <a:spcPct val="115000"/>
              </a:lnSpc>
              <a:spcBef>
                <a:spcPts val="2133"/>
              </a:spcBef>
              <a:spcAft>
                <a:spcPts val="0"/>
              </a:spcAft>
              <a:buSzPts val="1600"/>
              <a:buChar char="○"/>
              <a:defRPr/>
            </a:lvl8pPr>
            <a:lvl9pPr marL="5486263" lvl="8" indent="-440256" algn="l">
              <a:lnSpc>
                <a:spcPct val="115000"/>
              </a:lnSpc>
              <a:spcBef>
                <a:spcPts val="2133"/>
              </a:spcBef>
              <a:spcAft>
                <a:spcPts val="2133"/>
              </a:spcAft>
              <a:buSzPts val="1600"/>
              <a:buChar char="■"/>
              <a:defRPr/>
            </a:lvl9pPr>
          </a:lstStyle>
          <a:p>
            <a:endParaRPr/>
          </a:p>
        </p:txBody>
      </p:sp>
      <p:sp>
        <p:nvSpPr>
          <p:cNvPr id="148" name="Google Shape;148;p91"/>
          <p:cNvSpPr>
            <a:spLocks noGrp="1"/>
          </p:cNvSpPr>
          <p:nvPr>
            <p:ph type="pic" idx="2"/>
          </p:nvPr>
        </p:nvSpPr>
        <p:spPr>
          <a:xfrm>
            <a:off x="4254501" y="0"/>
            <a:ext cx="7480300" cy="6858000"/>
          </a:xfrm>
          <a:prstGeom prst="rect">
            <a:avLst/>
          </a:prstGeom>
          <a:noFill/>
          <a:ln>
            <a:noFill/>
          </a:ln>
        </p:spPr>
      </p:sp>
      <p:sp>
        <p:nvSpPr>
          <p:cNvPr id="149" name="Google Shape;149;p91"/>
          <p:cNvSpPr/>
          <p:nvPr/>
        </p:nvSpPr>
        <p:spPr>
          <a:xfrm>
            <a:off x="11734800" y="4445000"/>
            <a:ext cx="457200" cy="2413000"/>
          </a:xfrm>
          <a:prstGeom prst="rect">
            <a:avLst/>
          </a:prstGeom>
          <a:solidFill>
            <a:srgbClr val="884C5E"/>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 name="Google Shape;150;p91"/>
          <p:cNvSpPr/>
          <p:nvPr/>
        </p:nvSpPr>
        <p:spPr>
          <a:xfrm>
            <a:off x="11734800" y="0"/>
            <a:ext cx="457200" cy="4462272"/>
          </a:xfrm>
          <a:prstGeom prst="rect">
            <a:avLst/>
          </a:prstGeom>
          <a:solidFill>
            <a:srgbClr val="86A293"/>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6194775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alette Wellspring">
  <p:cSld name="Palette Wellspring">
    <p:bg>
      <p:bgPr>
        <a:solidFill>
          <a:srgbClr val="9094EE"/>
        </a:solidFill>
        <a:effectLst/>
      </p:bgPr>
    </p:bg>
    <p:spTree>
      <p:nvGrpSpPr>
        <p:cNvPr id="1" name="Shape 151"/>
        <p:cNvGrpSpPr/>
        <p:nvPr/>
      </p:nvGrpSpPr>
      <p:grpSpPr>
        <a:xfrm>
          <a:off x="0" y="0"/>
          <a:ext cx="0" cy="0"/>
          <a:chOff x="0" y="0"/>
          <a:chExt cx="0" cy="0"/>
        </a:xfrm>
      </p:grpSpPr>
      <p:sp>
        <p:nvSpPr>
          <p:cNvPr id="152" name="Google Shape;152;p92"/>
          <p:cNvSpPr txBox="1">
            <a:spLocks noGrp="1"/>
          </p:cNvSpPr>
          <p:nvPr>
            <p:ph type="title"/>
          </p:nvPr>
        </p:nvSpPr>
        <p:spPr>
          <a:xfrm>
            <a:off x="457200" y="2569464"/>
            <a:ext cx="3619501" cy="1179576"/>
          </a:xfrm>
          <a:prstGeom prst="rect">
            <a:avLst/>
          </a:prstGeom>
          <a:noFill/>
          <a:ln>
            <a:noFill/>
          </a:ln>
        </p:spPr>
        <p:txBody>
          <a:bodyPr spcFirstLastPara="1" wrap="square" lIns="0" tIns="0" rIns="0" bIns="0" anchor="b" anchorCtr="0">
            <a:normAutofit/>
          </a:bodyPr>
          <a:lstStyle>
            <a:lvl1pPr lvl="0" algn="l">
              <a:lnSpc>
                <a:spcPct val="125000"/>
              </a:lnSpc>
              <a:spcBef>
                <a:spcPts val="0"/>
              </a:spcBef>
              <a:spcAft>
                <a:spcPts val="0"/>
              </a:spcAft>
              <a:buSzPts val="30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3" name="Google Shape;153;p92"/>
          <p:cNvSpPr>
            <a:spLocks noGrp="1"/>
          </p:cNvSpPr>
          <p:nvPr>
            <p:ph type="pic" idx="2"/>
          </p:nvPr>
        </p:nvSpPr>
        <p:spPr>
          <a:xfrm>
            <a:off x="4279392" y="1463040"/>
            <a:ext cx="1499616" cy="2194560"/>
          </a:xfrm>
          <a:prstGeom prst="rect">
            <a:avLst/>
          </a:prstGeom>
          <a:noFill/>
          <a:ln>
            <a:noFill/>
          </a:ln>
        </p:spPr>
      </p:sp>
      <p:sp>
        <p:nvSpPr>
          <p:cNvPr id="154" name="Google Shape;154;p92"/>
          <p:cNvSpPr>
            <a:spLocks noGrp="1"/>
          </p:cNvSpPr>
          <p:nvPr>
            <p:ph type="pic" idx="3"/>
          </p:nvPr>
        </p:nvSpPr>
        <p:spPr>
          <a:xfrm>
            <a:off x="6227064" y="1463040"/>
            <a:ext cx="1499616" cy="2194560"/>
          </a:xfrm>
          <a:prstGeom prst="rect">
            <a:avLst/>
          </a:prstGeom>
          <a:noFill/>
          <a:ln>
            <a:noFill/>
          </a:ln>
        </p:spPr>
      </p:sp>
      <p:sp>
        <p:nvSpPr>
          <p:cNvPr id="155" name="Google Shape;155;p92"/>
          <p:cNvSpPr>
            <a:spLocks noGrp="1"/>
          </p:cNvSpPr>
          <p:nvPr>
            <p:ph type="pic" idx="4"/>
          </p:nvPr>
        </p:nvSpPr>
        <p:spPr>
          <a:xfrm>
            <a:off x="8174736" y="1463040"/>
            <a:ext cx="1499616" cy="2194560"/>
          </a:xfrm>
          <a:prstGeom prst="rect">
            <a:avLst/>
          </a:prstGeom>
          <a:noFill/>
          <a:ln>
            <a:noFill/>
          </a:ln>
        </p:spPr>
      </p:sp>
      <p:sp>
        <p:nvSpPr>
          <p:cNvPr id="156" name="Google Shape;156;p92"/>
          <p:cNvSpPr>
            <a:spLocks noGrp="1"/>
          </p:cNvSpPr>
          <p:nvPr>
            <p:ph type="pic" idx="5"/>
          </p:nvPr>
        </p:nvSpPr>
        <p:spPr>
          <a:xfrm>
            <a:off x="10122408" y="1463040"/>
            <a:ext cx="1499616" cy="2194560"/>
          </a:xfrm>
          <a:prstGeom prst="rect">
            <a:avLst/>
          </a:prstGeom>
          <a:noFill/>
          <a:ln>
            <a:noFill/>
          </a:ln>
        </p:spPr>
      </p:sp>
      <p:sp>
        <p:nvSpPr>
          <p:cNvPr id="157" name="Google Shape;157;p92"/>
          <p:cNvSpPr>
            <a:spLocks noGrp="1"/>
          </p:cNvSpPr>
          <p:nvPr>
            <p:ph type="pic" idx="6"/>
          </p:nvPr>
        </p:nvSpPr>
        <p:spPr>
          <a:xfrm>
            <a:off x="4279392" y="4087368"/>
            <a:ext cx="1499616" cy="2194560"/>
          </a:xfrm>
          <a:prstGeom prst="rect">
            <a:avLst/>
          </a:prstGeom>
          <a:noFill/>
          <a:ln>
            <a:noFill/>
          </a:ln>
        </p:spPr>
      </p:sp>
      <p:sp>
        <p:nvSpPr>
          <p:cNvPr id="158" name="Google Shape;158;p92"/>
          <p:cNvSpPr>
            <a:spLocks noGrp="1"/>
          </p:cNvSpPr>
          <p:nvPr>
            <p:ph type="pic" idx="7"/>
          </p:nvPr>
        </p:nvSpPr>
        <p:spPr>
          <a:xfrm>
            <a:off x="6227064" y="4087368"/>
            <a:ext cx="1499616" cy="2194560"/>
          </a:xfrm>
          <a:prstGeom prst="rect">
            <a:avLst/>
          </a:prstGeom>
          <a:noFill/>
          <a:ln>
            <a:noFill/>
          </a:ln>
        </p:spPr>
      </p:sp>
      <p:sp>
        <p:nvSpPr>
          <p:cNvPr id="159" name="Google Shape;159;p92"/>
          <p:cNvSpPr>
            <a:spLocks noGrp="1"/>
          </p:cNvSpPr>
          <p:nvPr>
            <p:ph type="pic" idx="8"/>
          </p:nvPr>
        </p:nvSpPr>
        <p:spPr>
          <a:xfrm>
            <a:off x="8174736" y="4087368"/>
            <a:ext cx="1499616" cy="2194560"/>
          </a:xfrm>
          <a:prstGeom prst="rect">
            <a:avLst/>
          </a:prstGeom>
          <a:noFill/>
          <a:ln>
            <a:noFill/>
          </a:ln>
        </p:spPr>
      </p:sp>
      <p:sp>
        <p:nvSpPr>
          <p:cNvPr id="160" name="Google Shape;160;p92"/>
          <p:cNvSpPr>
            <a:spLocks noGrp="1"/>
          </p:cNvSpPr>
          <p:nvPr>
            <p:ph type="pic" idx="9"/>
          </p:nvPr>
        </p:nvSpPr>
        <p:spPr>
          <a:xfrm>
            <a:off x="10122408" y="4087368"/>
            <a:ext cx="1499616" cy="2194560"/>
          </a:xfrm>
          <a:prstGeom prst="rect">
            <a:avLst/>
          </a:prstGeom>
          <a:noFill/>
          <a:ln>
            <a:noFill/>
          </a:ln>
        </p:spPr>
      </p:sp>
    </p:spTree>
    <p:extLst>
      <p:ext uri="{BB962C8B-B14F-4D97-AF65-F5344CB8AC3E}">
        <p14:creationId xmlns:p14="http://schemas.microsoft.com/office/powerpoint/2010/main" val="2042492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mersive palette Wellspring">
  <p:cSld name="Immersive palette Wellspring">
    <p:bg>
      <p:bgPr>
        <a:solidFill>
          <a:schemeClr val="lt2"/>
        </a:solidFill>
        <a:effectLst/>
      </p:bgPr>
    </p:bg>
    <p:spTree>
      <p:nvGrpSpPr>
        <p:cNvPr id="1" name="Shape 161"/>
        <p:cNvGrpSpPr/>
        <p:nvPr/>
      </p:nvGrpSpPr>
      <p:grpSpPr>
        <a:xfrm>
          <a:off x="0" y="0"/>
          <a:ext cx="0" cy="0"/>
          <a:chOff x="0" y="0"/>
          <a:chExt cx="0" cy="0"/>
        </a:xfrm>
      </p:grpSpPr>
      <p:sp>
        <p:nvSpPr>
          <p:cNvPr id="162" name="Google Shape;162;p93"/>
          <p:cNvSpPr/>
          <p:nvPr/>
        </p:nvSpPr>
        <p:spPr>
          <a:xfrm>
            <a:off x="0" y="0"/>
            <a:ext cx="2445488" cy="457200"/>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 name="Google Shape;163;p93"/>
          <p:cNvSpPr/>
          <p:nvPr/>
        </p:nvSpPr>
        <p:spPr>
          <a:xfrm rot="5400000">
            <a:off x="10740656" y="5406656"/>
            <a:ext cx="2445488" cy="457200"/>
          </a:xfrm>
          <a:prstGeom prst="rect">
            <a:avLst/>
          </a:prstGeom>
          <a:solidFill>
            <a:srgbClr val="8A5897"/>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93"/>
          <p:cNvSpPr/>
          <p:nvPr/>
        </p:nvSpPr>
        <p:spPr>
          <a:xfrm>
            <a:off x="7982713" y="495300"/>
            <a:ext cx="3753612" cy="5943600"/>
          </a:xfrm>
          <a:prstGeom prst="rect">
            <a:avLst/>
          </a:prstGeom>
          <a:solidFill>
            <a:schemeClr val="dk2"/>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 name="Google Shape;165;p93"/>
          <p:cNvSpPr/>
          <p:nvPr/>
        </p:nvSpPr>
        <p:spPr>
          <a:xfrm>
            <a:off x="4251159" y="495300"/>
            <a:ext cx="3787056" cy="5943600"/>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93"/>
          <p:cNvSpPr txBox="1">
            <a:spLocks noGrp="1"/>
          </p:cNvSpPr>
          <p:nvPr>
            <p:ph type="body" idx="1"/>
          </p:nvPr>
        </p:nvSpPr>
        <p:spPr>
          <a:xfrm>
            <a:off x="457200" y="2779776"/>
            <a:ext cx="3465576" cy="3255264"/>
          </a:xfrm>
          <a:prstGeom prst="rect">
            <a:avLst/>
          </a:prstGeom>
          <a:noFill/>
          <a:ln>
            <a:noFill/>
          </a:ln>
        </p:spPr>
        <p:txBody>
          <a:bodyPr spcFirstLastPara="1" wrap="square" lIns="0" tIns="0" rIns="0" bIns="0" anchor="ctr" anchorCtr="0">
            <a:noAutofit/>
          </a:bodyPr>
          <a:lstStyle>
            <a:lvl1pPr marL="609585" lvl="0" indent="-304792" algn="l">
              <a:lnSpc>
                <a:spcPct val="166666"/>
              </a:lnSpc>
              <a:spcBef>
                <a:spcPts val="0"/>
              </a:spcBef>
              <a:spcAft>
                <a:spcPts val="0"/>
              </a:spcAft>
              <a:buSzPts val="1600"/>
              <a:buNone/>
              <a:defRPr sz="1800">
                <a:solidFill>
                  <a:schemeClr val="dk1"/>
                </a:solidFill>
              </a:defRPr>
            </a:lvl1pPr>
            <a:lvl2pPr marL="1219170" lvl="1" indent="-304792" algn="l">
              <a:lnSpc>
                <a:spcPct val="115000"/>
              </a:lnSpc>
              <a:spcBef>
                <a:spcPts val="2133"/>
              </a:spcBef>
              <a:spcAft>
                <a:spcPts val="0"/>
              </a:spcAft>
              <a:buSzPts val="1600"/>
              <a:buNone/>
              <a:defRPr sz="2400"/>
            </a:lvl2pPr>
            <a:lvl3pPr marL="1828754" lvl="2" indent="-304792" algn="l">
              <a:lnSpc>
                <a:spcPct val="115000"/>
              </a:lnSpc>
              <a:spcBef>
                <a:spcPts val="2133"/>
              </a:spcBef>
              <a:spcAft>
                <a:spcPts val="0"/>
              </a:spcAft>
              <a:buSzPts val="1600"/>
              <a:buNone/>
              <a:defRPr sz="2400"/>
            </a:lvl3pPr>
            <a:lvl4pPr marL="2438339" lvl="3" indent="-304792" algn="l">
              <a:lnSpc>
                <a:spcPct val="115000"/>
              </a:lnSpc>
              <a:spcBef>
                <a:spcPts val="2133"/>
              </a:spcBef>
              <a:spcAft>
                <a:spcPts val="0"/>
              </a:spcAft>
              <a:buSzPts val="1600"/>
              <a:buNone/>
              <a:defRPr sz="2400"/>
            </a:lvl4pPr>
            <a:lvl5pPr marL="3047924" lvl="4" indent="-304792" algn="l">
              <a:lnSpc>
                <a:spcPct val="115000"/>
              </a:lnSpc>
              <a:spcBef>
                <a:spcPts val="2133"/>
              </a:spcBef>
              <a:spcAft>
                <a:spcPts val="0"/>
              </a:spcAft>
              <a:buSzPts val="1600"/>
              <a:buNone/>
              <a:defRPr sz="2400"/>
            </a:lvl5pPr>
            <a:lvl6pPr marL="3657509" lvl="5" indent="-440256" algn="l">
              <a:lnSpc>
                <a:spcPct val="115000"/>
              </a:lnSpc>
              <a:spcBef>
                <a:spcPts val="2133"/>
              </a:spcBef>
              <a:spcAft>
                <a:spcPts val="0"/>
              </a:spcAft>
              <a:buSzPts val="1600"/>
              <a:buChar char="■"/>
              <a:defRPr/>
            </a:lvl6pPr>
            <a:lvl7pPr marL="4267093" lvl="6" indent="-440256" algn="l">
              <a:lnSpc>
                <a:spcPct val="115000"/>
              </a:lnSpc>
              <a:spcBef>
                <a:spcPts val="2133"/>
              </a:spcBef>
              <a:spcAft>
                <a:spcPts val="0"/>
              </a:spcAft>
              <a:buSzPts val="1600"/>
              <a:buChar char="●"/>
              <a:defRPr/>
            </a:lvl7pPr>
            <a:lvl8pPr marL="4876678" lvl="7" indent="-440256" algn="l">
              <a:lnSpc>
                <a:spcPct val="115000"/>
              </a:lnSpc>
              <a:spcBef>
                <a:spcPts val="2133"/>
              </a:spcBef>
              <a:spcAft>
                <a:spcPts val="0"/>
              </a:spcAft>
              <a:buSzPts val="1600"/>
              <a:buChar char="○"/>
              <a:defRPr/>
            </a:lvl8pPr>
            <a:lvl9pPr marL="5486263" lvl="8" indent="-440256" algn="l">
              <a:lnSpc>
                <a:spcPct val="115000"/>
              </a:lnSpc>
              <a:spcBef>
                <a:spcPts val="2133"/>
              </a:spcBef>
              <a:spcAft>
                <a:spcPts val="2133"/>
              </a:spcAft>
              <a:buSzPts val="1600"/>
              <a:buChar char="■"/>
              <a:defRPr/>
            </a:lvl9pPr>
          </a:lstStyle>
          <a:p>
            <a:endParaRPr/>
          </a:p>
        </p:txBody>
      </p:sp>
      <p:sp>
        <p:nvSpPr>
          <p:cNvPr id="167" name="Google Shape;167;p93"/>
          <p:cNvSpPr>
            <a:spLocks noGrp="1"/>
          </p:cNvSpPr>
          <p:nvPr>
            <p:ph type="pic" idx="2"/>
          </p:nvPr>
        </p:nvSpPr>
        <p:spPr>
          <a:xfrm>
            <a:off x="4709160" y="960120"/>
            <a:ext cx="6574536" cy="5074920"/>
          </a:xfrm>
          <a:prstGeom prst="rect">
            <a:avLst/>
          </a:prstGeom>
          <a:noFill/>
          <a:ln>
            <a:noFill/>
          </a:ln>
        </p:spPr>
      </p:sp>
      <p:sp>
        <p:nvSpPr>
          <p:cNvPr id="168" name="Google Shape;168;p93"/>
          <p:cNvSpPr/>
          <p:nvPr/>
        </p:nvSpPr>
        <p:spPr>
          <a:xfrm>
            <a:off x="228601" y="241300"/>
            <a:ext cx="11772900" cy="6400800"/>
          </a:xfrm>
          <a:prstGeom prst="rect">
            <a:avLst/>
          </a:prstGeom>
          <a:noFill/>
          <a:ln w="25400" cap="flat" cmpd="sng">
            <a:solidFill>
              <a:schemeClr val="accent5"/>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9" name="Google Shape;169;p93"/>
          <p:cNvCxnSpPr/>
          <p:nvPr/>
        </p:nvCxnSpPr>
        <p:spPr>
          <a:xfrm>
            <a:off x="228601" y="2415911"/>
            <a:ext cx="4022559" cy="0"/>
          </a:xfrm>
          <a:prstGeom prst="straightConnector1">
            <a:avLst/>
          </a:prstGeom>
          <a:noFill/>
          <a:ln w="25400" cap="flat" cmpd="sng">
            <a:solidFill>
              <a:schemeClr val="accent5"/>
            </a:solidFill>
            <a:prstDash val="solid"/>
            <a:round/>
            <a:headEnd type="none" w="sm" len="sm"/>
            <a:tailEnd type="none" w="sm" len="sm"/>
          </a:ln>
        </p:spPr>
      </p:cxnSp>
      <p:sp>
        <p:nvSpPr>
          <p:cNvPr id="170" name="Google Shape;170;p93"/>
          <p:cNvSpPr txBox="1">
            <a:spLocks noGrp="1"/>
          </p:cNvSpPr>
          <p:nvPr>
            <p:ph type="title"/>
          </p:nvPr>
        </p:nvSpPr>
        <p:spPr>
          <a:xfrm>
            <a:off x="457200" y="1371600"/>
            <a:ext cx="3619501" cy="877824"/>
          </a:xfrm>
          <a:prstGeom prst="rect">
            <a:avLst/>
          </a:prstGeom>
          <a:noFill/>
          <a:ln>
            <a:noFill/>
          </a:ln>
        </p:spPr>
        <p:txBody>
          <a:bodyPr spcFirstLastPara="1" wrap="square" lIns="0" tIns="0" rIns="0" bIns="0" anchor="ctr" anchorCtr="0">
            <a:noAutofit/>
          </a:bodyPr>
          <a:lstStyle>
            <a:lvl1pPr lvl="0" algn="l">
              <a:lnSpc>
                <a:spcPct val="108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4770902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lette Star of the show">
  <p:cSld name="Palette Star of the show">
    <p:bg>
      <p:bgPr>
        <a:solidFill>
          <a:srgbClr val="9094EE"/>
        </a:solidFill>
        <a:effectLst/>
      </p:bgPr>
    </p:bg>
    <p:spTree>
      <p:nvGrpSpPr>
        <p:cNvPr id="1" name="Shape 179"/>
        <p:cNvGrpSpPr/>
        <p:nvPr/>
      </p:nvGrpSpPr>
      <p:grpSpPr>
        <a:xfrm>
          <a:off x="0" y="0"/>
          <a:ext cx="0" cy="0"/>
          <a:chOff x="0" y="0"/>
          <a:chExt cx="0" cy="0"/>
        </a:xfrm>
      </p:grpSpPr>
      <p:sp>
        <p:nvSpPr>
          <p:cNvPr id="180" name="Google Shape;180;p95"/>
          <p:cNvSpPr txBox="1">
            <a:spLocks noGrp="1"/>
          </p:cNvSpPr>
          <p:nvPr>
            <p:ph type="title"/>
          </p:nvPr>
        </p:nvSpPr>
        <p:spPr>
          <a:xfrm>
            <a:off x="457200" y="2569464"/>
            <a:ext cx="3619501" cy="1179576"/>
          </a:xfrm>
          <a:prstGeom prst="rect">
            <a:avLst/>
          </a:prstGeom>
          <a:noFill/>
          <a:ln>
            <a:noFill/>
          </a:ln>
        </p:spPr>
        <p:txBody>
          <a:bodyPr spcFirstLastPara="1" wrap="square" lIns="0" tIns="0" rIns="0" bIns="0" anchor="t" anchorCtr="0">
            <a:normAutofit/>
          </a:bodyPr>
          <a:lstStyle>
            <a:lvl1pPr lvl="0" algn="l">
              <a:lnSpc>
                <a:spcPct val="125000"/>
              </a:lnSpc>
              <a:spcBef>
                <a:spcPts val="0"/>
              </a:spcBef>
              <a:spcAft>
                <a:spcPts val="0"/>
              </a:spcAft>
              <a:buSzPts val="30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1" name="Google Shape;181;p95"/>
          <p:cNvSpPr>
            <a:spLocks noGrp="1"/>
          </p:cNvSpPr>
          <p:nvPr>
            <p:ph type="pic" idx="2"/>
          </p:nvPr>
        </p:nvSpPr>
        <p:spPr>
          <a:xfrm>
            <a:off x="4279392" y="1463040"/>
            <a:ext cx="1499616" cy="2194560"/>
          </a:xfrm>
          <a:prstGeom prst="rect">
            <a:avLst/>
          </a:prstGeom>
          <a:noFill/>
          <a:ln>
            <a:noFill/>
          </a:ln>
        </p:spPr>
      </p:sp>
      <p:sp>
        <p:nvSpPr>
          <p:cNvPr id="182" name="Google Shape;182;p95"/>
          <p:cNvSpPr>
            <a:spLocks noGrp="1"/>
          </p:cNvSpPr>
          <p:nvPr>
            <p:ph type="pic" idx="3"/>
          </p:nvPr>
        </p:nvSpPr>
        <p:spPr>
          <a:xfrm>
            <a:off x="6227064" y="1463040"/>
            <a:ext cx="1499616" cy="2194560"/>
          </a:xfrm>
          <a:prstGeom prst="rect">
            <a:avLst/>
          </a:prstGeom>
          <a:noFill/>
          <a:ln>
            <a:noFill/>
          </a:ln>
        </p:spPr>
      </p:sp>
      <p:sp>
        <p:nvSpPr>
          <p:cNvPr id="183" name="Google Shape;183;p95"/>
          <p:cNvSpPr>
            <a:spLocks noGrp="1"/>
          </p:cNvSpPr>
          <p:nvPr>
            <p:ph type="pic" idx="4"/>
          </p:nvPr>
        </p:nvSpPr>
        <p:spPr>
          <a:xfrm>
            <a:off x="8174736" y="1463040"/>
            <a:ext cx="1499616" cy="2194560"/>
          </a:xfrm>
          <a:prstGeom prst="rect">
            <a:avLst/>
          </a:prstGeom>
          <a:noFill/>
          <a:ln>
            <a:noFill/>
          </a:ln>
        </p:spPr>
      </p:sp>
      <p:sp>
        <p:nvSpPr>
          <p:cNvPr id="184" name="Google Shape;184;p95"/>
          <p:cNvSpPr>
            <a:spLocks noGrp="1"/>
          </p:cNvSpPr>
          <p:nvPr>
            <p:ph type="pic" idx="5"/>
          </p:nvPr>
        </p:nvSpPr>
        <p:spPr>
          <a:xfrm>
            <a:off x="10122408" y="1463040"/>
            <a:ext cx="1499616" cy="2194560"/>
          </a:xfrm>
          <a:prstGeom prst="rect">
            <a:avLst/>
          </a:prstGeom>
          <a:noFill/>
          <a:ln>
            <a:noFill/>
          </a:ln>
        </p:spPr>
      </p:sp>
      <p:sp>
        <p:nvSpPr>
          <p:cNvPr id="185" name="Google Shape;185;p95"/>
          <p:cNvSpPr>
            <a:spLocks noGrp="1"/>
          </p:cNvSpPr>
          <p:nvPr>
            <p:ph type="pic" idx="6"/>
          </p:nvPr>
        </p:nvSpPr>
        <p:spPr>
          <a:xfrm>
            <a:off x="4279392" y="4087368"/>
            <a:ext cx="1499616" cy="2194560"/>
          </a:xfrm>
          <a:prstGeom prst="rect">
            <a:avLst/>
          </a:prstGeom>
          <a:noFill/>
          <a:ln>
            <a:noFill/>
          </a:ln>
        </p:spPr>
      </p:sp>
      <p:sp>
        <p:nvSpPr>
          <p:cNvPr id="186" name="Google Shape;186;p95"/>
          <p:cNvSpPr>
            <a:spLocks noGrp="1"/>
          </p:cNvSpPr>
          <p:nvPr>
            <p:ph type="pic" idx="7"/>
          </p:nvPr>
        </p:nvSpPr>
        <p:spPr>
          <a:xfrm>
            <a:off x="6227064" y="4087368"/>
            <a:ext cx="1499616" cy="2194560"/>
          </a:xfrm>
          <a:prstGeom prst="rect">
            <a:avLst/>
          </a:prstGeom>
          <a:noFill/>
          <a:ln>
            <a:noFill/>
          </a:ln>
        </p:spPr>
      </p:sp>
      <p:sp>
        <p:nvSpPr>
          <p:cNvPr id="187" name="Google Shape;187;p95"/>
          <p:cNvSpPr>
            <a:spLocks noGrp="1"/>
          </p:cNvSpPr>
          <p:nvPr>
            <p:ph type="pic" idx="8"/>
          </p:nvPr>
        </p:nvSpPr>
        <p:spPr>
          <a:xfrm>
            <a:off x="8174736" y="4087368"/>
            <a:ext cx="1499616" cy="2194560"/>
          </a:xfrm>
          <a:prstGeom prst="rect">
            <a:avLst/>
          </a:prstGeom>
          <a:noFill/>
          <a:ln>
            <a:noFill/>
          </a:ln>
        </p:spPr>
      </p:sp>
      <p:sp>
        <p:nvSpPr>
          <p:cNvPr id="188" name="Google Shape;188;p95"/>
          <p:cNvSpPr>
            <a:spLocks noGrp="1"/>
          </p:cNvSpPr>
          <p:nvPr>
            <p:ph type="pic" idx="9"/>
          </p:nvPr>
        </p:nvSpPr>
        <p:spPr>
          <a:xfrm>
            <a:off x="10122408" y="4087368"/>
            <a:ext cx="1499616" cy="2194560"/>
          </a:xfrm>
          <a:prstGeom prst="rect">
            <a:avLst/>
          </a:prstGeom>
          <a:noFill/>
          <a:ln>
            <a:noFill/>
          </a:ln>
        </p:spPr>
      </p:sp>
    </p:spTree>
    <p:extLst>
      <p:ext uri="{BB962C8B-B14F-4D97-AF65-F5344CB8AC3E}">
        <p14:creationId xmlns:p14="http://schemas.microsoft.com/office/powerpoint/2010/main" val="2121764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lette Amusements">
  <p:cSld name="Palette Amusements">
    <p:bg>
      <p:bgPr>
        <a:solidFill>
          <a:srgbClr val="9094EE"/>
        </a:solidFill>
        <a:effectLst/>
      </p:bgPr>
    </p:bg>
    <p:spTree>
      <p:nvGrpSpPr>
        <p:cNvPr id="1" name="Shape 189"/>
        <p:cNvGrpSpPr/>
        <p:nvPr/>
      </p:nvGrpSpPr>
      <p:grpSpPr>
        <a:xfrm>
          <a:off x="0" y="0"/>
          <a:ext cx="0" cy="0"/>
          <a:chOff x="0" y="0"/>
          <a:chExt cx="0" cy="0"/>
        </a:xfrm>
      </p:grpSpPr>
      <p:sp>
        <p:nvSpPr>
          <p:cNvPr id="190" name="Google Shape;190;p96"/>
          <p:cNvSpPr txBox="1">
            <a:spLocks noGrp="1"/>
          </p:cNvSpPr>
          <p:nvPr>
            <p:ph type="title"/>
          </p:nvPr>
        </p:nvSpPr>
        <p:spPr>
          <a:xfrm>
            <a:off x="457200" y="2569464"/>
            <a:ext cx="3619501" cy="1179576"/>
          </a:xfrm>
          <a:prstGeom prst="rect">
            <a:avLst/>
          </a:prstGeom>
          <a:noFill/>
          <a:ln>
            <a:noFill/>
          </a:ln>
        </p:spPr>
        <p:txBody>
          <a:bodyPr spcFirstLastPara="1" wrap="square" lIns="0" tIns="0" rIns="0" bIns="0" anchor="b" anchorCtr="0">
            <a:normAutofit/>
          </a:bodyPr>
          <a:lstStyle>
            <a:lvl1pPr lvl="0" algn="l">
              <a:lnSpc>
                <a:spcPct val="125000"/>
              </a:lnSpc>
              <a:spcBef>
                <a:spcPts val="0"/>
              </a:spcBef>
              <a:spcAft>
                <a:spcPts val="0"/>
              </a:spcAft>
              <a:buSzPts val="30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 name="Google Shape;191;p96"/>
          <p:cNvSpPr>
            <a:spLocks noGrp="1"/>
          </p:cNvSpPr>
          <p:nvPr>
            <p:ph type="pic" idx="2"/>
          </p:nvPr>
        </p:nvSpPr>
        <p:spPr>
          <a:xfrm>
            <a:off x="4279392" y="1463040"/>
            <a:ext cx="1499616" cy="2194560"/>
          </a:xfrm>
          <a:prstGeom prst="rect">
            <a:avLst/>
          </a:prstGeom>
          <a:noFill/>
          <a:ln>
            <a:noFill/>
          </a:ln>
        </p:spPr>
      </p:sp>
      <p:sp>
        <p:nvSpPr>
          <p:cNvPr id="192" name="Google Shape;192;p96"/>
          <p:cNvSpPr>
            <a:spLocks noGrp="1"/>
          </p:cNvSpPr>
          <p:nvPr>
            <p:ph type="pic" idx="3"/>
          </p:nvPr>
        </p:nvSpPr>
        <p:spPr>
          <a:xfrm>
            <a:off x="6227064" y="1463040"/>
            <a:ext cx="1499616" cy="2194560"/>
          </a:xfrm>
          <a:prstGeom prst="rect">
            <a:avLst/>
          </a:prstGeom>
          <a:noFill/>
          <a:ln>
            <a:noFill/>
          </a:ln>
        </p:spPr>
      </p:sp>
      <p:sp>
        <p:nvSpPr>
          <p:cNvPr id="193" name="Google Shape;193;p96"/>
          <p:cNvSpPr>
            <a:spLocks noGrp="1"/>
          </p:cNvSpPr>
          <p:nvPr>
            <p:ph type="pic" idx="4"/>
          </p:nvPr>
        </p:nvSpPr>
        <p:spPr>
          <a:xfrm>
            <a:off x="8174736" y="1463040"/>
            <a:ext cx="1499616" cy="2194560"/>
          </a:xfrm>
          <a:prstGeom prst="rect">
            <a:avLst/>
          </a:prstGeom>
          <a:noFill/>
          <a:ln>
            <a:noFill/>
          </a:ln>
        </p:spPr>
      </p:sp>
      <p:sp>
        <p:nvSpPr>
          <p:cNvPr id="194" name="Google Shape;194;p96"/>
          <p:cNvSpPr>
            <a:spLocks noGrp="1"/>
          </p:cNvSpPr>
          <p:nvPr>
            <p:ph type="pic" idx="5"/>
          </p:nvPr>
        </p:nvSpPr>
        <p:spPr>
          <a:xfrm>
            <a:off x="10122408" y="1463040"/>
            <a:ext cx="1499616" cy="2194560"/>
          </a:xfrm>
          <a:prstGeom prst="rect">
            <a:avLst/>
          </a:prstGeom>
          <a:noFill/>
          <a:ln>
            <a:noFill/>
          </a:ln>
        </p:spPr>
      </p:sp>
      <p:sp>
        <p:nvSpPr>
          <p:cNvPr id="195" name="Google Shape;195;p96"/>
          <p:cNvSpPr>
            <a:spLocks noGrp="1"/>
          </p:cNvSpPr>
          <p:nvPr>
            <p:ph type="pic" idx="6"/>
          </p:nvPr>
        </p:nvSpPr>
        <p:spPr>
          <a:xfrm>
            <a:off x="4279392" y="4087368"/>
            <a:ext cx="1499616" cy="2194560"/>
          </a:xfrm>
          <a:prstGeom prst="rect">
            <a:avLst/>
          </a:prstGeom>
          <a:noFill/>
          <a:ln>
            <a:noFill/>
          </a:ln>
        </p:spPr>
      </p:sp>
      <p:sp>
        <p:nvSpPr>
          <p:cNvPr id="196" name="Google Shape;196;p96"/>
          <p:cNvSpPr>
            <a:spLocks noGrp="1"/>
          </p:cNvSpPr>
          <p:nvPr>
            <p:ph type="pic" idx="7"/>
          </p:nvPr>
        </p:nvSpPr>
        <p:spPr>
          <a:xfrm>
            <a:off x="6227064" y="4087368"/>
            <a:ext cx="1499616" cy="2194560"/>
          </a:xfrm>
          <a:prstGeom prst="rect">
            <a:avLst/>
          </a:prstGeom>
          <a:noFill/>
          <a:ln>
            <a:noFill/>
          </a:ln>
        </p:spPr>
      </p:sp>
      <p:sp>
        <p:nvSpPr>
          <p:cNvPr id="197" name="Google Shape;197;p96"/>
          <p:cNvSpPr>
            <a:spLocks noGrp="1"/>
          </p:cNvSpPr>
          <p:nvPr>
            <p:ph type="pic" idx="8"/>
          </p:nvPr>
        </p:nvSpPr>
        <p:spPr>
          <a:xfrm>
            <a:off x="8174736" y="4087368"/>
            <a:ext cx="1499616" cy="2194560"/>
          </a:xfrm>
          <a:prstGeom prst="rect">
            <a:avLst/>
          </a:prstGeom>
          <a:noFill/>
          <a:ln>
            <a:noFill/>
          </a:ln>
        </p:spPr>
      </p:sp>
      <p:sp>
        <p:nvSpPr>
          <p:cNvPr id="198" name="Google Shape;198;p96"/>
          <p:cNvSpPr>
            <a:spLocks noGrp="1"/>
          </p:cNvSpPr>
          <p:nvPr>
            <p:ph type="pic" idx="9"/>
          </p:nvPr>
        </p:nvSpPr>
        <p:spPr>
          <a:xfrm>
            <a:off x="10122408" y="4087368"/>
            <a:ext cx="1499616" cy="2194560"/>
          </a:xfrm>
          <a:prstGeom prst="rect">
            <a:avLst/>
          </a:prstGeom>
          <a:noFill/>
          <a:ln>
            <a:noFill/>
          </a:ln>
        </p:spPr>
      </p:sp>
    </p:spTree>
    <p:extLst>
      <p:ext uri="{BB962C8B-B14F-4D97-AF65-F5344CB8AC3E}">
        <p14:creationId xmlns:p14="http://schemas.microsoft.com/office/powerpoint/2010/main" val="3890149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mersive palette Amusements">
  <p:cSld name="Immersive palette Amusements">
    <p:bg>
      <p:bgPr>
        <a:solidFill>
          <a:schemeClr val="dk2"/>
        </a:solidFill>
        <a:effectLst/>
      </p:bgPr>
    </p:bg>
    <p:spTree>
      <p:nvGrpSpPr>
        <p:cNvPr id="1" name="Shape 199"/>
        <p:cNvGrpSpPr/>
        <p:nvPr/>
      </p:nvGrpSpPr>
      <p:grpSpPr>
        <a:xfrm>
          <a:off x="0" y="0"/>
          <a:ext cx="0" cy="0"/>
          <a:chOff x="0" y="0"/>
          <a:chExt cx="0" cy="0"/>
        </a:xfrm>
      </p:grpSpPr>
      <p:sp>
        <p:nvSpPr>
          <p:cNvPr id="200" name="Google Shape;200;p97"/>
          <p:cNvSpPr/>
          <p:nvPr/>
        </p:nvSpPr>
        <p:spPr>
          <a:xfrm>
            <a:off x="6712974" y="1651000"/>
            <a:ext cx="460459" cy="5207000"/>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97"/>
          <p:cNvSpPr/>
          <p:nvPr/>
        </p:nvSpPr>
        <p:spPr>
          <a:xfrm>
            <a:off x="9271000" y="1"/>
            <a:ext cx="2921000" cy="5397500"/>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97"/>
          <p:cNvSpPr/>
          <p:nvPr/>
        </p:nvSpPr>
        <p:spPr>
          <a:xfrm>
            <a:off x="0" y="2387601"/>
            <a:ext cx="5461000" cy="2159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97"/>
          <p:cNvSpPr/>
          <p:nvPr/>
        </p:nvSpPr>
        <p:spPr>
          <a:xfrm>
            <a:off x="228601" y="241300"/>
            <a:ext cx="11772900" cy="6400800"/>
          </a:xfrm>
          <a:prstGeom prst="rect">
            <a:avLst/>
          </a:prstGeom>
          <a:no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97"/>
          <p:cNvSpPr txBox="1">
            <a:spLocks noGrp="1"/>
          </p:cNvSpPr>
          <p:nvPr>
            <p:ph type="title"/>
          </p:nvPr>
        </p:nvSpPr>
        <p:spPr>
          <a:xfrm>
            <a:off x="457199" y="914401"/>
            <a:ext cx="5605272" cy="157212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5" name="Google Shape;205;p97"/>
          <p:cNvSpPr txBox="1">
            <a:spLocks noGrp="1"/>
          </p:cNvSpPr>
          <p:nvPr>
            <p:ph type="body" idx="1"/>
          </p:nvPr>
        </p:nvSpPr>
        <p:spPr>
          <a:xfrm>
            <a:off x="457200" y="3072384"/>
            <a:ext cx="4946904" cy="2871216"/>
          </a:xfrm>
          <a:prstGeom prst="rect">
            <a:avLst/>
          </a:prstGeom>
          <a:noFill/>
          <a:ln>
            <a:noFill/>
          </a:ln>
        </p:spPr>
        <p:txBody>
          <a:bodyPr spcFirstLastPara="1" wrap="square" lIns="0" tIns="0" rIns="0" bIns="0" anchor="ctr" anchorCtr="0">
            <a:noAutofit/>
          </a:bodyPr>
          <a:lstStyle>
            <a:lvl1pPr marL="609585" lvl="0" indent="-304792" algn="l">
              <a:lnSpc>
                <a:spcPct val="166666"/>
              </a:lnSpc>
              <a:spcBef>
                <a:spcPts val="0"/>
              </a:spcBef>
              <a:spcAft>
                <a:spcPts val="0"/>
              </a:spcAft>
              <a:buSzPts val="1600"/>
              <a:buNone/>
              <a:defRPr sz="1800">
                <a:solidFill>
                  <a:schemeClr val="lt1"/>
                </a:solidFill>
              </a:defRPr>
            </a:lvl1pPr>
            <a:lvl2pPr marL="1219170" lvl="1" indent="-304792" algn="l">
              <a:lnSpc>
                <a:spcPct val="115000"/>
              </a:lnSpc>
              <a:spcBef>
                <a:spcPts val="2133"/>
              </a:spcBef>
              <a:spcAft>
                <a:spcPts val="0"/>
              </a:spcAft>
              <a:buSzPts val="1600"/>
              <a:buNone/>
              <a:defRPr sz="2400"/>
            </a:lvl2pPr>
            <a:lvl3pPr marL="1828754" lvl="2" indent="-304792" algn="l">
              <a:lnSpc>
                <a:spcPct val="115000"/>
              </a:lnSpc>
              <a:spcBef>
                <a:spcPts val="2133"/>
              </a:spcBef>
              <a:spcAft>
                <a:spcPts val="0"/>
              </a:spcAft>
              <a:buSzPts val="1600"/>
              <a:buNone/>
              <a:defRPr sz="2400"/>
            </a:lvl3pPr>
            <a:lvl4pPr marL="2438339" lvl="3" indent="-304792" algn="l">
              <a:lnSpc>
                <a:spcPct val="115000"/>
              </a:lnSpc>
              <a:spcBef>
                <a:spcPts val="2133"/>
              </a:spcBef>
              <a:spcAft>
                <a:spcPts val="0"/>
              </a:spcAft>
              <a:buSzPts val="1600"/>
              <a:buNone/>
              <a:defRPr sz="2400"/>
            </a:lvl4pPr>
            <a:lvl5pPr marL="3047924" lvl="4" indent="-304792" algn="l">
              <a:lnSpc>
                <a:spcPct val="115000"/>
              </a:lnSpc>
              <a:spcBef>
                <a:spcPts val="2133"/>
              </a:spcBef>
              <a:spcAft>
                <a:spcPts val="0"/>
              </a:spcAft>
              <a:buSzPts val="1600"/>
              <a:buNone/>
              <a:defRPr sz="2400"/>
            </a:lvl5pPr>
            <a:lvl6pPr marL="3657509" lvl="5" indent="-440256" algn="l">
              <a:lnSpc>
                <a:spcPct val="115000"/>
              </a:lnSpc>
              <a:spcBef>
                <a:spcPts val="2133"/>
              </a:spcBef>
              <a:spcAft>
                <a:spcPts val="0"/>
              </a:spcAft>
              <a:buSzPts val="1600"/>
              <a:buChar char="■"/>
              <a:defRPr/>
            </a:lvl6pPr>
            <a:lvl7pPr marL="4267093" lvl="6" indent="-440256" algn="l">
              <a:lnSpc>
                <a:spcPct val="115000"/>
              </a:lnSpc>
              <a:spcBef>
                <a:spcPts val="2133"/>
              </a:spcBef>
              <a:spcAft>
                <a:spcPts val="0"/>
              </a:spcAft>
              <a:buSzPts val="1600"/>
              <a:buChar char="●"/>
              <a:defRPr/>
            </a:lvl7pPr>
            <a:lvl8pPr marL="4876678" lvl="7" indent="-440256" algn="l">
              <a:lnSpc>
                <a:spcPct val="115000"/>
              </a:lnSpc>
              <a:spcBef>
                <a:spcPts val="2133"/>
              </a:spcBef>
              <a:spcAft>
                <a:spcPts val="0"/>
              </a:spcAft>
              <a:buSzPts val="1600"/>
              <a:buChar char="○"/>
              <a:defRPr/>
            </a:lvl8pPr>
            <a:lvl9pPr marL="5486263" lvl="8" indent="-440256" algn="l">
              <a:lnSpc>
                <a:spcPct val="115000"/>
              </a:lnSpc>
              <a:spcBef>
                <a:spcPts val="2133"/>
              </a:spcBef>
              <a:spcAft>
                <a:spcPts val="2133"/>
              </a:spcAft>
              <a:buSzPts val="1600"/>
              <a:buChar char="■"/>
              <a:defRPr/>
            </a:lvl9pPr>
          </a:lstStyle>
          <a:p>
            <a:endParaRPr/>
          </a:p>
        </p:txBody>
      </p:sp>
      <p:sp>
        <p:nvSpPr>
          <p:cNvPr id="206" name="Google Shape;206;p97"/>
          <p:cNvSpPr>
            <a:spLocks noGrp="1"/>
          </p:cNvSpPr>
          <p:nvPr>
            <p:ph type="pic" idx="2"/>
          </p:nvPr>
        </p:nvSpPr>
        <p:spPr>
          <a:xfrm>
            <a:off x="7178040" y="457200"/>
            <a:ext cx="4562856" cy="6400800"/>
          </a:xfrm>
          <a:prstGeom prst="rect">
            <a:avLst/>
          </a:prstGeom>
          <a:solidFill>
            <a:srgbClr val="E1E2FB"/>
          </a:solidFill>
          <a:ln>
            <a:noFill/>
          </a:ln>
        </p:spPr>
      </p:sp>
    </p:spTree>
    <p:extLst>
      <p:ext uri="{BB962C8B-B14F-4D97-AF65-F5344CB8AC3E}">
        <p14:creationId xmlns:p14="http://schemas.microsoft.com/office/powerpoint/2010/main" val="834830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mersive palette Star of the show">
  <p:cSld name="Immersive palette Star of the show">
    <p:bg>
      <p:bgPr>
        <a:solidFill>
          <a:schemeClr val="lt1"/>
        </a:solidFill>
        <a:effectLst/>
      </p:bgPr>
    </p:bg>
    <p:spTree>
      <p:nvGrpSpPr>
        <p:cNvPr id="1" name="Shape 171"/>
        <p:cNvGrpSpPr/>
        <p:nvPr/>
      </p:nvGrpSpPr>
      <p:grpSpPr>
        <a:xfrm>
          <a:off x="0" y="0"/>
          <a:ext cx="0" cy="0"/>
          <a:chOff x="0" y="0"/>
          <a:chExt cx="0" cy="0"/>
        </a:xfrm>
      </p:grpSpPr>
      <p:sp>
        <p:nvSpPr>
          <p:cNvPr id="172" name="Google Shape;172;p94"/>
          <p:cNvSpPr/>
          <p:nvPr/>
        </p:nvSpPr>
        <p:spPr>
          <a:xfrm>
            <a:off x="1" y="495301"/>
            <a:ext cx="6057900" cy="1333500"/>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 name="Google Shape;173;p94"/>
          <p:cNvSpPr/>
          <p:nvPr/>
        </p:nvSpPr>
        <p:spPr>
          <a:xfrm>
            <a:off x="6530704" y="495301"/>
            <a:ext cx="2931587" cy="2628900"/>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 name="Google Shape;174;p94"/>
          <p:cNvSpPr/>
          <p:nvPr/>
        </p:nvSpPr>
        <p:spPr>
          <a:xfrm>
            <a:off x="8852619" y="3863713"/>
            <a:ext cx="2921000" cy="25908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94"/>
          <p:cNvSpPr/>
          <p:nvPr/>
        </p:nvSpPr>
        <p:spPr>
          <a:xfrm>
            <a:off x="228601" y="241300"/>
            <a:ext cx="11772900" cy="6400800"/>
          </a:xfrm>
          <a:prstGeom prst="rect">
            <a:avLst/>
          </a:prstGeom>
          <a:noFill/>
          <a:ln w="2540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94"/>
          <p:cNvSpPr txBox="1">
            <a:spLocks noGrp="1"/>
          </p:cNvSpPr>
          <p:nvPr>
            <p:ph type="title"/>
          </p:nvPr>
        </p:nvSpPr>
        <p:spPr>
          <a:xfrm>
            <a:off x="457201" y="914401"/>
            <a:ext cx="5638801" cy="15721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94"/>
          <p:cNvSpPr txBox="1">
            <a:spLocks noGrp="1"/>
          </p:cNvSpPr>
          <p:nvPr>
            <p:ph type="body" idx="1"/>
          </p:nvPr>
        </p:nvSpPr>
        <p:spPr>
          <a:xfrm>
            <a:off x="457200" y="2489200"/>
            <a:ext cx="5202936" cy="3547872"/>
          </a:xfrm>
          <a:prstGeom prst="rect">
            <a:avLst/>
          </a:prstGeom>
          <a:noFill/>
          <a:ln>
            <a:noFill/>
          </a:ln>
        </p:spPr>
        <p:txBody>
          <a:bodyPr spcFirstLastPara="1" wrap="square" lIns="0" tIns="0" rIns="0" bIns="0" anchor="ctr" anchorCtr="0">
            <a:noAutofit/>
          </a:bodyPr>
          <a:lstStyle>
            <a:lvl1pPr marL="609585" lvl="0" indent="-304792" algn="l">
              <a:lnSpc>
                <a:spcPct val="166666"/>
              </a:lnSpc>
              <a:spcBef>
                <a:spcPts val="0"/>
              </a:spcBef>
              <a:spcAft>
                <a:spcPts val="0"/>
              </a:spcAft>
              <a:buSzPts val="1600"/>
              <a:buNone/>
              <a:defRPr sz="1800">
                <a:solidFill>
                  <a:schemeClr val="dk1"/>
                </a:solidFill>
              </a:defRPr>
            </a:lvl1pPr>
            <a:lvl2pPr marL="1219170" lvl="1" indent="-304792" algn="l">
              <a:lnSpc>
                <a:spcPct val="115000"/>
              </a:lnSpc>
              <a:spcBef>
                <a:spcPts val="2133"/>
              </a:spcBef>
              <a:spcAft>
                <a:spcPts val="0"/>
              </a:spcAft>
              <a:buSzPts val="1600"/>
              <a:buNone/>
              <a:defRPr sz="2400"/>
            </a:lvl2pPr>
            <a:lvl3pPr marL="1828754" lvl="2" indent="-304792" algn="l">
              <a:lnSpc>
                <a:spcPct val="115000"/>
              </a:lnSpc>
              <a:spcBef>
                <a:spcPts val="2133"/>
              </a:spcBef>
              <a:spcAft>
                <a:spcPts val="0"/>
              </a:spcAft>
              <a:buSzPts val="1600"/>
              <a:buNone/>
              <a:defRPr sz="2400"/>
            </a:lvl3pPr>
            <a:lvl4pPr marL="2438339" lvl="3" indent="-304792" algn="l">
              <a:lnSpc>
                <a:spcPct val="115000"/>
              </a:lnSpc>
              <a:spcBef>
                <a:spcPts val="2133"/>
              </a:spcBef>
              <a:spcAft>
                <a:spcPts val="0"/>
              </a:spcAft>
              <a:buSzPts val="1600"/>
              <a:buNone/>
              <a:defRPr sz="2400"/>
            </a:lvl4pPr>
            <a:lvl5pPr marL="3047924" lvl="4" indent="-304792" algn="l">
              <a:lnSpc>
                <a:spcPct val="115000"/>
              </a:lnSpc>
              <a:spcBef>
                <a:spcPts val="2133"/>
              </a:spcBef>
              <a:spcAft>
                <a:spcPts val="0"/>
              </a:spcAft>
              <a:buSzPts val="1600"/>
              <a:buNone/>
              <a:defRPr sz="2400"/>
            </a:lvl5pPr>
            <a:lvl6pPr marL="3657509" lvl="5" indent="-440256" algn="l">
              <a:lnSpc>
                <a:spcPct val="115000"/>
              </a:lnSpc>
              <a:spcBef>
                <a:spcPts val="2133"/>
              </a:spcBef>
              <a:spcAft>
                <a:spcPts val="0"/>
              </a:spcAft>
              <a:buSzPts val="1600"/>
              <a:buChar char="■"/>
              <a:defRPr/>
            </a:lvl6pPr>
            <a:lvl7pPr marL="4267093" lvl="6" indent="-440256" algn="l">
              <a:lnSpc>
                <a:spcPct val="115000"/>
              </a:lnSpc>
              <a:spcBef>
                <a:spcPts val="2133"/>
              </a:spcBef>
              <a:spcAft>
                <a:spcPts val="0"/>
              </a:spcAft>
              <a:buSzPts val="1600"/>
              <a:buChar char="●"/>
              <a:defRPr/>
            </a:lvl7pPr>
            <a:lvl8pPr marL="4876678" lvl="7" indent="-440256" algn="l">
              <a:lnSpc>
                <a:spcPct val="115000"/>
              </a:lnSpc>
              <a:spcBef>
                <a:spcPts val="2133"/>
              </a:spcBef>
              <a:spcAft>
                <a:spcPts val="0"/>
              </a:spcAft>
              <a:buSzPts val="1600"/>
              <a:buChar char="○"/>
              <a:defRPr/>
            </a:lvl8pPr>
            <a:lvl9pPr marL="5486263" lvl="8" indent="-440256" algn="l">
              <a:lnSpc>
                <a:spcPct val="115000"/>
              </a:lnSpc>
              <a:spcBef>
                <a:spcPts val="2133"/>
              </a:spcBef>
              <a:spcAft>
                <a:spcPts val="2133"/>
              </a:spcAft>
              <a:buSzPts val="1600"/>
              <a:buChar char="■"/>
              <a:defRPr/>
            </a:lvl9pPr>
          </a:lstStyle>
          <a:p>
            <a:endParaRPr/>
          </a:p>
        </p:txBody>
      </p:sp>
      <p:sp>
        <p:nvSpPr>
          <p:cNvPr id="178" name="Google Shape;178;p94"/>
          <p:cNvSpPr>
            <a:spLocks noGrp="1"/>
          </p:cNvSpPr>
          <p:nvPr>
            <p:ph type="pic" idx="2"/>
          </p:nvPr>
        </p:nvSpPr>
        <p:spPr>
          <a:xfrm>
            <a:off x="6997700" y="914400"/>
            <a:ext cx="4334256" cy="5093208"/>
          </a:xfrm>
          <a:prstGeom prst="rect">
            <a:avLst/>
          </a:prstGeom>
          <a:solidFill>
            <a:schemeClr val="accent3"/>
          </a:solidFill>
          <a:ln>
            <a:noFill/>
          </a:ln>
        </p:spPr>
      </p:sp>
    </p:spTree>
    <p:extLst>
      <p:ext uri="{BB962C8B-B14F-4D97-AF65-F5344CB8AC3E}">
        <p14:creationId xmlns:p14="http://schemas.microsoft.com/office/powerpoint/2010/main" val="396040903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structions">
  <p:cSld name="Instructions">
    <p:spTree>
      <p:nvGrpSpPr>
        <p:cNvPr id="1" name="Shape 207"/>
        <p:cNvGrpSpPr/>
        <p:nvPr/>
      </p:nvGrpSpPr>
      <p:grpSpPr>
        <a:xfrm>
          <a:off x="0" y="0"/>
          <a:ext cx="0" cy="0"/>
          <a:chOff x="0" y="0"/>
          <a:chExt cx="0" cy="0"/>
        </a:xfrm>
      </p:grpSpPr>
      <p:sp>
        <p:nvSpPr>
          <p:cNvPr id="208" name="Google Shape;208;p98"/>
          <p:cNvSpPr txBox="1">
            <a:spLocks noGrp="1"/>
          </p:cNvSpPr>
          <p:nvPr>
            <p:ph type="title"/>
          </p:nvPr>
        </p:nvSpPr>
        <p:spPr>
          <a:xfrm>
            <a:off x="457201" y="914400"/>
            <a:ext cx="7467601" cy="1572768"/>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9" name="Google Shape;209;p98"/>
          <p:cNvSpPr txBox="1">
            <a:spLocks noGrp="1"/>
          </p:cNvSpPr>
          <p:nvPr>
            <p:ph type="body" idx="1"/>
          </p:nvPr>
        </p:nvSpPr>
        <p:spPr>
          <a:xfrm>
            <a:off x="457201" y="2540000"/>
            <a:ext cx="6591300" cy="3403600"/>
          </a:xfrm>
          <a:prstGeom prst="rect">
            <a:avLst/>
          </a:prstGeom>
          <a:noFill/>
          <a:ln>
            <a:noFill/>
          </a:ln>
        </p:spPr>
        <p:txBody>
          <a:bodyPr spcFirstLastPara="1" wrap="square" lIns="0" tIns="0" rIns="0" bIns="0" anchor="ctr" anchorCtr="0">
            <a:noAutofit/>
          </a:bodyPr>
          <a:lstStyle>
            <a:lvl1pPr marL="609585" lvl="0" indent="-440256" algn="l">
              <a:lnSpc>
                <a:spcPct val="166666"/>
              </a:lnSpc>
              <a:spcBef>
                <a:spcPts val="0"/>
              </a:spcBef>
              <a:spcAft>
                <a:spcPts val="0"/>
              </a:spcAft>
              <a:buSzPts val="1600"/>
              <a:buFont typeface="Arial"/>
              <a:buAutoNum type="arabicPeriod"/>
              <a:defRPr sz="1800"/>
            </a:lvl1pPr>
            <a:lvl2pPr marL="1219170" lvl="1" indent="-304792" algn="l">
              <a:lnSpc>
                <a:spcPct val="115000"/>
              </a:lnSpc>
              <a:spcBef>
                <a:spcPts val="2133"/>
              </a:spcBef>
              <a:spcAft>
                <a:spcPts val="0"/>
              </a:spcAft>
              <a:buSzPts val="1600"/>
              <a:buNone/>
              <a:defRPr sz="2400"/>
            </a:lvl2pPr>
            <a:lvl3pPr marL="1828754" lvl="2" indent="-304792" algn="l">
              <a:lnSpc>
                <a:spcPct val="115000"/>
              </a:lnSpc>
              <a:spcBef>
                <a:spcPts val="2133"/>
              </a:spcBef>
              <a:spcAft>
                <a:spcPts val="0"/>
              </a:spcAft>
              <a:buSzPts val="1600"/>
              <a:buNone/>
              <a:defRPr sz="2400"/>
            </a:lvl3pPr>
            <a:lvl4pPr marL="2438339" lvl="3" indent="-304792" algn="l">
              <a:lnSpc>
                <a:spcPct val="115000"/>
              </a:lnSpc>
              <a:spcBef>
                <a:spcPts val="2133"/>
              </a:spcBef>
              <a:spcAft>
                <a:spcPts val="0"/>
              </a:spcAft>
              <a:buSzPts val="1600"/>
              <a:buNone/>
              <a:defRPr sz="2400"/>
            </a:lvl4pPr>
            <a:lvl5pPr marL="3047924" lvl="4" indent="-304792" algn="l">
              <a:lnSpc>
                <a:spcPct val="115000"/>
              </a:lnSpc>
              <a:spcBef>
                <a:spcPts val="2133"/>
              </a:spcBef>
              <a:spcAft>
                <a:spcPts val="0"/>
              </a:spcAft>
              <a:buSzPts val="1600"/>
              <a:buNone/>
              <a:defRPr sz="2400"/>
            </a:lvl5pPr>
            <a:lvl6pPr marL="3657509" lvl="5" indent="-440256" algn="l">
              <a:lnSpc>
                <a:spcPct val="115000"/>
              </a:lnSpc>
              <a:spcBef>
                <a:spcPts val="2133"/>
              </a:spcBef>
              <a:spcAft>
                <a:spcPts val="0"/>
              </a:spcAft>
              <a:buSzPts val="1600"/>
              <a:buChar char="■"/>
              <a:defRPr/>
            </a:lvl6pPr>
            <a:lvl7pPr marL="4267093" lvl="6" indent="-440256" algn="l">
              <a:lnSpc>
                <a:spcPct val="115000"/>
              </a:lnSpc>
              <a:spcBef>
                <a:spcPts val="2133"/>
              </a:spcBef>
              <a:spcAft>
                <a:spcPts val="0"/>
              </a:spcAft>
              <a:buSzPts val="1600"/>
              <a:buChar char="●"/>
              <a:defRPr/>
            </a:lvl7pPr>
            <a:lvl8pPr marL="4876678" lvl="7" indent="-440256" algn="l">
              <a:lnSpc>
                <a:spcPct val="115000"/>
              </a:lnSpc>
              <a:spcBef>
                <a:spcPts val="2133"/>
              </a:spcBef>
              <a:spcAft>
                <a:spcPts val="0"/>
              </a:spcAft>
              <a:buSzPts val="1600"/>
              <a:buChar char="○"/>
              <a:defRPr/>
            </a:lvl8pPr>
            <a:lvl9pPr marL="5486263" lvl="8" indent="-440256" algn="l">
              <a:lnSpc>
                <a:spcPct val="115000"/>
              </a:lnSpc>
              <a:spcBef>
                <a:spcPts val="2133"/>
              </a:spcBef>
              <a:spcAft>
                <a:spcPts val="2133"/>
              </a:spcAft>
              <a:buSzPts val="1600"/>
              <a:buChar char="■"/>
              <a:defRPr/>
            </a:lvl9pPr>
          </a:lstStyle>
          <a:p>
            <a:endParaRPr/>
          </a:p>
        </p:txBody>
      </p:sp>
      <p:sp>
        <p:nvSpPr>
          <p:cNvPr id="210" name="Google Shape;210;p98"/>
          <p:cNvSpPr>
            <a:spLocks noGrp="1"/>
          </p:cNvSpPr>
          <p:nvPr>
            <p:ph type="pic" idx="2"/>
          </p:nvPr>
        </p:nvSpPr>
        <p:spPr>
          <a:xfrm>
            <a:off x="8115300" y="1384300"/>
            <a:ext cx="3410712" cy="4572000"/>
          </a:xfrm>
          <a:prstGeom prst="roundRect">
            <a:avLst>
              <a:gd name="adj" fmla="val 2543"/>
            </a:avLst>
          </a:prstGeom>
          <a:noFill/>
          <a:ln>
            <a:noFill/>
          </a:ln>
        </p:spPr>
      </p:sp>
    </p:spTree>
    <p:extLst>
      <p:ext uri="{BB962C8B-B14F-4D97-AF65-F5344CB8AC3E}">
        <p14:creationId xmlns:p14="http://schemas.microsoft.com/office/powerpoint/2010/main" val="3436654396"/>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8"/>
        <p:cNvGrpSpPr/>
        <p:nvPr/>
      </p:nvGrpSpPr>
      <p:grpSpPr>
        <a:xfrm>
          <a:off x="0" y="0"/>
          <a:ext cx="0" cy="0"/>
          <a:chOff x="0" y="0"/>
          <a:chExt cx="0" cy="0"/>
        </a:xfrm>
      </p:grpSpPr>
      <p:pic>
        <p:nvPicPr>
          <p:cNvPr id="69" name="Google Shape;69;p87"/>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70" name="Google Shape;70;p87"/>
          <p:cNvGrpSpPr/>
          <p:nvPr/>
        </p:nvGrpSpPr>
        <p:grpSpPr>
          <a:xfrm>
            <a:off x="1242533" y="505600"/>
            <a:ext cx="10585600" cy="5846800"/>
            <a:chOff x="931900" y="379200"/>
            <a:chExt cx="7939200" cy="4385100"/>
          </a:xfrm>
        </p:grpSpPr>
        <p:sp>
          <p:nvSpPr>
            <p:cNvPr id="71" name="Google Shape;71;p87"/>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 name="Google Shape;72;p87"/>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87"/>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74" name="Google Shape;74;p87"/>
          <p:cNvSpPr txBox="1">
            <a:spLocks noGrp="1"/>
          </p:cNvSpPr>
          <p:nvPr>
            <p:ph type="title"/>
          </p:nvPr>
        </p:nvSpPr>
        <p:spPr>
          <a:xfrm>
            <a:off x="1485400" y="524567"/>
            <a:ext cx="9221200" cy="76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600"/>
              <a:buFont typeface="Raleway Black"/>
              <a:buNone/>
              <a:defRPr>
                <a:solidFill>
                  <a:schemeClr val="dk1"/>
                </a:solidFill>
                <a:latin typeface="Raleway Black"/>
                <a:ea typeface="Raleway Black"/>
                <a:cs typeface="Raleway Black"/>
                <a:sym typeface="Raleway Black"/>
              </a:defRPr>
            </a:lvl1pPr>
            <a:lvl2pPr lvl="1" algn="l">
              <a:lnSpc>
                <a:spcPct val="100000"/>
              </a:lnSpc>
              <a:spcBef>
                <a:spcPts val="0"/>
              </a:spcBef>
              <a:spcAft>
                <a:spcPts val="0"/>
              </a:spcAft>
              <a:buClr>
                <a:schemeClr val="dk1"/>
              </a:buClr>
              <a:buSzPts val="2800"/>
              <a:buNone/>
              <a:defRPr sz="3733">
                <a:solidFill>
                  <a:schemeClr val="dk1"/>
                </a:solidFill>
              </a:defRPr>
            </a:lvl2pPr>
            <a:lvl3pPr lvl="2" algn="l">
              <a:lnSpc>
                <a:spcPct val="100000"/>
              </a:lnSpc>
              <a:spcBef>
                <a:spcPts val="0"/>
              </a:spcBef>
              <a:spcAft>
                <a:spcPts val="0"/>
              </a:spcAft>
              <a:buClr>
                <a:schemeClr val="dk1"/>
              </a:buClr>
              <a:buSzPts val="2800"/>
              <a:buNone/>
              <a:defRPr sz="3733">
                <a:solidFill>
                  <a:schemeClr val="dk1"/>
                </a:solidFill>
              </a:defRPr>
            </a:lvl3pPr>
            <a:lvl4pPr lvl="3" algn="l">
              <a:lnSpc>
                <a:spcPct val="100000"/>
              </a:lnSpc>
              <a:spcBef>
                <a:spcPts val="0"/>
              </a:spcBef>
              <a:spcAft>
                <a:spcPts val="0"/>
              </a:spcAft>
              <a:buClr>
                <a:schemeClr val="dk1"/>
              </a:buClr>
              <a:buSzPts val="2800"/>
              <a:buNone/>
              <a:defRPr sz="3733">
                <a:solidFill>
                  <a:schemeClr val="dk1"/>
                </a:solidFill>
              </a:defRPr>
            </a:lvl4pPr>
            <a:lvl5pPr lvl="4" algn="l">
              <a:lnSpc>
                <a:spcPct val="100000"/>
              </a:lnSpc>
              <a:spcBef>
                <a:spcPts val="0"/>
              </a:spcBef>
              <a:spcAft>
                <a:spcPts val="0"/>
              </a:spcAft>
              <a:buClr>
                <a:schemeClr val="dk1"/>
              </a:buClr>
              <a:buSzPts val="2800"/>
              <a:buNone/>
              <a:defRPr sz="3733">
                <a:solidFill>
                  <a:schemeClr val="dk1"/>
                </a:solidFill>
              </a:defRPr>
            </a:lvl5pPr>
            <a:lvl6pPr lvl="5" algn="l">
              <a:lnSpc>
                <a:spcPct val="100000"/>
              </a:lnSpc>
              <a:spcBef>
                <a:spcPts val="0"/>
              </a:spcBef>
              <a:spcAft>
                <a:spcPts val="0"/>
              </a:spcAft>
              <a:buClr>
                <a:schemeClr val="dk1"/>
              </a:buClr>
              <a:buSzPts val="2800"/>
              <a:buNone/>
              <a:defRPr sz="3733">
                <a:solidFill>
                  <a:schemeClr val="dk1"/>
                </a:solidFill>
              </a:defRPr>
            </a:lvl6pPr>
            <a:lvl7pPr lvl="6" algn="l">
              <a:lnSpc>
                <a:spcPct val="100000"/>
              </a:lnSpc>
              <a:spcBef>
                <a:spcPts val="0"/>
              </a:spcBef>
              <a:spcAft>
                <a:spcPts val="0"/>
              </a:spcAft>
              <a:buClr>
                <a:schemeClr val="dk1"/>
              </a:buClr>
              <a:buSzPts val="2800"/>
              <a:buNone/>
              <a:defRPr sz="3733">
                <a:solidFill>
                  <a:schemeClr val="dk1"/>
                </a:solidFill>
              </a:defRPr>
            </a:lvl7pPr>
            <a:lvl8pPr lvl="7" algn="l">
              <a:lnSpc>
                <a:spcPct val="100000"/>
              </a:lnSpc>
              <a:spcBef>
                <a:spcPts val="0"/>
              </a:spcBef>
              <a:spcAft>
                <a:spcPts val="0"/>
              </a:spcAft>
              <a:buClr>
                <a:schemeClr val="dk1"/>
              </a:buClr>
              <a:buSzPts val="2800"/>
              <a:buNone/>
              <a:defRPr sz="3733">
                <a:solidFill>
                  <a:schemeClr val="dk1"/>
                </a:solidFill>
              </a:defRPr>
            </a:lvl8pPr>
            <a:lvl9pPr lvl="8" algn="l">
              <a:lnSpc>
                <a:spcPct val="100000"/>
              </a:lnSpc>
              <a:spcBef>
                <a:spcPts val="0"/>
              </a:spcBef>
              <a:spcAft>
                <a:spcPts val="0"/>
              </a:spcAft>
              <a:buClr>
                <a:schemeClr val="dk1"/>
              </a:buClr>
              <a:buSzPts val="2800"/>
              <a:buNone/>
              <a:defRPr sz="3733">
                <a:solidFill>
                  <a:schemeClr val="dk1"/>
                </a:solidFill>
              </a:defRPr>
            </a:lvl9pPr>
          </a:lstStyle>
          <a:p>
            <a:endParaRPr/>
          </a:p>
        </p:txBody>
      </p:sp>
      <p:sp>
        <p:nvSpPr>
          <p:cNvPr id="75" name="Google Shape;75;p87"/>
          <p:cNvSpPr txBox="1">
            <a:spLocks noGrp="1"/>
          </p:cNvSpPr>
          <p:nvPr>
            <p:ph type="subTitle" idx="1"/>
          </p:nvPr>
        </p:nvSpPr>
        <p:spPr>
          <a:xfrm>
            <a:off x="2419464" y="4380205"/>
            <a:ext cx="2902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76" name="Google Shape;76;p87"/>
          <p:cNvSpPr txBox="1">
            <a:spLocks noGrp="1"/>
          </p:cNvSpPr>
          <p:nvPr>
            <p:ph type="subTitle" idx="2"/>
          </p:nvPr>
        </p:nvSpPr>
        <p:spPr>
          <a:xfrm>
            <a:off x="2419467" y="4872757"/>
            <a:ext cx="2902000" cy="763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77" name="Google Shape;77;p87"/>
          <p:cNvSpPr txBox="1">
            <a:spLocks noGrp="1"/>
          </p:cNvSpPr>
          <p:nvPr>
            <p:ph type="subTitle" idx="3"/>
          </p:nvPr>
        </p:nvSpPr>
        <p:spPr>
          <a:xfrm>
            <a:off x="7749197" y="4380205"/>
            <a:ext cx="2902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78" name="Google Shape;78;p87"/>
          <p:cNvSpPr txBox="1">
            <a:spLocks noGrp="1"/>
          </p:cNvSpPr>
          <p:nvPr>
            <p:ph type="subTitle" idx="4"/>
          </p:nvPr>
        </p:nvSpPr>
        <p:spPr>
          <a:xfrm>
            <a:off x="7749200" y="4872757"/>
            <a:ext cx="2902000" cy="763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79" name="Google Shape;79;p87">
            <a:hlinkClick r:id="rId3" action="ppaction://hlinksldjump"/>
          </p:cNvPr>
          <p:cNvSpPr txBox="1">
            <a:spLocks noGrp="1"/>
          </p:cNvSpPr>
          <p:nvPr>
            <p:ph type="subTitle" idx="5"/>
          </p:nvPr>
        </p:nvSpPr>
        <p:spPr>
          <a:xfrm>
            <a:off x="2419464" y="1975455"/>
            <a:ext cx="2902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80" name="Google Shape;80;p87"/>
          <p:cNvSpPr txBox="1">
            <a:spLocks noGrp="1"/>
          </p:cNvSpPr>
          <p:nvPr>
            <p:ph type="subTitle" idx="6"/>
          </p:nvPr>
        </p:nvSpPr>
        <p:spPr>
          <a:xfrm>
            <a:off x="2419467" y="2468007"/>
            <a:ext cx="2902000" cy="763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81" name="Google Shape;81;p87"/>
          <p:cNvSpPr txBox="1">
            <a:spLocks noGrp="1"/>
          </p:cNvSpPr>
          <p:nvPr>
            <p:ph type="subTitle" idx="7"/>
          </p:nvPr>
        </p:nvSpPr>
        <p:spPr>
          <a:xfrm>
            <a:off x="7749197" y="1975455"/>
            <a:ext cx="2902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82" name="Google Shape;82;p87"/>
          <p:cNvSpPr txBox="1">
            <a:spLocks noGrp="1"/>
          </p:cNvSpPr>
          <p:nvPr>
            <p:ph type="subTitle" idx="8"/>
          </p:nvPr>
        </p:nvSpPr>
        <p:spPr>
          <a:xfrm>
            <a:off x="7749200" y="2468007"/>
            <a:ext cx="2902000" cy="763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83" name="Google Shape;83;p87"/>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84" name="Google Shape;84;p87"/>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85" name="Google Shape;85;p87"/>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86" name="Google Shape;86;p87"/>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87" name="Google Shape;87;p87">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88" name="Google Shape;88;p87">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89" name="Google Shape;89;p87"/>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90" name="Google Shape;90;p87">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7742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7"/>
        <p:cNvGrpSpPr/>
        <p:nvPr/>
      </p:nvGrpSpPr>
      <p:grpSpPr>
        <a:xfrm>
          <a:off x="0" y="0"/>
          <a:ext cx="0" cy="0"/>
          <a:chOff x="0" y="0"/>
          <a:chExt cx="0" cy="0"/>
        </a:xfrm>
      </p:grpSpPr>
      <p:pic>
        <p:nvPicPr>
          <p:cNvPr id="108" name="Google Shape;108;p89"/>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109" name="Google Shape;109;p89"/>
          <p:cNvGrpSpPr/>
          <p:nvPr/>
        </p:nvGrpSpPr>
        <p:grpSpPr>
          <a:xfrm>
            <a:off x="1242533" y="505600"/>
            <a:ext cx="10585600" cy="5846800"/>
            <a:chOff x="931900" y="379200"/>
            <a:chExt cx="7939200" cy="4385100"/>
          </a:xfrm>
        </p:grpSpPr>
        <p:sp>
          <p:nvSpPr>
            <p:cNvPr id="110" name="Google Shape;110;p89"/>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89"/>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89"/>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13" name="Google Shape;113;p89"/>
          <p:cNvSpPr txBox="1">
            <a:spLocks noGrp="1"/>
          </p:cNvSpPr>
          <p:nvPr>
            <p:ph type="title"/>
          </p:nvPr>
        </p:nvSpPr>
        <p:spPr>
          <a:xfrm>
            <a:off x="1485400" y="524567"/>
            <a:ext cx="9221200" cy="76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600"/>
              <a:buFont typeface="Raleway Black"/>
              <a:buNone/>
              <a:defRPr>
                <a:solidFill>
                  <a:schemeClr val="dk1"/>
                </a:solidFill>
                <a:latin typeface="Raleway Black"/>
                <a:ea typeface="Raleway Black"/>
                <a:cs typeface="Raleway Black"/>
                <a:sym typeface="Raleway Black"/>
              </a:defRPr>
            </a:lvl1pPr>
            <a:lvl2pPr lvl="1" algn="l">
              <a:lnSpc>
                <a:spcPct val="100000"/>
              </a:lnSpc>
              <a:spcBef>
                <a:spcPts val="0"/>
              </a:spcBef>
              <a:spcAft>
                <a:spcPts val="0"/>
              </a:spcAft>
              <a:buClr>
                <a:schemeClr val="dk1"/>
              </a:buClr>
              <a:buSzPts val="2800"/>
              <a:buNone/>
              <a:defRPr sz="3733">
                <a:solidFill>
                  <a:schemeClr val="dk1"/>
                </a:solidFill>
              </a:defRPr>
            </a:lvl2pPr>
            <a:lvl3pPr lvl="2" algn="l">
              <a:lnSpc>
                <a:spcPct val="100000"/>
              </a:lnSpc>
              <a:spcBef>
                <a:spcPts val="0"/>
              </a:spcBef>
              <a:spcAft>
                <a:spcPts val="0"/>
              </a:spcAft>
              <a:buClr>
                <a:schemeClr val="dk1"/>
              </a:buClr>
              <a:buSzPts val="2800"/>
              <a:buNone/>
              <a:defRPr sz="3733">
                <a:solidFill>
                  <a:schemeClr val="dk1"/>
                </a:solidFill>
              </a:defRPr>
            </a:lvl3pPr>
            <a:lvl4pPr lvl="3" algn="l">
              <a:lnSpc>
                <a:spcPct val="100000"/>
              </a:lnSpc>
              <a:spcBef>
                <a:spcPts val="0"/>
              </a:spcBef>
              <a:spcAft>
                <a:spcPts val="0"/>
              </a:spcAft>
              <a:buClr>
                <a:schemeClr val="dk1"/>
              </a:buClr>
              <a:buSzPts val="2800"/>
              <a:buNone/>
              <a:defRPr sz="3733">
                <a:solidFill>
                  <a:schemeClr val="dk1"/>
                </a:solidFill>
              </a:defRPr>
            </a:lvl4pPr>
            <a:lvl5pPr lvl="4" algn="l">
              <a:lnSpc>
                <a:spcPct val="100000"/>
              </a:lnSpc>
              <a:spcBef>
                <a:spcPts val="0"/>
              </a:spcBef>
              <a:spcAft>
                <a:spcPts val="0"/>
              </a:spcAft>
              <a:buClr>
                <a:schemeClr val="dk1"/>
              </a:buClr>
              <a:buSzPts val="2800"/>
              <a:buNone/>
              <a:defRPr sz="3733">
                <a:solidFill>
                  <a:schemeClr val="dk1"/>
                </a:solidFill>
              </a:defRPr>
            </a:lvl5pPr>
            <a:lvl6pPr lvl="5" algn="l">
              <a:lnSpc>
                <a:spcPct val="100000"/>
              </a:lnSpc>
              <a:spcBef>
                <a:spcPts val="0"/>
              </a:spcBef>
              <a:spcAft>
                <a:spcPts val="0"/>
              </a:spcAft>
              <a:buClr>
                <a:schemeClr val="dk1"/>
              </a:buClr>
              <a:buSzPts val="2800"/>
              <a:buNone/>
              <a:defRPr sz="3733">
                <a:solidFill>
                  <a:schemeClr val="dk1"/>
                </a:solidFill>
              </a:defRPr>
            </a:lvl6pPr>
            <a:lvl7pPr lvl="6" algn="l">
              <a:lnSpc>
                <a:spcPct val="100000"/>
              </a:lnSpc>
              <a:spcBef>
                <a:spcPts val="0"/>
              </a:spcBef>
              <a:spcAft>
                <a:spcPts val="0"/>
              </a:spcAft>
              <a:buClr>
                <a:schemeClr val="dk1"/>
              </a:buClr>
              <a:buSzPts val="2800"/>
              <a:buNone/>
              <a:defRPr sz="3733">
                <a:solidFill>
                  <a:schemeClr val="dk1"/>
                </a:solidFill>
              </a:defRPr>
            </a:lvl7pPr>
            <a:lvl8pPr lvl="7" algn="l">
              <a:lnSpc>
                <a:spcPct val="100000"/>
              </a:lnSpc>
              <a:spcBef>
                <a:spcPts val="0"/>
              </a:spcBef>
              <a:spcAft>
                <a:spcPts val="0"/>
              </a:spcAft>
              <a:buClr>
                <a:schemeClr val="dk1"/>
              </a:buClr>
              <a:buSzPts val="2800"/>
              <a:buNone/>
              <a:defRPr sz="3733">
                <a:solidFill>
                  <a:schemeClr val="dk1"/>
                </a:solidFill>
              </a:defRPr>
            </a:lvl8pPr>
            <a:lvl9pPr lvl="8" algn="l">
              <a:lnSpc>
                <a:spcPct val="100000"/>
              </a:lnSpc>
              <a:spcBef>
                <a:spcPts val="0"/>
              </a:spcBef>
              <a:spcAft>
                <a:spcPts val="0"/>
              </a:spcAft>
              <a:buClr>
                <a:schemeClr val="dk1"/>
              </a:buClr>
              <a:buSzPts val="2800"/>
              <a:buNone/>
              <a:defRPr sz="3733">
                <a:solidFill>
                  <a:schemeClr val="dk1"/>
                </a:solidFill>
              </a:defRPr>
            </a:lvl9pPr>
          </a:lstStyle>
          <a:p>
            <a:endParaRPr/>
          </a:p>
        </p:txBody>
      </p:sp>
      <p:sp>
        <p:nvSpPr>
          <p:cNvPr id="114" name="Google Shape;114;p89"/>
          <p:cNvSpPr txBox="1">
            <a:spLocks noGrp="1"/>
          </p:cNvSpPr>
          <p:nvPr>
            <p:ph type="subTitle" idx="1"/>
          </p:nvPr>
        </p:nvSpPr>
        <p:spPr>
          <a:xfrm>
            <a:off x="1940733" y="4519633"/>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15" name="Google Shape;115;p89"/>
          <p:cNvSpPr txBox="1">
            <a:spLocks noGrp="1"/>
          </p:cNvSpPr>
          <p:nvPr>
            <p:ph type="subTitle" idx="2"/>
          </p:nvPr>
        </p:nvSpPr>
        <p:spPr>
          <a:xfrm>
            <a:off x="1940733" y="5096833"/>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6" name="Google Shape;116;p89"/>
          <p:cNvSpPr txBox="1">
            <a:spLocks noGrp="1"/>
          </p:cNvSpPr>
          <p:nvPr>
            <p:ph type="subTitle" idx="3"/>
          </p:nvPr>
        </p:nvSpPr>
        <p:spPr>
          <a:xfrm>
            <a:off x="1940733" y="2098467"/>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17" name="Google Shape;117;p89"/>
          <p:cNvSpPr txBox="1">
            <a:spLocks noGrp="1"/>
          </p:cNvSpPr>
          <p:nvPr>
            <p:ph type="subTitle" idx="4"/>
          </p:nvPr>
        </p:nvSpPr>
        <p:spPr>
          <a:xfrm>
            <a:off x="1940733" y="2675667"/>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8" name="Google Shape;118;p89"/>
          <p:cNvSpPr txBox="1">
            <a:spLocks noGrp="1"/>
          </p:cNvSpPr>
          <p:nvPr>
            <p:ph type="subTitle" idx="5"/>
          </p:nvPr>
        </p:nvSpPr>
        <p:spPr>
          <a:xfrm>
            <a:off x="5331667" y="4519633"/>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19" name="Google Shape;119;p89"/>
          <p:cNvSpPr txBox="1">
            <a:spLocks noGrp="1"/>
          </p:cNvSpPr>
          <p:nvPr>
            <p:ph type="subTitle" idx="6"/>
          </p:nvPr>
        </p:nvSpPr>
        <p:spPr>
          <a:xfrm>
            <a:off x="5331667" y="5096833"/>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20" name="Google Shape;120;p89"/>
          <p:cNvSpPr txBox="1">
            <a:spLocks noGrp="1"/>
          </p:cNvSpPr>
          <p:nvPr>
            <p:ph type="subTitle" idx="7"/>
          </p:nvPr>
        </p:nvSpPr>
        <p:spPr>
          <a:xfrm>
            <a:off x="5331667" y="2098467"/>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21" name="Google Shape;121;p89"/>
          <p:cNvSpPr txBox="1">
            <a:spLocks noGrp="1"/>
          </p:cNvSpPr>
          <p:nvPr>
            <p:ph type="subTitle" idx="8"/>
          </p:nvPr>
        </p:nvSpPr>
        <p:spPr>
          <a:xfrm>
            <a:off x="5331667" y="2675667"/>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22" name="Google Shape;122;p89"/>
          <p:cNvSpPr txBox="1">
            <a:spLocks noGrp="1"/>
          </p:cNvSpPr>
          <p:nvPr>
            <p:ph type="subTitle" idx="9"/>
          </p:nvPr>
        </p:nvSpPr>
        <p:spPr>
          <a:xfrm>
            <a:off x="8722600" y="4519633"/>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23" name="Google Shape;123;p89"/>
          <p:cNvSpPr txBox="1">
            <a:spLocks noGrp="1"/>
          </p:cNvSpPr>
          <p:nvPr>
            <p:ph type="subTitle" idx="13"/>
          </p:nvPr>
        </p:nvSpPr>
        <p:spPr>
          <a:xfrm>
            <a:off x="8722600" y="5096833"/>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24" name="Google Shape;124;p89"/>
          <p:cNvSpPr txBox="1">
            <a:spLocks noGrp="1"/>
          </p:cNvSpPr>
          <p:nvPr>
            <p:ph type="subTitle" idx="14"/>
          </p:nvPr>
        </p:nvSpPr>
        <p:spPr>
          <a:xfrm>
            <a:off x="8722600" y="2098467"/>
            <a:ext cx="2386000" cy="57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000"/>
              <a:buFont typeface="Raleway"/>
              <a:buNone/>
              <a:defRPr sz="2667">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a:lnSpc>
                <a:spcPct val="100000"/>
              </a:lnSpc>
              <a:spcBef>
                <a:spcPts val="0"/>
              </a:spcBef>
              <a:spcAft>
                <a:spcPts val="0"/>
              </a:spcAft>
              <a:buSzPts val="2000"/>
              <a:buFont typeface="Raleway"/>
              <a:buNone/>
              <a:defRPr sz="2667" b="1">
                <a:latin typeface="Raleway"/>
                <a:ea typeface="Raleway"/>
                <a:cs typeface="Raleway"/>
                <a:sym typeface="Raleway"/>
              </a:defRPr>
            </a:lvl9pPr>
          </a:lstStyle>
          <a:p>
            <a:endParaRPr/>
          </a:p>
        </p:txBody>
      </p:sp>
      <p:sp>
        <p:nvSpPr>
          <p:cNvPr id="125" name="Google Shape;125;p89"/>
          <p:cNvSpPr txBox="1">
            <a:spLocks noGrp="1"/>
          </p:cNvSpPr>
          <p:nvPr>
            <p:ph type="subTitle" idx="15"/>
          </p:nvPr>
        </p:nvSpPr>
        <p:spPr>
          <a:xfrm>
            <a:off x="8722600" y="2675667"/>
            <a:ext cx="2386000" cy="62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26" name="Google Shape;126;p89"/>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127" name="Google Shape;127;p89"/>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128" name="Google Shape;128;p89"/>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129" name="Google Shape;129;p89"/>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130" name="Google Shape;130;p89">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131" name="Google Shape;131;p89">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132" name="Google Shape;132;p89"/>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133" name="Google Shape;133;p89">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09411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2_Section header">
    <p:spTree>
      <p:nvGrpSpPr>
        <p:cNvPr id="1" name="Shape 211"/>
        <p:cNvGrpSpPr/>
        <p:nvPr/>
      </p:nvGrpSpPr>
      <p:grpSpPr>
        <a:xfrm>
          <a:off x="0" y="0"/>
          <a:ext cx="0" cy="0"/>
          <a:chOff x="0" y="0"/>
          <a:chExt cx="0" cy="0"/>
        </a:xfrm>
      </p:grpSpPr>
      <p:pic>
        <p:nvPicPr>
          <p:cNvPr id="212" name="Google Shape;212;p99"/>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213" name="Google Shape;213;p99"/>
          <p:cNvGrpSpPr/>
          <p:nvPr/>
        </p:nvGrpSpPr>
        <p:grpSpPr>
          <a:xfrm>
            <a:off x="1881400" y="505675"/>
            <a:ext cx="9308000" cy="5846759"/>
            <a:chOff x="1411050" y="379256"/>
            <a:chExt cx="6981000" cy="4385069"/>
          </a:xfrm>
        </p:grpSpPr>
        <p:sp>
          <p:nvSpPr>
            <p:cNvPr id="214" name="Google Shape;214;p99"/>
            <p:cNvSpPr/>
            <p:nvPr/>
          </p:nvSpPr>
          <p:spPr>
            <a:xfrm flipH="1">
              <a:off x="5454429" y="379256"/>
              <a:ext cx="2489700" cy="11964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 name="Google Shape;215;p99"/>
            <p:cNvSpPr/>
            <p:nvPr/>
          </p:nvSpPr>
          <p:spPr>
            <a:xfrm flipH="1">
              <a:off x="1411050" y="829825"/>
              <a:ext cx="6981000" cy="3934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6" name="Google Shape;216;p99"/>
          <p:cNvSpPr txBox="1">
            <a:spLocks noGrp="1"/>
          </p:cNvSpPr>
          <p:nvPr>
            <p:ph type="title"/>
          </p:nvPr>
        </p:nvSpPr>
        <p:spPr>
          <a:xfrm>
            <a:off x="3427800" y="3155417"/>
            <a:ext cx="6215200" cy="1016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200"/>
              <a:buNone/>
              <a:defRPr sz="6133"/>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217" name="Google Shape;217;p99"/>
          <p:cNvSpPr txBox="1">
            <a:spLocks noGrp="1"/>
          </p:cNvSpPr>
          <p:nvPr>
            <p:ph type="subTitle" idx="1"/>
          </p:nvPr>
        </p:nvSpPr>
        <p:spPr>
          <a:xfrm>
            <a:off x="4213300" y="5322667"/>
            <a:ext cx="4644000" cy="935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6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218" name="Google Shape;218;p99"/>
          <p:cNvSpPr txBox="1">
            <a:spLocks noGrp="1"/>
          </p:cNvSpPr>
          <p:nvPr>
            <p:ph type="title" idx="2"/>
          </p:nvPr>
        </p:nvSpPr>
        <p:spPr>
          <a:xfrm>
            <a:off x="5658667" y="1675149"/>
            <a:ext cx="1732000" cy="1420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7200"/>
              <a:buNone/>
              <a:defRPr sz="8000"/>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a:endParaRPr/>
          </a:p>
        </p:txBody>
      </p:sp>
      <p:sp>
        <p:nvSpPr>
          <p:cNvPr id="219" name="Google Shape;219;p99"/>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20" name="Google Shape;220;p99"/>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21" name="Google Shape;221;p99"/>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22" name="Google Shape;222;p99"/>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23" name="Google Shape;223;p99">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accent4"/>
              </a:solidFill>
              <a:latin typeface="Bebas Neue"/>
              <a:ea typeface="Bebas Neue"/>
              <a:cs typeface="Bebas Neue"/>
              <a:sym typeface="Bebas Neue"/>
            </a:endParaRPr>
          </a:p>
        </p:txBody>
      </p:sp>
      <p:sp>
        <p:nvSpPr>
          <p:cNvPr id="224" name="Google Shape;224;p99">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225" name="Google Shape;225;p99"/>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2133" b="0" i="0" u="none" strike="noStrike" cap="none">
              <a:solidFill>
                <a:schemeClr val="lt1"/>
              </a:solidFill>
              <a:latin typeface="Bebas Neue"/>
              <a:ea typeface="Bebas Neue"/>
              <a:cs typeface="Bebas Neue"/>
              <a:sym typeface="Bebas Neue"/>
            </a:endParaRPr>
          </a:p>
        </p:txBody>
      </p:sp>
      <p:sp>
        <p:nvSpPr>
          <p:cNvPr id="226" name="Google Shape;226;p99">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14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15"/>
          <p:cNvPicPr preferRelativeResize="0"/>
          <p:nvPr/>
        </p:nvPicPr>
        <p:blipFill rotWithShape="1">
          <a:blip r:embed="rId2">
            <a:alphaModFix/>
          </a:blip>
          <a:srcRect/>
          <a:stretch/>
        </p:blipFill>
        <p:spPr>
          <a:xfrm>
            <a:off x="595" y="0"/>
            <a:ext cx="12190815" cy="6858003"/>
          </a:xfrm>
          <a:prstGeom prst="rect">
            <a:avLst/>
          </a:prstGeom>
          <a:noFill/>
          <a:ln>
            <a:noFill/>
          </a:ln>
        </p:spPr>
      </p:pic>
      <p:grpSp>
        <p:nvGrpSpPr>
          <p:cNvPr id="203" name="Google Shape;203;p15"/>
          <p:cNvGrpSpPr/>
          <p:nvPr/>
        </p:nvGrpSpPr>
        <p:grpSpPr>
          <a:xfrm>
            <a:off x="2605451" y="505600"/>
            <a:ext cx="7859767" cy="5846800"/>
            <a:chOff x="1954088" y="379200"/>
            <a:chExt cx="5894825" cy="4385100"/>
          </a:xfrm>
        </p:grpSpPr>
        <p:sp>
          <p:nvSpPr>
            <p:cNvPr id="204" name="Google Shape;204;p15"/>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5"/>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5"/>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 name="Google Shape;207;p15"/>
          <p:cNvSpPr txBox="1">
            <a:spLocks noGrp="1"/>
          </p:cNvSpPr>
          <p:nvPr>
            <p:ph type="title"/>
          </p:nvPr>
        </p:nvSpPr>
        <p:spPr>
          <a:xfrm>
            <a:off x="3297549" y="4514033"/>
            <a:ext cx="6475600" cy="7636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Raleway ExtraBold"/>
              <a:buNone/>
              <a:defRPr sz="2133">
                <a:latin typeface="Raleway ExtraBold"/>
                <a:ea typeface="Raleway ExtraBold"/>
                <a:cs typeface="Raleway ExtraBold"/>
                <a:sym typeface="Raleway ExtraBold"/>
              </a:defRPr>
            </a:lvl1pPr>
            <a:lvl2pPr lvl="1" rtl="0">
              <a:spcBef>
                <a:spcPts val="0"/>
              </a:spcBef>
              <a:spcAft>
                <a:spcPts val="0"/>
              </a:spcAft>
              <a:buSzPts val="1600"/>
              <a:buNone/>
              <a:defRPr sz="2133">
                <a:latin typeface="Tajawal"/>
                <a:ea typeface="Tajawal"/>
                <a:cs typeface="Tajawal"/>
                <a:sym typeface="Tajawal"/>
              </a:defRPr>
            </a:lvl2pPr>
            <a:lvl3pPr lvl="2" rtl="0">
              <a:spcBef>
                <a:spcPts val="0"/>
              </a:spcBef>
              <a:spcAft>
                <a:spcPts val="0"/>
              </a:spcAft>
              <a:buSzPts val="1600"/>
              <a:buNone/>
              <a:defRPr sz="2133">
                <a:latin typeface="Tajawal"/>
                <a:ea typeface="Tajawal"/>
                <a:cs typeface="Tajawal"/>
                <a:sym typeface="Tajawal"/>
              </a:defRPr>
            </a:lvl3pPr>
            <a:lvl4pPr lvl="3" rtl="0">
              <a:spcBef>
                <a:spcPts val="0"/>
              </a:spcBef>
              <a:spcAft>
                <a:spcPts val="0"/>
              </a:spcAft>
              <a:buSzPts val="1600"/>
              <a:buNone/>
              <a:defRPr sz="2133">
                <a:latin typeface="Tajawal"/>
                <a:ea typeface="Tajawal"/>
                <a:cs typeface="Tajawal"/>
                <a:sym typeface="Tajawal"/>
              </a:defRPr>
            </a:lvl4pPr>
            <a:lvl5pPr lvl="4" rtl="0">
              <a:spcBef>
                <a:spcPts val="0"/>
              </a:spcBef>
              <a:spcAft>
                <a:spcPts val="0"/>
              </a:spcAft>
              <a:buSzPts val="1600"/>
              <a:buNone/>
              <a:defRPr sz="2133">
                <a:latin typeface="Tajawal"/>
                <a:ea typeface="Tajawal"/>
                <a:cs typeface="Tajawal"/>
                <a:sym typeface="Tajawal"/>
              </a:defRPr>
            </a:lvl5pPr>
            <a:lvl6pPr lvl="5" rtl="0">
              <a:spcBef>
                <a:spcPts val="0"/>
              </a:spcBef>
              <a:spcAft>
                <a:spcPts val="0"/>
              </a:spcAft>
              <a:buSzPts val="1600"/>
              <a:buNone/>
              <a:defRPr sz="2133">
                <a:latin typeface="Tajawal"/>
                <a:ea typeface="Tajawal"/>
                <a:cs typeface="Tajawal"/>
                <a:sym typeface="Tajawal"/>
              </a:defRPr>
            </a:lvl6pPr>
            <a:lvl7pPr lvl="6" rtl="0">
              <a:spcBef>
                <a:spcPts val="0"/>
              </a:spcBef>
              <a:spcAft>
                <a:spcPts val="0"/>
              </a:spcAft>
              <a:buSzPts val="1600"/>
              <a:buNone/>
              <a:defRPr sz="2133">
                <a:latin typeface="Tajawal"/>
                <a:ea typeface="Tajawal"/>
                <a:cs typeface="Tajawal"/>
                <a:sym typeface="Tajawal"/>
              </a:defRPr>
            </a:lvl7pPr>
            <a:lvl8pPr lvl="7" rtl="0">
              <a:spcBef>
                <a:spcPts val="0"/>
              </a:spcBef>
              <a:spcAft>
                <a:spcPts val="0"/>
              </a:spcAft>
              <a:buSzPts val="1600"/>
              <a:buNone/>
              <a:defRPr sz="2133">
                <a:latin typeface="Tajawal"/>
                <a:ea typeface="Tajawal"/>
                <a:cs typeface="Tajawal"/>
                <a:sym typeface="Tajawal"/>
              </a:defRPr>
            </a:lvl8pPr>
            <a:lvl9pPr lvl="8" rtl="0">
              <a:spcBef>
                <a:spcPts val="0"/>
              </a:spcBef>
              <a:spcAft>
                <a:spcPts val="0"/>
              </a:spcAft>
              <a:buSzPts val="1600"/>
              <a:buNone/>
              <a:defRPr sz="2133">
                <a:latin typeface="Tajawal"/>
                <a:ea typeface="Tajawal"/>
                <a:cs typeface="Tajawal"/>
                <a:sym typeface="Tajawal"/>
              </a:defRPr>
            </a:lvl9pPr>
          </a:lstStyle>
          <a:p>
            <a:endParaRPr/>
          </a:p>
        </p:txBody>
      </p:sp>
      <p:sp>
        <p:nvSpPr>
          <p:cNvPr id="208" name="Google Shape;208;p15"/>
          <p:cNvSpPr txBox="1">
            <a:spLocks noGrp="1"/>
          </p:cNvSpPr>
          <p:nvPr>
            <p:ph type="title" idx="2"/>
          </p:nvPr>
        </p:nvSpPr>
        <p:spPr>
          <a:xfrm>
            <a:off x="3297565" y="2784633"/>
            <a:ext cx="6475600" cy="17260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Tajawal"/>
              <a:buNone/>
              <a:defRPr sz="3067">
                <a:solidFill>
                  <a:schemeClr val="dk2"/>
                </a:solidFill>
                <a:latin typeface="Tajawal"/>
                <a:ea typeface="Tajawal"/>
                <a:cs typeface="Tajawal"/>
                <a:sym typeface="Tajawal"/>
              </a:defRPr>
            </a:lvl1pPr>
            <a:lvl2pPr lvl="1" rtl="0">
              <a:spcBef>
                <a:spcPts val="0"/>
              </a:spcBef>
              <a:spcAft>
                <a:spcPts val="0"/>
              </a:spcAft>
              <a:buSzPts val="1600"/>
              <a:buFont typeface="Tajawal"/>
              <a:buNone/>
              <a:defRPr sz="2133">
                <a:latin typeface="Tajawal"/>
                <a:ea typeface="Tajawal"/>
                <a:cs typeface="Tajawal"/>
                <a:sym typeface="Tajawal"/>
              </a:defRPr>
            </a:lvl2pPr>
            <a:lvl3pPr lvl="2" rtl="0">
              <a:spcBef>
                <a:spcPts val="0"/>
              </a:spcBef>
              <a:spcAft>
                <a:spcPts val="0"/>
              </a:spcAft>
              <a:buSzPts val="1600"/>
              <a:buFont typeface="Tajawal"/>
              <a:buNone/>
              <a:defRPr sz="2133">
                <a:latin typeface="Tajawal"/>
                <a:ea typeface="Tajawal"/>
                <a:cs typeface="Tajawal"/>
                <a:sym typeface="Tajawal"/>
              </a:defRPr>
            </a:lvl3pPr>
            <a:lvl4pPr lvl="3" rtl="0">
              <a:spcBef>
                <a:spcPts val="0"/>
              </a:spcBef>
              <a:spcAft>
                <a:spcPts val="0"/>
              </a:spcAft>
              <a:buSzPts val="1600"/>
              <a:buFont typeface="Tajawal"/>
              <a:buNone/>
              <a:defRPr sz="2133">
                <a:latin typeface="Tajawal"/>
                <a:ea typeface="Tajawal"/>
                <a:cs typeface="Tajawal"/>
                <a:sym typeface="Tajawal"/>
              </a:defRPr>
            </a:lvl4pPr>
            <a:lvl5pPr lvl="4" rtl="0">
              <a:spcBef>
                <a:spcPts val="0"/>
              </a:spcBef>
              <a:spcAft>
                <a:spcPts val="0"/>
              </a:spcAft>
              <a:buSzPts val="1600"/>
              <a:buFont typeface="Tajawal"/>
              <a:buNone/>
              <a:defRPr sz="2133">
                <a:latin typeface="Tajawal"/>
                <a:ea typeface="Tajawal"/>
                <a:cs typeface="Tajawal"/>
                <a:sym typeface="Tajawal"/>
              </a:defRPr>
            </a:lvl5pPr>
            <a:lvl6pPr lvl="5" rtl="0">
              <a:spcBef>
                <a:spcPts val="0"/>
              </a:spcBef>
              <a:spcAft>
                <a:spcPts val="0"/>
              </a:spcAft>
              <a:buSzPts val="1600"/>
              <a:buFont typeface="Tajawal"/>
              <a:buNone/>
              <a:defRPr sz="2133">
                <a:latin typeface="Tajawal"/>
                <a:ea typeface="Tajawal"/>
                <a:cs typeface="Tajawal"/>
                <a:sym typeface="Tajawal"/>
              </a:defRPr>
            </a:lvl6pPr>
            <a:lvl7pPr lvl="6" rtl="0">
              <a:spcBef>
                <a:spcPts val="0"/>
              </a:spcBef>
              <a:spcAft>
                <a:spcPts val="0"/>
              </a:spcAft>
              <a:buSzPts val="1600"/>
              <a:buFont typeface="Tajawal"/>
              <a:buNone/>
              <a:defRPr sz="2133">
                <a:latin typeface="Tajawal"/>
                <a:ea typeface="Tajawal"/>
                <a:cs typeface="Tajawal"/>
                <a:sym typeface="Tajawal"/>
              </a:defRPr>
            </a:lvl7pPr>
            <a:lvl8pPr lvl="7" rtl="0">
              <a:spcBef>
                <a:spcPts val="0"/>
              </a:spcBef>
              <a:spcAft>
                <a:spcPts val="0"/>
              </a:spcAft>
              <a:buSzPts val="1600"/>
              <a:buFont typeface="Tajawal"/>
              <a:buNone/>
              <a:defRPr sz="2133">
                <a:latin typeface="Tajawal"/>
                <a:ea typeface="Tajawal"/>
                <a:cs typeface="Tajawal"/>
                <a:sym typeface="Tajawal"/>
              </a:defRPr>
            </a:lvl8pPr>
            <a:lvl9pPr lvl="8" rtl="0">
              <a:spcBef>
                <a:spcPts val="0"/>
              </a:spcBef>
              <a:spcAft>
                <a:spcPts val="0"/>
              </a:spcAft>
              <a:buSzPts val="1600"/>
              <a:buFont typeface="Tajawal"/>
              <a:buNone/>
              <a:defRPr sz="2133">
                <a:latin typeface="Tajawal"/>
                <a:ea typeface="Tajawal"/>
                <a:cs typeface="Tajawal"/>
                <a:sym typeface="Tajawal"/>
              </a:defRPr>
            </a:lvl9pPr>
          </a:lstStyle>
          <a:p>
            <a:endParaRPr/>
          </a:p>
        </p:txBody>
      </p:sp>
      <p:sp>
        <p:nvSpPr>
          <p:cNvPr id="209" name="Google Shape;209;p15">
            <a:hlinkClick r:id="" action="ppaction://noaction"/>
          </p:cNvPr>
          <p:cNvSpPr/>
          <p:nvPr/>
        </p:nvSpPr>
        <p:spPr>
          <a:xfrm>
            <a:off x="24667" y="4825475"/>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lvl="0" indent="0" algn="l" rtl="0">
              <a:spcBef>
                <a:spcPts val="0"/>
              </a:spcBef>
              <a:spcAft>
                <a:spcPts val="0"/>
              </a:spcAft>
              <a:buNone/>
            </a:pPr>
            <a:endParaRPr sz="2133">
              <a:solidFill>
                <a:schemeClr val="accent4"/>
              </a:solidFill>
              <a:latin typeface="Bebas Neue"/>
              <a:ea typeface="Bebas Neue"/>
              <a:cs typeface="Bebas Neue"/>
              <a:sym typeface="Bebas Neue"/>
            </a:endParaRPr>
          </a:p>
        </p:txBody>
      </p:sp>
      <p:sp>
        <p:nvSpPr>
          <p:cNvPr id="210" name="Google Shape;210;p15">
            <a:hlinkClick r:id="" action="ppaction://noaction"/>
          </p:cNvPr>
          <p:cNvSpPr/>
          <p:nvPr/>
        </p:nvSpPr>
        <p:spPr>
          <a:xfrm>
            <a:off x="24667" y="41420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lvl="0" indent="0" algn="l" rtl="0">
              <a:spcBef>
                <a:spcPts val="0"/>
              </a:spcBef>
              <a:spcAft>
                <a:spcPts val="0"/>
              </a:spcAft>
              <a:buNone/>
            </a:pPr>
            <a:endParaRPr sz="2133">
              <a:solidFill>
                <a:schemeClr val="accent4"/>
              </a:solidFill>
              <a:latin typeface="Bebas Neue"/>
              <a:ea typeface="Bebas Neue"/>
              <a:cs typeface="Bebas Neue"/>
              <a:sym typeface="Bebas Neue"/>
            </a:endParaRPr>
          </a:p>
        </p:txBody>
      </p:sp>
      <p:sp>
        <p:nvSpPr>
          <p:cNvPr id="211" name="Google Shape;211;p15">
            <a:hlinkClick r:id="" action="ppaction://noaction"/>
          </p:cNvPr>
          <p:cNvSpPr/>
          <p:nvPr/>
        </p:nvSpPr>
        <p:spPr>
          <a:xfrm>
            <a:off x="24667" y="3458651"/>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lvl="0" indent="0" algn="l" rtl="0">
              <a:spcBef>
                <a:spcPts val="0"/>
              </a:spcBef>
              <a:spcAft>
                <a:spcPts val="0"/>
              </a:spcAft>
              <a:buNone/>
            </a:pPr>
            <a:endParaRPr sz="2133">
              <a:solidFill>
                <a:schemeClr val="accent4"/>
              </a:solidFill>
              <a:latin typeface="Bebas Neue"/>
              <a:ea typeface="Bebas Neue"/>
              <a:cs typeface="Bebas Neue"/>
              <a:sym typeface="Bebas Neue"/>
            </a:endParaRPr>
          </a:p>
        </p:txBody>
      </p:sp>
      <p:sp>
        <p:nvSpPr>
          <p:cNvPr id="212" name="Google Shape;212;p15">
            <a:hlinkClick r:id="" action="ppaction://noaction"/>
          </p:cNvPr>
          <p:cNvSpPr/>
          <p:nvPr/>
        </p:nvSpPr>
        <p:spPr>
          <a:xfrm>
            <a:off x="24667" y="27752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lvl="0" indent="0" algn="l" rtl="0">
              <a:spcBef>
                <a:spcPts val="0"/>
              </a:spcBef>
              <a:spcAft>
                <a:spcPts val="0"/>
              </a:spcAft>
              <a:buNone/>
            </a:pPr>
            <a:endParaRPr sz="2133">
              <a:solidFill>
                <a:schemeClr val="accent4"/>
              </a:solidFill>
              <a:latin typeface="Bebas Neue"/>
              <a:ea typeface="Bebas Neue"/>
              <a:cs typeface="Bebas Neue"/>
              <a:sym typeface="Bebas Neue"/>
            </a:endParaRPr>
          </a:p>
        </p:txBody>
      </p:sp>
      <p:sp>
        <p:nvSpPr>
          <p:cNvPr id="213" name="Google Shape;213;p15">
            <a:hlinkClick r:id="rId3" action="ppaction://hlinksldjump"/>
          </p:cNvPr>
          <p:cNvSpPr/>
          <p:nvPr/>
        </p:nvSpPr>
        <p:spPr>
          <a:xfrm>
            <a:off x="24667" y="2091817"/>
            <a:ext cx="976800" cy="692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88000" tIns="121900" rIns="121900" bIns="121900" anchor="ctr" anchorCtr="0">
            <a:noAutofit/>
          </a:bodyPr>
          <a:lstStyle/>
          <a:p>
            <a:pPr marL="0" lvl="0" indent="0" algn="l" rtl="0">
              <a:spcBef>
                <a:spcPts val="0"/>
              </a:spcBef>
              <a:spcAft>
                <a:spcPts val="0"/>
              </a:spcAft>
              <a:buNone/>
            </a:pPr>
            <a:endParaRPr sz="2133">
              <a:solidFill>
                <a:schemeClr val="accent4"/>
              </a:solidFill>
              <a:latin typeface="Bebas Neue"/>
              <a:ea typeface="Bebas Neue"/>
              <a:cs typeface="Bebas Neue"/>
              <a:sym typeface="Bebas Neue"/>
            </a:endParaRPr>
          </a:p>
        </p:txBody>
      </p:sp>
      <p:sp>
        <p:nvSpPr>
          <p:cNvPr id="214" name="Google Shape;214;p15">
            <a:hlinkClick r:id="" action="ppaction://hlinkshowjump?jump=previousslide"/>
          </p:cNvPr>
          <p:cNvSpPr/>
          <p:nvPr/>
        </p:nvSpPr>
        <p:spPr>
          <a:xfrm>
            <a:off x="24667" y="1410517"/>
            <a:ext cx="976800" cy="6928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lvl="0" indent="0" algn="l" rtl="0">
              <a:spcBef>
                <a:spcPts val="0"/>
              </a:spcBef>
              <a:spcAft>
                <a:spcPts val="0"/>
              </a:spcAft>
              <a:buNone/>
            </a:pPr>
            <a:endParaRPr sz="2133">
              <a:solidFill>
                <a:schemeClr val="lt1"/>
              </a:solidFill>
              <a:latin typeface="Bebas Neue"/>
              <a:ea typeface="Bebas Neue"/>
              <a:cs typeface="Bebas Neue"/>
              <a:sym typeface="Bebas Neue"/>
            </a:endParaRPr>
          </a:p>
        </p:txBody>
      </p:sp>
      <p:sp>
        <p:nvSpPr>
          <p:cNvPr id="215" name="Google Shape;215;p15">
            <a:hlinkClick r:id="" action="ppaction://noaction"/>
          </p:cNvPr>
          <p:cNvSpPr/>
          <p:nvPr/>
        </p:nvSpPr>
        <p:spPr>
          <a:xfrm>
            <a:off x="24667" y="5659599"/>
            <a:ext cx="976800" cy="6928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360000" tIns="121900" rIns="121900" bIns="121900" anchor="ctr" anchorCtr="0">
            <a:noAutofit/>
          </a:bodyPr>
          <a:lstStyle/>
          <a:p>
            <a:pPr marL="0" lvl="0" indent="0" algn="l" rtl="0">
              <a:spcBef>
                <a:spcPts val="0"/>
              </a:spcBef>
              <a:spcAft>
                <a:spcPts val="0"/>
              </a:spcAft>
              <a:buNone/>
            </a:pPr>
            <a:endParaRPr sz="2133">
              <a:solidFill>
                <a:schemeClr val="lt1"/>
              </a:solidFill>
              <a:latin typeface="Bebas Neue"/>
              <a:ea typeface="Bebas Neue"/>
              <a:cs typeface="Bebas Neue"/>
              <a:sym typeface="Bebas Neue"/>
            </a:endParaRPr>
          </a:p>
        </p:txBody>
      </p:sp>
      <p:sp>
        <p:nvSpPr>
          <p:cNvPr id="216" name="Google Shape;216;p15">
            <a:hlinkClick r:id="rId4" action="ppaction://hlinksldjump"/>
          </p:cNvPr>
          <p:cNvSpPr/>
          <p:nvPr/>
        </p:nvSpPr>
        <p:spPr>
          <a:xfrm>
            <a:off x="24600" y="505600"/>
            <a:ext cx="976800" cy="763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25129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2.png"/></Relationships>
</file>

<file path=ppt/slides/_rels/slide10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3.png"/></Relationships>
</file>

<file path=ppt/slides/_rels/slide10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5.png"/></Relationships>
</file>

<file path=ppt/slides/_rels/slide10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6.png"/></Relationships>
</file>

<file path=ppt/slides/_rels/slide10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6.png"/></Relationships>
</file>

<file path=ppt/slides/_rels/slide10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1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1.png"/></Relationships>
</file>

<file path=ppt/slides/_rels/slide1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2.png"/></Relationships>
</file>

<file path=ppt/slides/_rels/slide1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3.png"/></Relationships>
</file>

<file path=ppt/slides/_rels/slide1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4.png"/></Relationships>
</file>

<file path=ppt/slides/_rels/slide1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8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66.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8.png"/></Relationships>
</file>

<file path=ppt/slides/_rels/slide1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12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69.png"/></Relationships>
</file>

<file path=ppt/slides/_rels/slide12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0.png"/></Relationships>
</file>

<file path=ppt/slides/_rels/slide12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slide" Target="slide31.xml"/><Relationship Id="rId7" Type="http://schemas.openxmlformats.org/officeDocument/2006/relationships/image" Target="../media/image27.png"/><Relationship Id="rId12" Type="http://schemas.openxmlformats.org/officeDocument/2006/relationships/slide" Target="slide13.xml"/><Relationship Id="rId2" Type="http://schemas.openxmlformats.org/officeDocument/2006/relationships/notesSlide" Target="../notesSlides/notesSlide95.xml"/><Relationship Id="rId1" Type="http://schemas.openxmlformats.org/officeDocument/2006/relationships/slideLayout" Target="../slideLayouts/slideLayout34.xml"/><Relationship Id="rId6" Type="http://schemas.openxmlformats.org/officeDocument/2006/relationships/image" Target="../media/image26.png"/><Relationship Id="rId11" Type="http://schemas.openxmlformats.org/officeDocument/2006/relationships/slide" Target="slide10.xml"/><Relationship Id="rId5" Type="http://schemas.openxmlformats.org/officeDocument/2006/relationships/slide" Target="slide46.xml"/><Relationship Id="rId15" Type="http://schemas.openxmlformats.org/officeDocument/2006/relationships/image" Target="../media/image172.png"/><Relationship Id="rId10" Type="http://schemas.openxmlformats.org/officeDocument/2006/relationships/slide" Target="slide7.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1.png"/></Relationships>
</file>

<file path=ppt/slides/_rels/slide12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3.png"/></Relationships>
</file>

<file path=ppt/slides/_rels/slide1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4.png"/></Relationships>
</file>

<file path=ppt/slides/_rels/slide1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slide" Target="slide13.xml"/><Relationship Id="rId3" Type="http://schemas.openxmlformats.org/officeDocument/2006/relationships/slide" Target="slide31.xml"/><Relationship Id="rId7" Type="http://schemas.openxmlformats.org/officeDocument/2006/relationships/image" Target="../media/image26.png"/><Relationship Id="rId12" Type="http://schemas.openxmlformats.org/officeDocument/2006/relationships/slide" Target="slide10.xml"/><Relationship Id="rId2" Type="http://schemas.openxmlformats.org/officeDocument/2006/relationships/notesSlide" Target="../notesSlides/notesSlide98.xml"/><Relationship Id="rId1" Type="http://schemas.openxmlformats.org/officeDocument/2006/relationships/slideLayout" Target="../slideLayouts/slideLayout34.xml"/><Relationship Id="rId6" Type="http://schemas.openxmlformats.org/officeDocument/2006/relationships/slide" Target="slide46.xml"/><Relationship Id="rId11" Type="http://schemas.openxmlformats.org/officeDocument/2006/relationships/slide" Target="slide7.xml"/><Relationship Id="rId5" Type="http://schemas.openxmlformats.org/officeDocument/2006/relationships/hyperlink" Target="https://www.w3schools.com/python/python_lists.asp" TargetMode="Externa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slide" Target="slide30.xml"/><Relationship Id="rId14" Type="http://schemas.openxmlformats.org/officeDocument/2006/relationships/slide" Target="slide23.xml"/></Relationships>
</file>

<file path=ppt/slides/_rels/slide12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9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76.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5.png"/></Relationships>
</file>

<file path=ppt/slides/_rels/slide12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78.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7.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79.png"/></Relationships>
</file>

<file path=ppt/slides/_rels/slide13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0.png"/></Relationships>
</file>

<file path=ppt/slides/_rels/slide13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1.png"/></Relationships>
</file>

<file path=ppt/slides/_rels/slide13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84.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3.png"/></Relationships>
</file>

<file path=ppt/slides/_rels/slide13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5.png"/></Relationships>
</file>

<file path=ppt/slides/_rels/slide13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87.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6.png"/></Relationships>
</file>

<file path=ppt/slides/_rels/slide13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89.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88.png"/></Relationships>
</file>

<file path=ppt/slides/_rels/slide13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0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91.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0.png"/></Relationships>
</file>

<file path=ppt/slides/_rels/slide13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3.png"/></Relationships>
</file>

<file path=ppt/slides/_rels/slide14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4.png"/></Relationships>
</file>

<file path=ppt/slides/_rels/slide14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6.png"/></Relationships>
</file>

<file path=ppt/slides/_rels/slide14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8.png"/></Relationships>
</file>

<file path=ppt/slides/_rels/slide14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99.png"/></Relationships>
</file>

<file path=ppt/slides/_rels/slide14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0.png"/></Relationships>
</file>

<file path=ppt/slides/_rels/slide14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1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2.png"/></Relationships>
</file>

<file path=ppt/slides/_rels/slide15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3.png"/></Relationships>
</file>

<file path=ppt/slides/_rels/slide15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05.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4.png"/></Relationships>
</file>

<file path=ppt/slides/_rels/slide15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07.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6.png"/></Relationships>
</file>

<file path=ppt/slides/_rels/slide15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09.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0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15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0.png"/></Relationships>
</file>

<file path=ppt/slides/_rels/slide15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1.png"/></Relationships>
</file>

<file path=ppt/slides/_rels/slide15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2.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2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4.png"/></Relationships>
</file>

<file path=ppt/slides/_rels/slide16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6.png"/></Relationships>
</file>

<file path=ppt/slides/_rels/slide16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7.png"/></Relationships>
</file>

<file path=ppt/slides/_rels/slide16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8.png"/></Relationships>
</file>

<file path=ppt/slides/_rels/slide16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19.png"/></Relationships>
</file>

<file path=ppt/slides/_rels/slide16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0.png"/></Relationships>
</file>

<file path=ppt/slides/_rels/slide16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1.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3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3.png"/></Relationships>
</file>

<file path=ppt/slides/_rels/slide17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27.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6.png"/></Relationships>
</file>

<file path=ppt/slides/_rels/slide17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8.png"/></Relationships>
</file>

<file path=ppt/slides/_rels/slide17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17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30.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29.png"/></Relationships>
</file>

<file path=ppt/slides/_rels/slide17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2.png"/></Relationships>
</file>

<file path=ppt/slides/_rels/slide18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3.png"/></Relationships>
</file>

<file path=ppt/slides/_rels/slide18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4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4.png"/></Relationships>
</file>

<file path=ppt/slides/_rels/slide18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5.png"/></Relationships>
</file>

<file path=ppt/slides/_rels/slide18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7.png"/></Relationships>
</file>

<file path=ppt/slides/_rels/slide18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4.xml"/><Relationship Id="rId16" Type="http://schemas.openxmlformats.org/officeDocument/2006/relationships/image" Target="../media/image241.png"/><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40.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39.png"/></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59.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48.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slide" Target="slide45.xml"/><Relationship Id="rId5" Type="http://schemas.openxmlformats.org/officeDocument/2006/relationships/slide" Target="slide34.xml"/><Relationship Id="rId15"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slide" Target="slide3.xml"/></Relationships>
</file>

<file path=ppt/slides/_rels/slide19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5.xml"/><Relationship Id="rId16" Type="http://schemas.openxmlformats.org/officeDocument/2006/relationships/image" Target="../media/image244.png"/><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43.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42.png"/></Relationships>
</file>

<file path=ppt/slides/_rels/slide19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4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46.png"/></Relationships>
</file>

<file path=ppt/slides/_rels/slide19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19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5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48.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47.png"/></Relationships>
</file>

<file path=ppt/slides/_rels/slide19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6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49.png"/></Relationships>
</file>

<file path=ppt/slides/_rels/slide19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6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50.png"/></Relationships>
</file>

<file path=ppt/slides/_rels/slide19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6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51.png"/></Relationships>
</file>

<file path=ppt/slides/_rels/slide19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6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253.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52.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3.xml"/><Relationship Id="rId3" Type="http://schemas.openxmlformats.org/officeDocument/2006/relationships/slide" Target="slide34.xml"/><Relationship Id="rId7" Type="http://schemas.openxmlformats.org/officeDocument/2006/relationships/image" Target="../media/image28.png"/><Relationship Id="rId12" Type="http://schemas.openxmlformats.org/officeDocument/2006/relationships/slide" Target="slide59.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slide" Target="slide14.xml"/><Relationship Id="rId11" Type="http://schemas.openxmlformats.org/officeDocument/2006/relationships/slide" Target="slide48.xml"/><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slide" Target="slide45.xml"/><Relationship Id="rId4" Type="http://schemas.openxmlformats.org/officeDocument/2006/relationships/image" Target="../media/image26.png"/><Relationship Id="rId9" Type="http://schemas.openxmlformats.org/officeDocument/2006/relationships/image" Target="../media/image25.png"/><Relationship Id="rId14" Type="http://schemas.openxmlformats.org/officeDocument/2006/relationships/image" Target="../media/image31.png"/></Relationships>
</file>

<file path=ppt/slides/_rels/slide20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18" Type="http://schemas.openxmlformats.org/officeDocument/2006/relationships/hyperlink" Target="https://www.w3schools.com/python/ref_list_extend.asp" TargetMode="External"/><Relationship Id="rId3" Type="http://schemas.openxmlformats.org/officeDocument/2006/relationships/slide" Target="slide7.xml"/><Relationship Id="rId21" Type="http://schemas.openxmlformats.org/officeDocument/2006/relationships/hyperlink" Target="https://www.w3schools.com/python/ref_list_pop.asp" TargetMode="External"/><Relationship Id="rId7" Type="http://schemas.openxmlformats.org/officeDocument/2006/relationships/image" Target="../media/image27.png"/><Relationship Id="rId12" Type="http://schemas.openxmlformats.org/officeDocument/2006/relationships/slide" Target="slide59.xml"/><Relationship Id="rId17" Type="http://schemas.openxmlformats.org/officeDocument/2006/relationships/hyperlink" Target="https://www.w3schools.com/python/ref_list_count.asp" TargetMode="External"/><Relationship Id="rId2" Type="http://schemas.openxmlformats.org/officeDocument/2006/relationships/notesSlide" Target="../notesSlides/notesSlide164.xml"/><Relationship Id="rId16" Type="http://schemas.openxmlformats.org/officeDocument/2006/relationships/hyperlink" Target="https://www.w3schools.com/python/ref_list_copy.asp" TargetMode="External"/><Relationship Id="rId20" Type="http://schemas.openxmlformats.org/officeDocument/2006/relationships/hyperlink" Target="https://www.w3schools.com/python/ref_list_insert.asp" TargetMode="Externa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24" Type="http://schemas.openxmlformats.org/officeDocument/2006/relationships/hyperlink" Target="https://www.w3schools.com/python/ref_list_sort.asp" TargetMode="External"/><Relationship Id="rId5" Type="http://schemas.openxmlformats.org/officeDocument/2006/relationships/slide" Target="slide34.xml"/><Relationship Id="rId15" Type="http://schemas.openxmlformats.org/officeDocument/2006/relationships/hyperlink" Target="https://www.w3schools.com/python/ref_list_clear.asp" TargetMode="External"/><Relationship Id="rId23" Type="http://schemas.openxmlformats.org/officeDocument/2006/relationships/hyperlink" Target="https://www.w3schools.com/python/ref_list_reverse.asp" TargetMode="External"/><Relationship Id="rId10" Type="http://schemas.openxmlformats.org/officeDocument/2006/relationships/slide" Target="slide45.xml"/><Relationship Id="rId19" Type="http://schemas.openxmlformats.org/officeDocument/2006/relationships/hyperlink" Target="https://www.w3schools.com/python/ref_list_index.asp" TargetMode="Externa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hyperlink" Target="https://www.w3schools.com/python/ref_list_append.asp" TargetMode="External"/><Relationship Id="rId22" Type="http://schemas.openxmlformats.org/officeDocument/2006/relationships/hyperlink" Target="https://www.w3schools.com/python/ref_list_remove.asp" TargetMode="External"/></Relationships>
</file>

<file path=ppt/slides/_rels/slide201.xml.rels><?xml version="1.0" encoding="UTF-8" standalone="yes"?>
<Relationships xmlns="http://schemas.openxmlformats.org/package/2006/relationships"><Relationship Id="rId2" Type="http://schemas.openxmlformats.org/officeDocument/2006/relationships/hyperlink" Target="mailto:angelamae.pologon@gmail.xom"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3.xml"/><Relationship Id="rId3" Type="http://schemas.openxmlformats.org/officeDocument/2006/relationships/slide" Target="slide34.xml"/><Relationship Id="rId7" Type="http://schemas.openxmlformats.org/officeDocument/2006/relationships/image" Target="../media/image28.png"/><Relationship Id="rId12" Type="http://schemas.openxmlformats.org/officeDocument/2006/relationships/slide" Target="slide59.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slide" Target="slide14.xml"/><Relationship Id="rId11" Type="http://schemas.openxmlformats.org/officeDocument/2006/relationships/slide" Target="slide48.xml"/><Relationship Id="rId5" Type="http://schemas.openxmlformats.org/officeDocument/2006/relationships/image" Target="../media/image27.png"/><Relationship Id="rId10" Type="http://schemas.openxmlformats.org/officeDocument/2006/relationships/slide" Target="slide45.xml"/><Relationship Id="rId4" Type="http://schemas.openxmlformats.org/officeDocument/2006/relationships/image" Target="../media/image26.png"/><Relationship Id="rId9" Type="http://schemas.openxmlformats.org/officeDocument/2006/relationships/image" Target="../media/image25.png"/><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8.png"/><Relationship Id="rId4" Type="http://schemas.openxmlformats.org/officeDocument/2006/relationships/image" Target="../media/image55.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38.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65.png"/><Relationship Id="rId11" Type="http://schemas.openxmlformats.org/officeDocument/2006/relationships/image" Target="../media/image74.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38.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0.xml"/><Relationship Id="rId5" Type="http://schemas.openxmlformats.org/officeDocument/2006/relationships/image" Target="../media/image7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7.png"/><Relationship Id="rId11" Type="http://schemas.openxmlformats.org/officeDocument/2006/relationships/image" Target="../media/image76.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7.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100.png"/></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2.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7.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4.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7.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7.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105.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8.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89.png"/><Relationship Id="rId11" Type="http://schemas.openxmlformats.org/officeDocument/2006/relationships/image" Target="../media/image97.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17" Type="http://schemas.openxmlformats.org/officeDocument/2006/relationships/image" Target="../media/image109.png"/><Relationship Id="rId2" Type="http://schemas.openxmlformats.org/officeDocument/2006/relationships/notesSlide" Target="../notesSlides/notesSlide27.xml"/><Relationship Id="rId16" Type="http://schemas.openxmlformats.org/officeDocument/2006/relationships/hyperlink" Target="https://www.w3schools.com/python/python_dictionaries.asp" TargetMode="External"/><Relationship Id="rId1" Type="http://schemas.openxmlformats.org/officeDocument/2006/relationships/slideLayout" Target="../slideLayouts/slideLayout32.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hyperlink" Target="https://www.w3schools.com/python/python_sets.asp" TargetMode="Externa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hyperlink" Target="https://www.w3schools.com/python/python_tuples.asp" TargetMode="External"/></Relationships>
</file>

<file path=ppt/slides/_rels/slide4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slide" Target="slide79.xml"/><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112.png"/><Relationship Id="rId4" Type="http://schemas.openxmlformats.org/officeDocument/2006/relationships/slide" Target="slide46.xml"/><Relationship Id="rId9" Type="http://schemas.openxmlformats.org/officeDocument/2006/relationships/slide" Target="slide52.xml"/></Relationships>
</file>

<file path=ppt/slides/_rels/slide4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3.png"/></Relationships>
</file>

<file path=ppt/slides/_rels/slide4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5.png"/></Relationships>
</file>

<file path=ppt/slides/_rels/slide5.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5.xml"/><Relationship Id="rId1" Type="http://schemas.openxmlformats.org/officeDocument/2006/relationships/slideLayout" Target="../slideLayouts/slideLayout32.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7.png"/></Relationships>
</file>

<file path=ppt/slides/_rels/slide5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8.png"/></Relationships>
</file>

<file path=ppt/slides/_rels/slide5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slide" Target="slide79.xm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 Target="slide46.xml"/><Relationship Id="rId9" Type="http://schemas.openxmlformats.org/officeDocument/2006/relationships/slide" Target="slide52.xml"/></Relationships>
</file>

<file path=ppt/slides/_rels/slide5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slide" Target="slide79.xm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120.png"/><Relationship Id="rId4" Type="http://schemas.openxmlformats.org/officeDocument/2006/relationships/slide" Target="slide46.xml"/><Relationship Id="rId9" Type="http://schemas.openxmlformats.org/officeDocument/2006/relationships/slide" Target="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w3schools.com/python/python_sets.asp" TargetMode="External"/><Relationship Id="rId2" Type="http://schemas.openxmlformats.org/officeDocument/2006/relationships/hyperlink" Target="https://www.w3schools.com/python/python_lists.asp" TargetMode="External"/><Relationship Id="rId1" Type="http://schemas.openxmlformats.org/officeDocument/2006/relationships/slideLayout" Target="../slideLayouts/slideLayout7.xml"/><Relationship Id="rId4" Type="http://schemas.openxmlformats.org/officeDocument/2006/relationships/hyperlink" Target="https://www.w3schools.com/python/python_dictionaries.asp" TargetMode="External"/></Relationships>
</file>

<file path=ppt/slides/_rels/slide5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2.png"/></Relationships>
</file>

<file path=ppt/slides/_rels/slide6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3.png"/></Relationships>
</file>

<file path=ppt/slides/_rels/slide6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4.png"/></Relationships>
</file>

<file path=ppt/slides/_rels/slide6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5.png"/></Relationships>
</file>

<file path=ppt/slides/_rels/slide6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6.png"/></Relationships>
</file>

<file path=ppt/slides/_rels/slide6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7.png"/></Relationships>
</file>

<file path=ppt/slides/_rels/slide6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openxmlformats.org/officeDocument/2006/relationships/hyperlink" Target="https://www.w3schools.com/python/python_sets.asp" TargetMode="External"/><Relationship Id="rId2" Type="http://schemas.openxmlformats.org/officeDocument/2006/relationships/hyperlink" Target="https://www.w3schools.com/python/python_lists.asp" TargetMode="External"/><Relationship Id="rId1" Type="http://schemas.openxmlformats.org/officeDocument/2006/relationships/slideLayout" Target="../slideLayouts/slideLayout3.xml"/><Relationship Id="rId4" Type="http://schemas.openxmlformats.org/officeDocument/2006/relationships/hyperlink" Target="https://www.w3schools.com/python/python_dictionaries.asp"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29.png"/></Relationships>
</file>

<file path=ppt/slides/_rels/slide7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0.png"/></Relationships>
</file>

<file path=ppt/slides/_rels/slide7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1.png"/></Relationships>
</file>

<file path=ppt/slides/_rels/slide7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2.png"/></Relationships>
</file>

<file path=ppt/slides/_rels/slide7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4.png"/></Relationships>
</file>

<file path=ppt/slides/_rels/slide7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5.png"/></Relationships>
</file>

<file path=ppt/slides/_rels/slide7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image" Target="../media/image138.png"/><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39.png"/></Relationships>
</file>

<file path=ppt/slides/_rels/slide8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59.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0.png"/></Relationships>
</file>

<file path=ppt/slides/_rels/slide8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1.png"/></Relationships>
</file>

<file path=ppt/slides/_rels/slide8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2.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3.png"/></Relationships>
</file>

<file path=ppt/slides/_rels/slide8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3.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4.png"/></Relationships>
</file>

<file path=ppt/slides/_rels/slide8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6.png"/></Relationships>
</file>

<file path=ppt/slides/_rels/slide9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6.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7.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68.xml"/><Relationship Id="rId16" Type="http://schemas.openxmlformats.org/officeDocument/2006/relationships/hyperlink" Target="https://www.w3schools.com/python/python_dictionaries.asp" TargetMode="Externa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hyperlink" Target="https://www.w3schools.com/python/python_tuples.asp" TargetMode="Externa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hyperlink" Target="https://www.w3schools.com/python/python_lists.asp" TargetMode="External"/></Relationships>
</file>

<file path=ppt/slides/_rels/slide9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17" Type="http://schemas.openxmlformats.org/officeDocument/2006/relationships/image" Target="../media/image149.png"/><Relationship Id="rId2" Type="http://schemas.openxmlformats.org/officeDocument/2006/relationships/notesSlide" Target="../notesSlides/notesSlide69.xml"/><Relationship Id="rId16" Type="http://schemas.openxmlformats.org/officeDocument/2006/relationships/hyperlink" Target="https://www.w3schools.com/python/python_dictionaries.asp" TargetMode="Externa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5" Type="http://schemas.openxmlformats.org/officeDocument/2006/relationships/hyperlink" Target="https://www.w3schools.com/python/python_tuples.asp" TargetMode="Externa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hyperlink" Target="https://www.w3schools.com/python/python_lists.asp" TargetMode="External"/></Relationships>
</file>

<file path=ppt/slides/_rels/slide9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0.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s>
</file>

<file path=ppt/slides/_rels/slide9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xml"/><Relationship Id="rId3" Type="http://schemas.openxmlformats.org/officeDocument/2006/relationships/slide" Target="slide7.xml"/><Relationship Id="rId7" Type="http://schemas.openxmlformats.org/officeDocument/2006/relationships/image" Target="../media/image27.png"/><Relationship Id="rId12" Type="http://schemas.openxmlformats.org/officeDocument/2006/relationships/slide" Target="slide59.xml"/><Relationship Id="rId2" Type="http://schemas.openxmlformats.org/officeDocument/2006/relationships/notesSlide" Target="../notesSlides/notesSlide71.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slide" Target="slide48.xml"/><Relationship Id="rId5" Type="http://schemas.openxmlformats.org/officeDocument/2006/relationships/slide" Target="slide34.xml"/><Relationship Id="rId10" Type="http://schemas.openxmlformats.org/officeDocument/2006/relationships/slide" Target="slide45.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1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5;p1">
            <a:extLst>
              <a:ext uri="{FF2B5EF4-FFF2-40B4-BE49-F238E27FC236}">
                <a16:creationId xmlns:a16="http://schemas.microsoft.com/office/drawing/2014/main" id="{4F15F303-2146-90A5-02E1-31624DAE0287}"/>
              </a:ext>
            </a:extLst>
          </p:cNvPr>
          <p:cNvSpPr txBox="1">
            <a:spLocks noGrp="1"/>
          </p:cNvSpPr>
          <p:nvPr>
            <p:ph type="ctrTitle"/>
          </p:nvPr>
        </p:nvSpPr>
        <p:spPr>
          <a:xfrm>
            <a:off x="3127512" y="2884487"/>
            <a:ext cx="6195667" cy="1089025"/>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200"/>
              <a:buNone/>
            </a:pPr>
            <a:r>
              <a:rPr lang="en" sz="4700" dirty="0"/>
              <a:t>MY JOURNAL TO PYTHON</a:t>
            </a:r>
            <a:endParaRPr sz="5700" dirty="0">
              <a:latin typeface="Raleway Black"/>
              <a:ea typeface="Raleway Black"/>
              <a:cs typeface="Raleway Black"/>
              <a:sym typeface="Raleway Black"/>
            </a:endParaRPr>
          </a:p>
        </p:txBody>
      </p:sp>
      <p:sp>
        <p:nvSpPr>
          <p:cNvPr id="5" name="Google Shape;426;p1">
            <a:extLst>
              <a:ext uri="{FF2B5EF4-FFF2-40B4-BE49-F238E27FC236}">
                <a16:creationId xmlns:a16="http://schemas.microsoft.com/office/drawing/2014/main" id="{5AA52ECE-1708-680D-B7EC-15FE57E6373A}"/>
              </a:ext>
            </a:extLst>
          </p:cNvPr>
          <p:cNvSpPr txBox="1">
            <a:spLocks/>
          </p:cNvSpPr>
          <p:nvPr/>
        </p:nvSpPr>
        <p:spPr>
          <a:xfrm>
            <a:off x="3173100" y="4483054"/>
            <a:ext cx="5845800" cy="581700"/>
          </a:xfrm>
          <a:prstGeom prst="rect">
            <a:avLst/>
          </a:prstGeom>
          <a:noFill/>
          <a:ln>
            <a:noFill/>
          </a:ln>
        </p:spPr>
        <p:txBody>
          <a:bodyPr spcFirstLastPara="1" vert="horz" wrap="square" lIns="0" tIns="0" rIns="0" bIns="0" rtlCol="0" anchor="ctr" anchorCtr="0">
            <a:noAutofit/>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buSzPts val="2800"/>
            </a:pPr>
            <a:r>
              <a:rPr lang="it-IT" b="1" dirty="0"/>
              <a:t>Pologon, Angela Mae </a:t>
            </a:r>
            <a:r>
              <a:rPr lang="it-IT" sz="2200" b="1" dirty="0">
                <a:solidFill>
                  <a:srgbClr val="202124"/>
                </a:solidFill>
                <a:latin typeface="Arial"/>
                <a:ea typeface="Arial"/>
                <a:cs typeface="Arial"/>
                <a:sym typeface="Arial"/>
              </a:rPr>
              <a:t>安希佐</a:t>
            </a:r>
            <a:r>
              <a:rPr lang="it-IT" b="1" dirty="0"/>
              <a:t> - 4110E229 </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3" name="TextBox 2">
            <a:extLst>
              <a:ext uri="{FF2B5EF4-FFF2-40B4-BE49-F238E27FC236}">
                <a16:creationId xmlns:a16="http://schemas.microsoft.com/office/drawing/2014/main" id="{95C5DD56-BF42-39F2-30B4-B0390EE630E9}"/>
              </a:ext>
            </a:extLst>
          </p:cNvPr>
          <p:cNvSpPr txBox="1"/>
          <p:nvPr/>
        </p:nvSpPr>
        <p:spPr>
          <a:xfrm>
            <a:off x="1444112" y="479409"/>
            <a:ext cx="370391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Bahnschrift" panose="020B0502040204020203" pitchFamily="34" charset="0"/>
              </a:rPr>
              <a:t>used to make the code more readable </a:t>
            </a:r>
          </a:p>
          <a:p>
            <a:pPr marL="285750" indent="-285750">
              <a:buFont typeface="Arial" panose="020B0604020202020204" pitchFamily="34" charset="0"/>
              <a:buChar char="•"/>
            </a:pPr>
            <a:r>
              <a:rPr lang="en-US" sz="2000" dirty="0">
                <a:latin typeface="Bahnschrift" panose="020B0502040204020203" pitchFamily="34" charset="0"/>
              </a:rPr>
              <a:t>used to explain Python code.</a:t>
            </a:r>
          </a:p>
        </p:txBody>
      </p:sp>
      <p:sp>
        <p:nvSpPr>
          <p:cNvPr id="7" name="TextBox 6">
            <a:extLst>
              <a:ext uri="{FF2B5EF4-FFF2-40B4-BE49-F238E27FC236}">
                <a16:creationId xmlns:a16="http://schemas.microsoft.com/office/drawing/2014/main" id="{428C7C8A-5BC4-433F-82C4-6200ED484265}"/>
              </a:ext>
            </a:extLst>
          </p:cNvPr>
          <p:cNvSpPr txBox="1"/>
          <p:nvPr/>
        </p:nvSpPr>
        <p:spPr>
          <a:xfrm>
            <a:off x="1649553" y="1938035"/>
            <a:ext cx="3339547" cy="646331"/>
          </a:xfrm>
          <a:prstGeom prst="rect">
            <a:avLst/>
          </a:prstGeom>
          <a:noFill/>
        </p:spPr>
        <p:txBody>
          <a:bodyPr wrap="square">
            <a:spAutoFit/>
          </a:bodyPr>
          <a:lstStyle/>
          <a:p>
            <a:pPr lvl="0"/>
            <a:r>
              <a:rPr lang="en-US" sz="1800" dirty="0">
                <a:latin typeface="Bahnschrift" panose="020B0502040204020203" pitchFamily="34" charset="0"/>
              </a:rPr>
              <a:t>#This is a comment</a:t>
            </a:r>
            <a:br>
              <a:rPr lang="en-US" sz="1800" dirty="0">
                <a:latin typeface="Bahnschrift" panose="020B0502040204020203" pitchFamily="34" charset="0"/>
              </a:rPr>
            </a:br>
            <a:r>
              <a:rPr lang="en-US" sz="1800" dirty="0">
                <a:latin typeface="Bahnschrift" panose="020B0502040204020203" pitchFamily="34" charset="0"/>
              </a:rPr>
              <a:t>print("Hello, World!")</a:t>
            </a:r>
            <a:endParaRPr lang="en-US" sz="1800" dirty="0">
              <a:latin typeface="Bahnschrift" panose="020B0502040204020203" pitchFamily="34" charset="0"/>
              <a:ea typeface="Tajawal"/>
              <a:cs typeface="Tajawal"/>
              <a:sym typeface="Tajawal"/>
            </a:endParaRPr>
          </a:p>
        </p:txBody>
      </p:sp>
      <p:pic>
        <p:nvPicPr>
          <p:cNvPr id="8" name="Picture 7">
            <a:extLst>
              <a:ext uri="{FF2B5EF4-FFF2-40B4-BE49-F238E27FC236}">
                <a16:creationId xmlns:a16="http://schemas.microsoft.com/office/drawing/2014/main" id="{F6F4088D-F9B8-2A91-AC91-EF9A3A81B587}"/>
              </a:ext>
            </a:extLst>
          </p:cNvPr>
          <p:cNvPicPr>
            <a:picLocks noChangeAspect="1"/>
          </p:cNvPicPr>
          <p:nvPr/>
        </p:nvPicPr>
        <p:blipFill rotWithShape="1">
          <a:blip r:embed="rId2"/>
          <a:srcRect l="2321" t="6368" r="79520" b="72139"/>
          <a:stretch/>
        </p:blipFill>
        <p:spPr>
          <a:xfrm>
            <a:off x="5652055" y="253038"/>
            <a:ext cx="5206049" cy="2925784"/>
          </a:xfrm>
          <a:prstGeom prst="rect">
            <a:avLst/>
          </a:prstGeom>
        </p:spPr>
      </p:pic>
      <p:pic>
        <p:nvPicPr>
          <p:cNvPr id="9" name="Picture 8">
            <a:extLst>
              <a:ext uri="{FF2B5EF4-FFF2-40B4-BE49-F238E27FC236}">
                <a16:creationId xmlns:a16="http://schemas.microsoft.com/office/drawing/2014/main" id="{02F26BDD-CB84-C87C-5E54-567F40A4A1A5}"/>
              </a:ext>
            </a:extLst>
          </p:cNvPr>
          <p:cNvPicPr>
            <a:picLocks noChangeAspect="1"/>
          </p:cNvPicPr>
          <p:nvPr/>
        </p:nvPicPr>
        <p:blipFill rotWithShape="1">
          <a:blip r:embed="rId3"/>
          <a:srcRect l="2240" t="7031" r="81559" b="69164"/>
          <a:stretch/>
        </p:blipFill>
        <p:spPr>
          <a:xfrm>
            <a:off x="1333896" y="2719553"/>
            <a:ext cx="4114800" cy="2990465"/>
          </a:xfrm>
          <a:prstGeom prst="rect">
            <a:avLst/>
          </a:prstGeom>
        </p:spPr>
      </p:pic>
      <p:sp>
        <p:nvSpPr>
          <p:cNvPr id="11" name="TextBox 10">
            <a:extLst>
              <a:ext uri="{FF2B5EF4-FFF2-40B4-BE49-F238E27FC236}">
                <a16:creationId xmlns:a16="http://schemas.microsoft.com/office/drawing/2014/main" id="{D1BF9E72-8A1A-FB09-2810-2DFFB722E040}"/>
              </a:ext>
            </a:extLst>
          </p:cNvPr>
          <p:cNvSpPr txBox="1"/>
          <p:nvPr/>
        </p:nvSpPr>
        <p:spPr>
          <a:xfrm>
            <a:off x="6624178" y="3870229"/>
            <a:ext cx="3955430" cy="1569660"/>
          </a:xfrm>
          <a:prstGeom prst="rect">
            <a:avLst/>
          </a:prstGeom>
          <a:noFill/>
        </p:spPr>
        <p:txBody>
          <a:bodyPr wrap="square">
            <a:spAutoFit/>
          </a:bodyPr>
          <a:lstStyle/>
          <a:p>
            <a:pPr algn="ctr"/>
            <a:r>
              <a:rPr lang="en-US" sz="2400" b="1" dirty="0"/>
              <a:t>Multi Line Comments </a:t>
            </a:r>
          </a:p>
          <a:p>
            <a:pPr marL="285743" indent="-285743" algn="ctr">
              <a:buFont typeface="Wingdings" panose="05000000000000000000" pitchFamily="2" charset="2"/>
              <a:buChar char="Ø"/>
            </a:pPr>
            <a:r>
              <a:rPr lang="en-US" sz="2400" dirty="0"/>
              <a:t>Python does not really have a syntax for multi line comments.</a:t>
            </a:r>
          </a:p>
        </p:txBody>
      </p:sp>
    </p:spTree>
    <p:extLst>
      <p:ext uri="{BB962C8B-B14F-4D97-AF65-F5344CB8AC3E}">
        <p14:creationId xmlns:p14="http://schemas.microsoft.com/office/powerpoint/2010/main" val="2269948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81724"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Access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pic>
        <p:nvPicPr>
          <p:cNvPr id="6" name="Picture 5">
            <a:extLst>
              <a:ext uri="{FF2B5EF4-FFF2-40B4-BE49-F238E27FC236}">
                <a16:creationId xmlns:a16="http://schemas.microsoft.com/office/drawing/2014/main" id="{555262AE-5DCB-4E44-7421-728B83883004}"/>
              </a:ext>
            </a:extLst>
          </p:cNvPr>
          <p:cNvPicPr>
            <a:picLocks noChangeAspect="1"/>
          </p:cNvPicPr>
          <p:nvPr/>
        </p:nvPicPr>
        <p:blipFill rotWithShape="1">
          <a:blip r:embed="rId14"/>
          <a:srcRect l="2494" t="14661" r="67826" b="48436"/>
          <a:stretch/>
        </p:blipFill>
        <p:spPr>
          <a:xfrm>
            <a:off x="2040091" y="1660089"/>
            <a:ext cx="8989454" cy="4536411"/>
          </a:xfrm>
          <a:prstGeom prst="rect">
            <a:avLst/>
          </a:prstGeom>
        </p:spPr>
      </p:pic>
      <p:sp>
        <p:nvSpPr>
          <p:cNvPr id="7" name="TextBox 6">
            <a:extLst>
              <a:ext uri="{FF2B5EF4-FFF2-40B4-BE49-F238E27FC236}">
                <a16:creationId xmlns:a16="http://schemas.microsoft.com/office/drawing/2014/main" id="{618E6232-E718-87F8-68A2-664C8105D51A}"/>
              </a:ext>
            </a:extLst>
          </p:cNvPr>
          <p:cNvSpPr txBox="1"/>
          <p:nvPr/>
        </p:nvSpPr>
        <p:spPr>
          <a:xfrm>
            <a:off x="6534818" y="4969957"/>
            <a:ext cx="4443215" cy="1169551"/>
          </a:xfrm>
          <a:prstGeom prst="rect">
            <a:avLst/>
          </a:prstGeom>
          <a:solidFill>
            <a:schemeClr val="bg2"/>
          </a:solidFill>
        </p:spPr>
        <p:txBody>
          <a:bodyPr wrap="square">
            <a:spAutoFit/>
          </a:bodyPr>
          <a:lstStyle/>
          <a:p>
            <a:pPr algn="l"/>
            <a:r>
              <a:rPr lang="en-US" sz="1400" b="0" i="0" dirty="0">
                <a:solidFill>
                  <a:srgbClr val="000000"/>
                </a:solidFill>
                <a:effectLst/>
                <a:latin typeface="Verdana" panose="020B0604030504040204" pitchFamily="34" charset="0"/>
              </a:rPr>
              <a:t>You cannot access items in a set by referring to an index or a key.</a:t>
            </a:r>
          </a:p>
          <a:p>
            <a:pPr algn="l"/>
            <a:r>
              <a:rPr lang="en-US" sz="1400" b="0" i="0" dirty="0">
                <a:solidFill>
                  <a:srgbClr val="000000"/>
                </a:solidFill>
                <a:effectLst/>
                <a:latin typeface="Verdana" panose="020B0604030504040204" pitchFamily="34" charset="0"/>
              </a:rPr>
              <a:t>But you can loop through the set items using a for loop, or ask if a specified value is present in a set, by using the in keyword.</a:t>
            </a:r>
          </a:p>
        </p:txBody>
      </p:sp>
    </p:spTree>
    <p:extLst>
      <p:ext uri="{BB962C8B-B14F-4D97-AF65-F5344CB8AC3E}">
        <p14:creationId xmlns:p14="http://schemas.microsoft.com/office/powerpoint/2010/main" val="33388926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81724"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add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A669376A-7080-5111-D091-DF1CB5BBC842}"/>
              </a:ext>
            </a:extLst>
          </p:cNvPr>
          <p:cNvPicPr>
            <a:picLocks noChangeAspect="1"/>
          </p:cNvPicPr>
          <p:nvPr/>
        </p:nvPicPr>
        <p:blipFill rotWithShape="1">
          <a:blip r:embed="rId14"/>
          <a:srcRect l="2595" t="9410" r="69696" b="54859"/>
          <a:stretch/>
        </p:blipFill>
        <p:spPr>
          <a:xfrm>
            <a:off x="2048836" y="1324740"/>
            <a:ext cx="9021733" cy="4911811"/>
          </a:xfrm>
          <a:prstGeom prst="rect">
            <a:avLst/>
          </a:prstGeom>
        </p:spPr>
      </p:pic>
      <p:sp>
        <p:nvSpPr>
          <p:cNvPr id="9" name="Rectangle 2">
            <a:extLst>
              <a:ext uri="{FF2B5EF4-FFF2-40B4-BE49-F238E27FC236}">
                <a16:creationId xmlns:a16="http://schemas.microsoft.com/office/drawing/2014/main" id="{AA5FDE9B-37C6-FA1B-7109-23251DE7E79F}"/>
              </a:ext>
            </a:extLst>
          </p:cNvPr>
          <p:cNvSpPr>
            <a:spLocks noChangeArrowheads="1"/>
          </p:cNvSpPr>
          <p:nvPr/>
        </p:nvSpPr>
        <p:spPr bwMode="auto">
          <a:xfrm>
            <a:off x="7047268" y="4599197"/>
            <a:ext cx="3807489" cy="1079005"/>
          </a:xfrm>
          <a:prstGeom prst="rect">
            <a:avLst/>
          </a:prstGeom>
          <a:noFill/>
          <a:ln>
            <a:noFill/>
          </a:ln>
          <a:effectLst/>
        </p:spPr>
        <p:txBody>
          <a:bodyPr vert="horz" wrap="square" lIns="-285660" tIns="214245" rIns="-285660" bIns="21424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Once a set is created, you cannot change its items, but you can add new items.</a:t>
            </a:r>
            <a:endParaRPr kumimoji="0" lang="en-US" altLang="en-US" sz="1400" b="0" i="0" u="none" strike="noStrike" cap="none" normalizeH="0" baseline="0" dirty="0">
              <a:ln>
                <a:noFill/>
              </a:ln>
              <a:solidFill>
                <a:schemeClr val="tx1"/>
              </a:solidFill>
              <a:effectLst/>
              <a:latin typeface="Sitka Small" panose="02000505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To add one item to a set use the </a:t>
            </a:r>
            <a:r>
              <a:rPr kumimoji="0" lang="en-US" altLang="en-US" sz="1400" b="0" i="0" u="none" strike="noStrike" cap="none" normalizeH="0" baseline="0" dirty="0">
                <a:ln>
                  <a:noFill/>
                </a:ln>
                <a:solidFill>
                  <a:srgbClr val="DC143C"/>
                </a:solidFill>
                <a:effectLst/>
                <a:latin typeface="Sitka Small" panose="02000505000000020004" pitchFamily="2" charset="0"/>
              </a:rPr>
              <a:t>add()</a:t>
            </a:r>
            <a:r>
              <a:rPr kumimoji="0" lang="en-US" altLang="en-US" sz="1400" b="0" i="0" u="none" strike="noStrike" cap="none" normalizeH="0" baseline="0" dirty="0">
                <a:ln>
                  <a:noFill/>
                </a:ln>
                <a:solidFill>
                  <a:srgbClr val="000000"/>
                </a:solidFill>
                <a:effectLst/>
                <a:latin typeface="Sitka Small" panose="02000505000000020004" pitchFamily="2" charset="0"/>
              </a:rPr>
              <a:t> method.</a:t>
            </a:r>
            <a:endParaRPr kumimoji="0" lang="en-US" altLang="en-US" sz="2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8272984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81724"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add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45A49459-01C2-24A4-07AC-13D5E9C4395D}"/>
              </a:ext>
            </a:extLst>
          </p:cNvPr>
          <p:cNvPicPr>
            <a:picLocks noChangeAspect="1"/>
          </p:cNvPicPr>
          <p:nvPr/>
        </p:nvPicPr>
        <p:blipFill rotWithShape="1">
          <a:blip r:embed="rId14"/>
          <a:srcRect l="3369" t="9410" r="58864" b="48437"/>
          <a:stretch/>
        </p:blipFill>
        <p:spPr>
          <a:xfrm>
            <a:off x="2032901" y="1282803"/>
            <a:ext cx="9045916" cy="4913697"/>
          </a:xfrm>
          <a:prstGeom prst="rect">
            <a:avLst/>
          </a:prstGeom>
        </p:spPr>
      </p:pic>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912752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81724"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add any </a:t>
            </a:r>
            <a:r>
              <a:rPr lang="en-US" sz="3600" dirty="0" err="1">
                <a:solidFill>
                  <a:schemeClr val="tx1"/>
                </a:solidFill>
                <a:latin typeface="Algerian" panose="04020705040A02060702" pitchFamily="82" charset="0"/>
              </a:rPr>
              <a:t>iterable</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897FDE2D-9C91-17CB-3FBC-AF577BAF05E1}"/>
              </a:ext>
            </a:extLst>
          </p:cNvPr>
          <p:cNvPicPr>
            <a:picLocks noChangeAspect="1"/>
          </p:cNvPicPr>
          <p:nvPr/>
        </p:nvPicPr>
        <p:blipFill rotWithShape="1">
          <a:blip r:embed="rId14"/>
          <a:srcRect l="2595" t="9410" r="64348" b="47628"/>
          <a:stretch/>
        </p:blipFill>
        <p:spPr>
          <a:xfrm>
            <a:off x="2062744" y="1390142"/>
            <a:ext cx="8963065" cy="4806357"/>
          </a:xfrm>
          <a:prstGeom prst="rect">
            <a:avLst/>
          </a:prstGeom>
        </p:spPr>
      </p:pic>
      <p:sp>
        <p:nvSpPr>
          <p:cNvPr id="9" name="Rectangle 2">
            <a:extLst>
              <a:ext uri="{FF2B5EF4-FFF2-40B4-BE49-F238E27FC236}">
                <a16:creationId xmlns:a16="http://schemas.microsoft.com/office/drawing/2014/main" id="{5F74F59A-363B-C1CB-CFFF-B7B0E52C65D8}"/>
              </a:ext>
            </a:extLst>
          </p:cNvPr>
          <p:cNvSpPr>
            <a:spLocks noChangeArrowheads="1"/>
          </p:cNvSpPr>
          <p:nvPr/>
        </p:nvSpPr>
        <p:spPr bwMode="auto">
          <a:xfrm>
            <a:off x="2167732" y="2400765"/>
            <a:ext cx="6824959"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object in 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does not have to be a set, it can be any </a:t>
            </a:r>
            <a:r>
              <a:rPr kumimoji="0" lang="en-US" altLang="en-US" sz="1400" b="0" i="0" u="none" strike="noStrike" cap="none" normalizeH="0" baseline="0" dirty="0" err="1">
                <a:ln>
                  <a:noFill/>
                </a:ln>
                <a:solidFill>
                  <a:srgbClr val="000000"/>
                </a:solidFill>
                <a:effectLst/>
                <a:latin typeface="Sitka Small" panose="02000505000000020004" pitchFamily="2" charset="0"/>
              </a:rPr>
              <a:t>iterable</a:t>
            </a:r>
            <a:r>
              <a:rPr kumimoji="0" lang="en-US" altLang="en-US" sz="1400" b="0" i="0" u="none" strike="noStrike" cap="none" normalizeH="0" baseline="0" dirty="0">
                <a:ln>
                  <a:noFill/>
                </a:ln>
                <a:solidFill>
                  <a:srgbClr val="000000"/>
                </a:solidFill>
                <a:effectLst/>
                <a:latin typeface="Sitka Small" panose="02000505000000020004" pitchFamily="2" charset="0"/>
              </a:rPr>
              <a:t> object (tuples, lists, dictionaries etc.).</a:t>
            </a:r>
            <a:r>
              <a:rPr kumimoji="0" lang="en-US" altLang="en-US" sz="1400" b="0" i="0" u="none" strike="noStrike" cap="none" normalizeH="0" baseline="0" dirty="0">
                <a:ln>
                  <a:noFill/>
                </a:ln>
                <a:solidFill>
                  <a:schemeClr val="tx1"/>
                </a:solidFill>
                <a:effectLst/>
                <a:latin typeface="Sitka Small" panose="02000505000000020004" pitchFamily="2" charset="0"/>
              </a:rPr>
              <a:t> </a:t>
            </a:r>
            <a:endParaRPr kumimoji="0" lang="en-US" altLang="en-US" sz="2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3251742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81724"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2CB04CB2-144E-8127-276A-ECBB5D9C96BC}"/>
              </a:ext>
            </a:extLst>
          </p:cNvPr>
          <p:cNvPicPr>
            <a:picLocks noChangeAspect="1"/>
          </p:cNvPicPr>
          <p:nvPr/>
        </p:nvPicPr>
        <p:blipFill rotWithShape="1">
          <a:blip r:embed="rId14"/>
          <a:srcRect l="2595" t="9410" r="70761" b="54859"/>
          <a:stretch/>
        </p:blipFill>
        <p:spPr>
          <a:xfrm>
            <a:off x="2104403" y="1347009"/>
            <a:ext cx="8840528" cy="4768345"/>
          </a:xfrm>
          <a:prstGeom prst="rect">
            <a:avLst/>
          </a:prstGeom>
        </p:spPr>
      </p:pic>
      <p:sp>
        <p:nvSpPr>
          <p:cNvPr id="7" name="Rectangle 2">
            <a:extLst>
              <a:ext uri="{FF2B5EF4-FFF2-40B4-BE49-F238E27FC236}">
                <a16:creationId xmlns:a16="http://schemas.microsoft.com/office/drawing/2014/main" id="{173F0FCC-31DD-2D81-9227-55E8C54A33F2}"/>
              </a:ext>
            </a:extLst>
          </p:cNvPr>
          <p:cNvSpPr>
            <a:spLocks noChangeArrowheads="1"/>
          </p:cNvSpPr>
          <p:nvPr/>
        </p:nvSpPr>
        <p:spPr bwMode="auto">
          <a:xfrm>
            <a:off x="2239234" y="3075617"/>
            <a:ext cx="6824959" cy="30777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To remove an item in a set, use the remove(), or the discard() method.</a:t>
            </a:r>
          </a:p>
        </p:txBody>
      </p:sp>
    </p:spTree>
    <p:extLst>
      <p:ext uri="{BB962C8B-B14F-4D97-AF65-F5344CB8AC3E}">
        <p14:creationId xmlns:p14="http://schemas.microsoft.com/office/powerpoint/2010/main" val="24321851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14BD4468-4EEC-755E-8191-B10A122E56F9}"/>
              </a:ext>
            </a:extLst>
          </p:cNvPr>
          <p:cNvPicPr>
            <a:picLocks noChangeAspect="1"/>
          </p:cNvPicPr>
          <p:nvPr/>
        </p:nvPicPr>
        <p:blipFill rotWithShape="1">
          <a:blip r:embed="rId14"/>
          <a:srcRect l="2947" t="9626" r="70652" b="54859"/>
          <a:stretch/>
        </p:blipFill>
        <p:spPr>
          <a:xfrm>
            <a:off x="1986497" y="1222026"/>
            <a:ext cx="8946545" cy="4974474"/>
          </a:xfrm>
          <a:prstGeom prst="rect">
            <a:avLst/>
          </a:prstGeom>
        </p:spPr>
      </p:pic>
      <p:sp>
        <p:nvSpPr>
          <p:cNvPr id="9" name="Rectangle 2">
            <a:extLst>
              <a:ext uri="{FF2B5EF4-FFF2-40B4-BE49-F238E27FC236}">
                <a16:creationId xmlns:a16="http://schemas.microsoft.com/office/drawing/2014/main" id="{AF2ABA5F-69C7-CD27-7CC9-645BAD7942AB}"/>
              </a:ext>
            </a:extLst>
          </p:cNvPr>
          <p:cNvSpPr>
            <a:spLocks noChangeArrowheads="1"/>
          </p:cNvSpPr>
          <p:nvPr/>
        </p:nvSpPr>
        <p:spPr bwMode="auto">
          <a:xfrm>
            <a:off x="2099762" y="2990555"/>
            <a:ext cx="4680090"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Sitka Small" panose="02000505000000020004" pitchFamily="2" charset="0"/>
              </a:rPr>
              <a:t>Same result but different method </a:t>
            </a:r>
            <a:endParaRPr kumimoji="0" lang="en-US" altLang="en-US" sz="1600" b="0" i="0" u="none" strike="noStrike" cap="none" normalizeH="0" baseline="0" dirty="0">
              <a:ln>
                <a:noFill/>
              </a:ln>
              <a:solidFill>
                <a:srgbClr val="000000"/>
              </a:solidFill>
              <a:effectLst/>
              <a:latin typeface="Sitka Small" panose="02000505000000020004" pitchFamily="2" charset="0"/>
            </a:endParaRPr>
          </a:p>
        </p:txBody>
      </p:sp>
    </p:spTree>
    <p:extLst>
      <p:ext uri="{BB962C8B-B14F-4D97-AF65-F5344CB8AC3E}">
        <p14:creationId xmlns:p14="http://schemas.microsoft.com/office/powerpoint/2010/main" val="3561647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14BD4468-4EEC-755E-8191-B10A122E56F9}"/>
              </a:ext>
            </a:extLst>
          </p:cNvPr>
          <p:cNvPicPr>
            <a:picLocks noChangeAspect="1"/>
          </p:cNvPicPr>
          <p:nvPr/>
        </p:nvPicPr>
        <p:blipFill rotWithShape="1">
          <a:blip r:embed="rId14"/>
          <a:srcRect l="2947" t="9626" r="70652" b="54859"/>
          <a:stretch/>
        </p:blipFill>
        <p:spPr>
          <a:xfrm>
            <a:off x="1986497" y="1222026"/>
            <a:ext cx="8946545" cy="4974474"/>
          </a:xfrm>
          <a:prstGeom prst="rect">
            <a:avLst/>
          </a:prstGeom>
        </p:spPr>
      </p:pic>
      <p:sp>
        <p:nvSpPr>
          <p:cNvPr id="9" name="Rectangle 2">
            <a:extLst>
              <a:ext uri="{FF2B5EF4-FFF2-40B4-BE49-F238E27FC236}">
                <a16:creationId xmlns:a16="http://schemas.microsoft.com/office/drawing/2014/main" id="{AF2ABA5F-69C7-CD27-7CC9-645BAD7942AB}"/>
              </a:ext>
            </a:extLst>
          </p:cNvPr>
          <p:cNvSpPr>
            <a:spLocks noChangeArrowheads="1"/>
          </p:cNvSpPr>
          <p:nvPr/>
        </p:nvSpPr>
        <p:spPr bwMode="auto">
          <a:xfrm>
            <a:off x="2099762" y="2990555"/>
            <a:ext cx="4680090"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Sitka Small" panose="02000505000000020004" pitchFamily="2" charset="0"/>
              </a:rPr>
              <a:t>Same result but different method </a:t>
            </a:r>
            <a:endParaRPr kumimoji="0" lang="en-US" altLang="en-US" sz="1600" b="0" i="0" u="none" strike="noStrike" cap="none" normalizeH="0" baseline="0" dirty="0">
              <a:ln>
                <a:noFill/>
              </a:ln>
              <a:solidFill>
                <a:srgbClr val="000000"/>
              </a:solidFill>
              <a:effectLst/>
              <a:latin typeface="Sitka Small" panose="02000505000000020004" pitchFamily="2" charset="0"/>
            </a:endParaRPr>
          </a:p>
        </p:txBody>
      </p:sp>
    </p:spTree>
    <p:extLst>
      <p:ext uri="{BB962C8B-B14F-4D97-AF65-F5344CB8AC3E}">
        <p14:creationId xmlns:p14="http://schemas.microsoft.com/office/powerpoint/2010/main" val="360894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7A7DCF24-E930-D4C1-7985-AE0B0A28C1F3}"/>
              </a:ext>
            </a:extLst>
          </p:cNvPr>
          <p:cNvPicPr>
            <a:picLocks noChangeAspect="1"/>
          </p:cNvPicPr>
          <p:nvPr/>
        </p:nvPicPr>
        <p:blipFill rotWithShape="1">
          <a:blip r:embed="rId14"/>
          <a:srcRect l="2595" t="9626" r="70870" b="46752"/>
          <a:stretch/>
        </p:blipFill>
        <p:spPr>
          <a:xfrm>
            <a:off x="1980873" y="1270796"/>
            <a:ext cx="9071440" cy="4925704"/>
          </a:xfrm>
          <a:prstGeom prst="rect">
            <a:avLst/>
          </a:prstGeom>
        </p:spPr>
      </p:pic>
      <p:sp>
        <p:nvSpPr>
          <p:cNvPr id="10" name="Rectangle 2">
            <a:extLst>
              <a:ext uri="{FF2B5EF4-FFF2-40B4-BE49-F238E27FC236}">
                <a16:creationId xmlns:a16="http://schemas.microsoft.com/office/drawing/2014/main" id="{5D837CBA-35B4-674A-0240-6AF5A10680DB}"/>
              </a:ext>
            </a:extLst>
          </p:cNvPr>
          <p:cNvSpPr>
            <a:spLocks noChangeArrowheads="1"/>
          </p:cNvSpPr>
          <p:nvPr/>
        </p:nvSpPr>
        <p:spPr bwMode="auto">
          <a:xfrm>
            <a:off x="2028808" y="2629663"/>
            <a:ext cx="55052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Remove the last item by using the </a:t>
            </a:r>
            <a:r>
              <a:rPr kumimoji="0" lang="en-US" altLang="en-US" sz="1600" b="0" i="0" u="none" strike="noStrike" cap="none" normalizeH="0" baseline="0" dirty="0">
                <a:ln>
                  <a:noFill/>
                </a:ln>
                <a:solidFill>
                  <a:srgbClr val="DC143C"/>
                </a:solidFill>
                <a:effectLst/>
                <a:latin typeface="Sitka Small" panose="02000505000000020004" pitchFamily="2" charset="0"/>
              </a:rPr>
              <a:t>pop()</a:t>
            </a:r>
            <a:r>
              <a:rPr kumimoji="0" lang="en-US" altLang="en-US" sz="1600" b="0" i="0" u="none" strike="noStrike" cap="none" normalizeH="0" baseline="0" dirty="0">
                <a:ln>
                  <a:noFill/>
                </a:ln>
                <a:solidFill>
                  <a:srgbClr val="000000"/>
                </a:solidFill>
                <a:effectLst/>
                <a:latin typeface="Sitka Small" panose="02000505000000020004" pitchFamily="2" charset="0"/>
              </a:rPr>
              <a:t> method: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2" name="Rectangle 4">
            <a:extLst>
              <a:ext uri="{FF2B5EF4-FFF2-40B4-BE49-F238E27FC236}">
                <a16:creationId xmlns:a16="http://schemas.microsoft.com/office/drawing/2014/main" id="{56761AEB-0298-8745-FBC5-2DD653943305}"/>
              </a:ext>
            </a:extLst>
          </p:cNvPr>
          <p:cNvSpPr>
            <a:spLocks noChangeArrowheads="1"/>
          </p:cNvSpPr>
          <p:nvPr/>
        </p:nvSpPr>
        <p:spPr bwMode="auto">
          <a:xfrm>
            <a:off x="2676939" y="6487397"/>
            <a:ext cx="7991061" cy="26161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Sets are </a:t>
            </a:r>
            <a:r>
              <a:rPr kumimoji="0" lang="en-US" altLang="en-US" sz="1100" b="0" i="1" u="none" strike="noStrike" cap="none" normalizeH="0" baseline="0">
                <a:ln>
                  <a:noFill/>
                </a:ln>
                <a:solidFill>
                  <a:srgbClr val="000000"/>
                </a:solidFill>
                <a:effectLst/>
                <a:latin typeface="Verdana" panose="020B0604030504040204" pitchFamily="34" charset="0"/>
              </a:rPr>
              <a:t>unordered</a:t>
            </a:r>
            <a:r>
              <a:rPr kumimoji="0" lang="en-US" altLang="en-US" sz="1100" b="0" i="0" u="none" strike="noStrike" cap="none" normalizeH="0" baseline="0">
                <a:ln>
                  <a:noFill/>
                </a:ln>
                <a:solidFill>
                  <a:srgbClr val="000000"/>
                </a:solidFill>
                <a:effectLst/>
                <a:latin typeface="Verdana" panose="020B0604030504040204" pitchFamily="34" charset="0"/>
              </a:rPr>
              <a:t>, so when using the </a:t>
            </a:r>
            <a:r>
              <a:rPr kumimoji="0" lang="en-US" altLang="en-US" sz="1100" b="0" i="0" u="none" strike="noStrike" cap="none" normalizeH="0" baseline="0">
                <a:ln>
                  <a:noFill/>
                </a:ln>
                <a:solidFill>
                  <a:srgbClr val="DC143C"/>
                </a:solidFill>
                <a:effectLst/>
                <a:latin typeface="Consolas" panose="020B0609020204030204" pitchFamily="49" charset="0"/>
              </a:rPr>
              <a:t>pop()</a:t>
            </a:r>
            <a:r>
              <a:rPr kumimoji="0" lang="en-US" altLang="en-US" sz="1100" b="0" i="0" u="none" strike="noStrike" cap="none" normalizeH="0" baseline="0">
                <a:ln>
                  <a:noFill/>
                </a:ln>
                <a:solidFill>
                  <a:srgbClr val="000000"/>
                </a:solidFill>
                <a:effectLst/>
                <a:latin typeface="Verdana" panose="020B0604030504040204" pitchFamily="34" charset="0"/>
              </a:rPr>
              <a:t> method, you do not know which item that gets removed.</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70406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10" name="Rectangle 2">
            <a:extLst>
              <a:ext uri="{FF2B5EF4-FFF2-40B4-BE49-F238E27FC236}">
                <a16:creationId xmlns:a16="http://schemas.microsoft.com/office/drawing/2014/main" id="{5D837CBA-35B4-674A-0240-6AF5A10680DB}"/>
              </a:ext>
            </a:extLst>
          </p:cNvPr>
          <p:cNvSpPr>
            <a:spLocks noChangeArrowheads="1"/>
          </p:cNvSpPr>
          <p:nvPr/>
        </p:nvSpPr>
        <p:spPr bwMode="auto">
          <a:xfrm>
            <a:off x="2028808" y="2629663"/>
            <a:ext cx="55052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Remove the last item by using the </a:t>
            </a:r>
            <a:r>
              <a:rPr kumimoji="0" lang="en-US" altLang="en-US" sz="1600" b="0" i="0" u="none" strike="noStrike" cap="none" normalizeH="0" baseline="0" dirty="0">
                <a:ln>
                  <a:noFill/>
                </a:ln>
                <a:solidFill>
                  <a:srgbClr val="DC143C"/>
                </a:solidFill>
                <a:effectLst/>
                <a:latin typeface="Sitka Small" panose="02000505000000020004" pitchFamily="2" charset="0"/>
              </a:rPr>
              <a:t>pop()</a:t>
            </a:r>
            <a:r>
              <a:rPr kumimoji="0" lang="en-US" altLang="en-US" sz="1600" b="0" i="0" u="none" strike="noStrike" cap="none" normalizeH="0" baseline="0" dirty="0">
                <a:ln>
                  <a:noFill/>
                </a:ln>
                <a:solidFill>
                  <a:srgbClr val="000000"/>
                </a:solidFill>
                <a:effectLst/>
                <a:latin typeface="Sitka Small" panose="02000505000000020004" pitchFamily="2" charset="0"/>
              </a:rPr>
              <a:t> method: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4EE10F39-A807-877A-59F3-FE50CE89DFAE}"/>
              </a:ext>
            </a:extLst>
          </p:cNvPr>
          <p:cNvPicPr>
            <a:picLocks noChangeAspect="1"/>
          </p:cNvPicPr>
          <p:nvPr/>
        </p:nvPicPr>
        <p:blipFill rotWithShape="1">
          <a:blip r:embed="rId14"/>
          <a:srcRect l="2595" t="9410" r="70761" b="53806"/>
          <a:stretch/>
        </p:blipFill>
        <p:spPr>
          <a:xfrm>
            <a:off x="2081805" y="1288557"/>
            <a:ext cx="9092319" cy="4946990"/>
          </a:xfrm>
          <a:prstGeom prst="rect">
            <a:avLst/>
          </a:prstGeom>
        </p:spPr>
      </p:pic>
      <p:sp>
        <p:nvSpPr>
          <p:cNvPr id="7" name="Rectangle 1">
            <a:extLst>
              <a:ext uri="{FF2B5EF4-FFF2-40B4-BE49-F238E27FC236}">
                <a16:creationId xmlns:a16="http://schemas.microsoft.com/office/drawing/2014/main" id="{8102EC38-2BF3-68B5-24B0-28703FAEC15A}"/>
              </a:ext>
            </a:extLst>
          </p:cNvPr>
          <p:cNvSpPr>
            <a:spLocks noChangeArrowheads="1"/>
          </p:cNvSpPr>
          <p:nvPr/>
        </p:nvSpPr>
        <p:spPr bwMode="auto">
          <a:xfrm>
            <a:off x="2377825" y="3031666"/>
            <a:ext cx="44805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clear()</a:t>
            </a:r>
            <a:r>
              <a:rPr kumimoji="0" lang="en-US" altLang="en-US" sz="1400" b="0" i="0" u="none" strike="noStrike" cap="none" normalizeH="0" baseline="0" dirty="0">
                <a:ln>
                  <a:noFill/>
                </a:ln>
                <a:solidFill>
                  <a:srgbClr val="000000"/>
                </a:solidFill>
                <a:effectLst/>
                <a:latin typeface="Sitka Small" panose="02000505000000020004" pitchFamily="2" charset="0"/>
              </a:rPr>
              <a:t> method empties the set:</a:t>
            </a:r>
            <a:r>
              <a:rPr kumimoji="0" lang="en-US" altLang="en-US" sz="1400" b="0" i="0" u="none" strike="noStrike" cap="none" normalizeH="0" baseline="0" dirty="0">
                <a:ln>
                  <a:noFill/>
                </a:ln>
                <a:solidFill>
                  <a:schemeClr val="tx1"/>
                </a:solidFill>
                <a:effectLst/>
                <a:latin typeface="Sitka Small" panose="02000505000000020004" pitchFamily="2" charset="0"/>
              </a:rPr>
              <a:t> </a:t>
            </a:r>
            <a:endParaRPr kumimoji="0" lang="en-US" altLang="en-US" sz="2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2748197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Remove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10" name="Rectangle 2">
            <a:extLst>
              <a:ext uri="{FF2B5EF4-FFF2-40B4-BE49-F238E27FC236}">
                <a16:creationId xmlns:a16="http://schemas.microsoft.com/office/drawing/2014/main" id="{5D837CBA-35B4-674A-0240-6AF5A10680DB}"/>
              </a:ext>
            </a:extLst>
          </p:cNvPr>
          <p:cNvSpPr>
            <a:spLocks noChangeArrowheads="1"/>
          </p:cNvSpPr>
          <p:nvPr/>
        </p:nvSpPr>
        <p:spPr bwMode="auto">
          <a:xfrm>
            <a:off x="2028808" y="2629663"/>
            <a:ext cx="55052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Remove the last item by using the </a:t>
            </a:r>
            <a:r>
              <a:rPr kumimoji="0" lang="en-US" altLang="en-US" sz="1600" b="0" i="0" u="none" strike="noStrike" cap="none" normalizeH="0" baseline="0" dirty="0">
                <a:ln>
                  <a:noFill/>
                </a:ln>
                <a:solidFill>
                  <a:srgbClr val="DC143C"/>
                </a:solidFill>
                <a:effectLst/>
                <a:latin typeface="Sitka Small" panose="02000505000000020004" pitchFamily="2" charset="0"/>
              </a:rPr>
              <a:t>pop()</a:t>
            </a:r>
            <a:r>
              <a:rPr kumimoji="0" lang="en-US" altLang="en-US" sz="1600" b="0" i="0" u="none" strike="noStrike" cap="none" normalizeH="0" baseline="0" dirty="0">
                <a:ln>
                  <a:noFill/>
                </a:ln>
                <a:solidFill>
                  <a:srgbClr val="000000"/>
                </a:solidFill>
                <a:effectLst/>
                <a:latin typeface="Sitka Small" panose="02000505000000020004" pitchFamily="2" charset="0"/>
              </a:rPr>
              <a:t> method: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8102EC38-2BF3-68B5-24B0-28703FAEC15A}"/>
              </a:ext>
            </a:extLst>
          </p:cNvPr>
          <p:cNvSpPr>
            <a:spLocks noChangeArrowheads="1"/>
          </p:cNvSpPr>
          <p:nvPr/>
        </p:nvSpPr>
        <p:spPr bwMode="auto">
          <a:xfrm>
            <a:off x="2377825" y="3031666"/>
            <a:ext cx="44805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clear()</a:t>
            </a:r>
            <a:r>
              <a:rPr kumimoji="0" lang="en-US" altLang="en-US" sz="1400" b="0" i="0" u="none" strike="noStrike" cap="none" normalizeH="0" baseline="0" dirty="0">
                <a:ln>
                  <a:noFill/>
                </a:ln>
                <a:solidFill>
                  <a:srgbClr val="000000"/>
                </a:solidFill>
                <a:effectLst/>
                <a:latin typeface="Sitka Small" panose="02000505000000020004" pitchFamily="2" charset="0"/>
              </a:rPr>
              <a:t> method empties the set:</a:t>
            </a:r>
            <a:r>
              <a:rPr kumimoji="0" lang="en-US" altLang="en-US" sz="1400" b="0" i="0" u="none" strike="noStrike" cap="none" normalizeH="0" baseline="0" dirty="0">
                <a:ln>
                  <a:noFill/>
                </a:ln>
                <a:solidFill>
                  <a:schemeClr val="tx1"/>
                </a:solidFill>
                <a:effectLst/>
                <a:latin typeface="Sitka Small" panose="02000505000000020004" pitchFamily="2" charset="0"/>
              </a:rPr>
              <a:t> </a:t>
            </a:r>
            <a:endParaRPr kumimoji="0" lang="en-US" altLang="en-US" sz="24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4A7A0D6F-F467-3F32-859E-696619E6EBC5}"/>
              </a:ext>
            </a:extLst>
          </p:cNvPr>
          <p:cNvPicPr>
            <a:picLocks noChangeAspect="1"/>
          </p:cNvPicPr>
          <p:nvPr/>
        </p:nvPicPr>
        <p:blipFill rotWithShape="1">
          <a:blip r:embed="rId14"/>
          <a:srcRect l="3370" t="9410" r="48696" b="32306"/>
          <a:stretch/>
        </p:blipFill>
        <p:spPr>
          <a:xfrm>
            <a:off x="1979784" y="1354818"/>
            <a:ext cx="9089766" cy="4814467"/>
          </a:xfrm>
          <a:prstGeom prst="rect">
            <a:avLst/>
          </a:prstGeom>
        </p:spPr>
      </p:pic>
      <p:sp>
        <p:nvSpPr>
          <p:cNvPr id="11" name="TextBox 10">
            <a:extLst>
              <a:ext uri="{FF2B5EF4-FFF2-40B4-BE49-F238E27FC236}">
                <a16:creationId xmlns:a16="http://schemas.microsoft.com/office/drawing/2014/main" id="{BDE935A9-AE9B-1213-DA1D-BA1F67A18336}"/>
              </a:ext>
            </a:extLst>
          </p:cNvPr>
          <p:cNvSpPr txBox="1"/>
          <p:nvPr/>
        </p:nvSpPr>
        <p:spPr>
          <a:xfrm>
            <a:off x="5208105" y="5631423"/>
            <a:ext cx="5751443" cy="338554"/>
          </a:xfrm>
          <a:prstGeom prst="rect">
            <a:avLst/>
          </a:prstGeom>
          <a:solidFill>
            <a:schemeClr val="bg2">
              <a:lumMod val="75000"/>
            </a:schemeClr>
          </a:solidFill>
        </p:spPr>
        <p:txBody>
          <a:bodyPr wrap="square">
            <a:spAutoFit/>
          </a:bodyPr>
          <a:lstStyle/>
          <a:p>
            <a:r>
              <a:rPr lang="en-US" sz="1600" dirty="0">
                <a:solidFill>
                  <a:srgbClr val="FF0000"/>
                </a:solidFill>
                <a:latin typeface="Sitka Small" panose="02000505000000020004" pitchFamily="2" charset="0"/>
              </a:rPr>
              <a:t>It will raise an error because the set no longer exists</a:t>
            </a:r>
          </a:p>
        </p:txBody>
      </p:sp>
      <p:sp>
        <p:nvSpPr>
          <p:cNvPr id="12" name="Rectangle 1">
            <a:extLst>
              <a:ext uri="{FF2B5EF4-FFF2-40B4-BE49-F238E27FC236}">
                <a16:creationId xmlns:a16="http://schemas.microsoft.com/office/drawing/2014/main" id="{2128CD2C-3B63-E5B5-E6F9-4059E17D7126}"/>
              </a:ext>
            </a:extLst>
          </p:cNvPr>
          <p:cNvSpPr>
            <a:spLocks noChangeArrowheads="1"/>
          </p:cNvSpPr>
          <p:nvPr/>
        </p:nvSpPr>
        <p:spPr bwMode="auto">
          <a:xfrm>
            <a:off x="2078839" y="2137972"/>
            <a:ext cx="5644202"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The </a:t>
            </a:r>
            <a:r>
              <a:rPr kumimoji="0" lang="en-US" altLang="en-US" sz="1600" b="0" i="0" u="none" strike="noStrike" cap="none" normalizeH="0" baseline="0" dirty="0">
                <a:ln>
                  <a:noFill/>
                </a:ln>
                <a:solidFill>
                  <a:srgbClr val="DC143C"/>
                </a:solidFill>
                <a:effectLst/>
                <a:latin typeface="Sitka Small" panose="02000505000000020004" pitchFamily="2" charset="0"/>
              </a:rPr>
              <a:t>del</a:t>
            </a:r>
            <a:r>
              <a:rPr kumimoji="0" lang="en-US" altLang="en-US" sz="1600" b="0" i="0" u="none" strike="noStrike" cap="none" normalizeH="0" baseline="0" dirty="0">
                <a:ln>
                  <a:noFill/>
                </a:ln>
                <a:solidFill>
                  <a:srgbClr val="000000"/>
                </a:solidFill>
                <a:effectLst/>
                <a:latin typeface="Sitka Small" panose="02000505000000020004" pitchFamily="2" charset="0"/>
              </a:rPr>
              <a:t> keyword will delete the set completely:</a:t>
            </a:r>
            <a:endParaRPr kumimoji="0" lang="en-US" altLang="en-US" sz="16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13693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810329" y="3004103"/>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VARIABLES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102790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Loop set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50C13182-DFD9-B553-3302-E6C3D9277443}"/>
              </a:ext>
            </a:extLst>
          </p:cNvPr>
          <p:cNvPicPr>
            <a:picLocks noChangeAspect="1"/>
          </p:cNvPicPr>
          <p:nvPr/>
        </p:nvPicPr>
        <p:blipFill rotWithShape="1">
          <a:blip r:embed="rId14"/>
          <a:srcRect l="3128" t="9410" r="71965" b="47628"/>
          <a:stretch/>
        </p:blipFill>
        <p:spPr>
          <a:xfrm>
            <a:off x="2037601" y="1232452"/>
            <a:ext cx="8855686" cy="4978847"/>
          </a:xfrm>
          <a:prstGeom prst="rect">
            <a:avLst/>
          </a:prstGeom>
        </p:spPr>
      </p:pic>
      <p:sp>
        <p:nvSpPr>
          <p:cNvPr id="9" name="TextBox 8">
            <a:extLst>
              <a:ext uri="{FF2B5EF4-FFF2-40B4-BE49-F238E27FC236}">
                <a16:creationId xmlns:a16="http://schemas.microsoft.com/office/drawing/2014/main" id="{D8A1BD8D-F01B-8DF0-670A-73E9B7ECA5D4}"/>
              </a:ext>
            </a:extLst>
          </p:cNvPr>
          <p:cNvSpPr txBox="1"/>
          <p:nvPr/>
        </p:nvSpPr>
        <p:spPr>
          <a:xfrm>
            <a:off x="2037601" y="2717012"/>
            <a:ext cx="6096000"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Loop through the set, and print the values:</a:t>
            </a:r>
          </a:p>
        </p:txBody>
      </p:sp>
    </p:spTree>
    <p:extLst>
      <p:ext uri="{BB962C8B-B14F-4D97-AF65-F5344CB8AC3E}">
        <p14:creationId xmlns:p14="http://schemas.microsoft.com/office/powerpoint/2010/main" val="29338126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019314" y="1829051"/>
            <a:ext cx="3904408" cy="763600"/>
          </a:xfrm>
          <a:prstGeom prst="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JOINT sets</a:t>
            </a:r>
            <a:endParaRPr lang="en-US" sz="4000" dirty="0">
              <a:solidFill>
                <a:schemeClr val="tx1"/>
              </a:solidFill>
              <a:latin typeface="Georgia" panose="02040502050405020303" pitchFamily="18" charset="0"/>
            </a:endParaRPr>
          </a:p>
        </p:txBody>
      </p:sp>
      <p:sp>
        <p:nvSpPr>
          <p:cNvPr id="2" name="Rectangle 1">
            <a:extLst>
              <a:ext uri="{FF2B5EF4-FFF2-40B4-BE49-F238E27FC236}">
                <a16:creationId xmlns:a16="http://schemas.microsoft.com/office/drawing/2014/main" id="{328DCD8D-5A8E-0C77-752F-F1B89B528EB1}"/>
              </a:ext>
            </a:extLst>
          </p:cNvPr>
          <p:cNvSpPr>
            <a:spLocks noChangeArrowheads="1"/>
          </p:cNvSpPr>
          <p:nvPr/>
        </p:nvSpPr>
        <p:spPr bwMode="auto">
          <a:xfrm>
            <a:off x="2515666" y="2780779"/>
            <a:ext cx="8007927"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itka Small" panose="02000505000000020004" pitchFamily="2" charset="0"/>
              </a:rPr>
              <a:t>There are several ways to join two or more sets in Python.</a:t>
            </a:r>
            <a:endParaRPr kumimoji="0" lang="en-US" altLang="en-US" sz="2800" b="0" i="0" u="none" strike="noStrike" cap="none" normalizeH="0" baseline="0" dirty="0">
              <a:ln>
                <a:noFill/>
              </a:ln>
              <a:solidFill>
                <a:schemeClr val="tx1"/>
              </a:solidFill>
              <a:effectLst/>
              <a:latin typeface="Sitka Small" panose="02000505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itka Small" panose="02000505000000020004" pitchFamily="2" charset="0"/>
              </a:rPr>
              <a:t>You can use the </a:t>
            </a:r>
            <a:r>
              <a:rPr kumimoji="0" lang="en-US" altLang="en-US" sz="2800" b="0" i="0" u="none" strike="noStrike" cap="none" normalizeH="0" baseline="0" dirty="0">
                <a:ln>
                  <a:noFill/>
                </a:ln>
                <a:solidFill>
                  <a:srgbClr val="DC143C"/>
                </a:solidFill>
                <a:effectLst/>
                <a:latin typeface="Sitka Small" panose="02000505000000020004" pitchFamily="2" charset="0"/>
              </a:rPr>
              <a:t>union()</a:t>
            </a:r>
            <a:r>
              <a:rPr kumimoji="0" lang="en-US" altLang="en-US" sz="2800" b="0" i="0" u="none" strike="noStrike" cap="none" normalizeH="0" baseline="0" dirty="0">
                <a:ln>
                  <a:noFill/>
                </a:ln>
                <a:solidFill>
                  <a:srgbClr val="000000"/>
                </a:solidFill>
                <a:effectLst/>
                <a:latin typeface="Sitka Small" panose="02000505000000020004" pitchFamily="2" charset="0"/>
              </a:rPr>
              <a:t> method that returns a new set containing all items from both sets, or the </a:t>
            </a:r>
            <a:r>
              <a:rPr kumimoji="0" lang="en-US" altLang="en-US" sz="2800" b="0" i="0" u="none" strike="noStrike" cap="none" normalizeH="0" baseline="0" dirty="0">
                <a:ln>
                  <a:noFill/>
                </a:ln>
                <a:solidFill>
                  <a:srgbClr val="DC143C"/>
                </a:solidFill>
                <a:effectLst/>
                <a:latin typeface="Sitka Small" panose="02000505000000020004" pitchFamily="2" charset="0"/>
              </a:rPr>
              <a:t>update()</a:t>
            </a:r>
            <a:r>
              <a:rPr kumimoji="0" lang="en-US" altLang="en-US" sz="2800" b="0" i="0" u="none" strike="noStrike" cap="none" normalizeH="0" baseline="0" dirty="0">
                <a:ln>
                  <a:noFill/>
                </a:ln>
                <a:solidFill>
                  <a:srgbClr val="000000"/>
                </a:solidFill>
                <a:effectLst/>
                <a:latin typeface="Sitka Small" panose="02000505000000020004" pitchFamily="2" charset="0"/>
              </a:rPr>
              <a:t> method that inserts all the items from one set into another:</a:t>
            </a:r>
            <a:endParaRPr kumimoji="0" lang="en-US" altLang="en-US" sz="4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750451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78B837A4-2489-38CA-E3B9-8006B150B585}"/>
              </a:ext>
            </a:extLst>
          </p:cNvPr>
          <p:cNvPicPr>
            <a:picLocks noChangeAspect="1"/>
          </p:cNvPicPr>
          <p:nvPr/>
        </p:nvPicPr>
        <p:blipFill rotWithShape="1">
          <a:blip r:embed="rId14"/>
          <a:srcRect l="2595" t="9410" r="75543" b="53806"/>
          <a:stretch/>
        </p:blipFill>
        <p:spPr>
          <a:xfrm>
            <a:off x="2032901" y="1283624"/>
            <a:ext cx="9032664" cy="4927675"/>
          </a:xfrm>
          <a:prstGeom prst="rect">
            <a:avLst/>
          </a:prstGeom>
        </p:spPr>
      </p:pic>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3196447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61237" y="29465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82E0CC12-FF87-FD3A-565E-E1F4089DBD0A}"/>
              </a:ext>
            </a:extLst>
          </p:cNvPr>
          <p:cNvPicPr>
            <a:picLocks noChangeAspect="1"/>
          </p:cNvPicPr>
          <p:nvPr/>
        </p:nvPicPr>
        <p:blipFill rotWithShape="1">
          <a:blip r:embed="rId14"/>
          <a:srcRect l="2494" t="9410" r="75870" b="53688"/>
          <a:stretch/>
        </p:blipFill>
        <p:spPr>
          <a:xfrm>
            <a:off x="1999991" y="1281084"/>
            <a:ext cx="9065574" cy="4915415"/>
          </a:xfrm>
          <a:prstGeom prst="rect">
            <a:avLst/>
          </a:prstGeom>
        </p:spPr>
      </p:pic>
      <p:sp>
        <p:nvSpPr>
          <p:cNvPr id="9" name="Rectangle 1">
            <a:extLst>
              <a:ext uri="{FF2B5EF4-FFF2-40B4-BE49-F238E27FC236}">
                <a16:creationId xmlns:a16="http://schemas.microsoft.com/office/drawing/2014/main" id="{0C8E07F8-F2B3-473A-24AC-2646F9661498}"/>
              </a:ext>
            </a:extLst>
          </p:cNvPr>
          <p:cNvSpPr>
            <a:spLocks noChangeArrowheads="1"/>
          </p:cNvSpPr>
          <p:nvPr/>
        </p:nvSpPr>
        <p:spPr bwMode="auto">
          <a:xfrm>
            <a:off x="2197575" y="3044400"/>
            <a:ext cx="53110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inserts the items in set2 into set1:</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1406662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9" name="Rectangle 1">
            <a:extLst>
              <a:ext uri="{FF2B5EF4-FFF2-40B4-BE49-F238E27FC236}">
                <a16:creationId xmlns:a16="http://schemas.microsoft.com/office/drawing/2014/main" id="{0C8E07F8-F2B3-473A-24AC-2646F9661498}"/>
              </a:ext>
            </a:extLst>
          </p:cNvPr>
          <p:cNvSpPr>
            <a:spLocks noChangeArrowheads="1"/>
          </p:cNvSpPr>
          <p:nvPr/>
        </p:nvSpPr>
        <p:spPr bwMode="auto">
          <a:xfrm>
            <a:off x="2197575" y="3044400"/>
            <a:ext cx="53110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inserts the items in set2 into set1:</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438E1A50-3C60-E685-36CD-5FA1D6784568}"/>
              </a:ext>
            </a:extLst>
          </p:cNvPr>
          <p:cNvSpPr txBox="1"/>
          <p:nvPr/>
        </p:nvSpPr>
        <p:spPr>
          <a:xfrm>
            <a:off x="1990239" y="1270463"/>
            <a:ext cx="9061833" cy="553998"/>
          </a:xfrm>
          <a:prstGeom prst="rect">
            <a:avLst/>
          </a:prstGeom>
          <a:solidFill>
            <a:schemeClr val="bg2"/>
          </a:solidFill>
        </p:spPr>
        <p:txBody>
          <a:bodyPr wrap="square">
            <a:spAutoFit/>
          </a:bodyPr>
          <a:lstStyle/>
          <a:p>
            <a:pPr algn="l"/>
            <a:r>
              <a:rPr lang="en-US" sz="1500" b="0" i="0" dirty="0">
                <a:solidFill>
                  <a:srgbClr val="000000"/>
                </a:solidFill>
                <a:effectLst/>
                <a:latin typeface="Sitka Small" panose="02000505000000020004" pitchFamily="2" charset="0"/>
              </a:rPr>
              <a:t>Keep ONLY the Duplicates</a:t>
            </a:r>
          </a:p>
          <a:p>
            <a:pPr algn="l"/>
            <a:r>
              <a:rPr lang="en-US" sz="1500" b="0" i="0" dirty="0">
                <a:solidFill>
                  <a:srgbClr val="000000"/>
                </a:solidFill>
                <a:effectLst/>
                <a:latin typeface="Sitka Small" panose="02000505000000020004" pitchFamily="2" charset="0"/>
              </a:rPr>
              <a:t>The intersection update() method will keep only the items that are present in both sets.</a:t>
            </a:r>
          </a:p>
        </p:txBody>
      </p:sp>
      <p:pic>
        <p:nvPicPr>
          <p:cNvPr id="12" name="Picture 11">
            <a:extLst>
              <a:ext uri="{FF2B5EF4-FFF2-40B4-BE49-F238E27FC236}">
                <a16:creationId xmlns:a16="http://schemas.microsoft.com/office/drawing/2014/main" id="{F68B0545-91B9-2D66-CC7D-BABDC2A71C7D}"/>
              </a:ext>
            </a:extLst>
          </p:cNvPr>
          <p:cNvPicPr>
            <a:picLocks noChangeAspect="1"/>
          </p:cNvPicPr>
          <p:nvPr/>
        </p:nvPicPr>
        <p:blipFill rotWithShape="1">
          <a:blip r:embed="rId14"/>
          <a:srcRect l="2595" t="9410" r="70000" b="51121"/>
          <a:stretch/>
        </p:blipFill>
        <p:spPr>
          <a:xfrm>
            <a:off x="1986498" y="1913653"/>
            <a:ext cx="9061832" cy="4282847"/>
          </a:xfrm>
          <a:prstGeom prst="rect">
            <a:avLst/>
          </a:prstGeom>
        </p:spPr>
      </p:pic>
    </p:spTree>
    <p:extLst>
      <p:ext uri="{BB962C8B-B14F-4D97-AF65-F5344CB8AC3E}">
        <p14:creationId xmlns:p14="http://schemas.microsoft.com/office/powerpoint/2010/main" val="1928323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9" name="Rectangle 1">
            <a:extLst>
              <a:ext uri="{FF2B5EF4-FFF2-40B4-BE49-F238E27FC236}">
                <a16:creationId xmlns:a16="http://schemas.microsoft.com/office/drawing/2014/main" id="{0C8E07F8-F2B3-473A-24AC-2646F9661498}"/>
              </a:ext>
            </a:extLst>
          </p:cNvPr>
          <p:cNvSpPr>
            <a:spLocks noChangeArrowheads="1"/>
          </p:cNvSpPr>
          <p:nvPr/>
        </p:nvSpPr>
        <p:spPr bwMode="auto">
          <a:xfrm>
            <a:off x="2197575" y="3044400"/>
            <a:ext cx="53110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inserts the items in set2 into set1:</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438E1A50-3C60-E685-36CD-5FA1D6784568}"/>
              </a:ext>
            </a:extLst>
          </p:cNvPr>
          <p:cNvSpPr txBox="1"/>
          <p:nvPr/>
        </p:nvSpPr>
        <p:spPr>
          <a:xfrm>
            <a:off x="1990239" y="1270463"/>
            <a:ext cx="9061833" cy="784830"/>
          </a:xfrm>
          <a:prstGeom prst="rect">
            <a:avLst/>
          </a:prstGeom>
          <a:solidFill>
            <a:schemeClr val="bg2"/>
          </a:solidFill>
        </p:spPr>
        <p:txBody>
          <a:bodyPr wrap="square">
            <a:spAutoFit/>
          </a:bodyPr>
          <a:lstStyle/>
          <a:p>
            <a:pPr algn="l"/>
            <a:r>
              <a:rPr lang="en-US" sz="1500" b="0" i="0" dirty="0">
                <a:solidFill>
                  <a:srgbClr val="000000"/>
                </a:solidFill>
                <a:effectLst/>
                <a:latin typeface="Sitka Small" panose="02000505000000020004" pitchFamily="2" charset="0"/>
              </a:rPr>
              <a:t>The intersection() method will return a new set, that only contains the items that are present in both sets.</a:t>
            </a:r>
          </a:p>
          <a:p>
            <a:pPr algn="l"/>
            <a:endParaRPr lang="en-US" sz="1500" b="0" i="0" dirty="0">
              <a:solidFill>
                <a:srgbClr val="000000"/>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A6739907-86FA-A7F5-972B-437B2718FC0A}"/>
              </a:ext>
            </a:extLst>
          </p:cNvPr>
          <p:cNvPicPr>
            <a:picLocks noChangeAspect="1"/>
          </p:cNvPicPr>
          <p:nvPr/>
        </p:nvPicPr>
        <p:blipFill rotWithShape="1">
          <a:blip r:embed="rId14"/>
          <a:srcRect l="2594" t="9626" r="71088" b="52121"/>
          <a:stretch/>
        </p:blipFill>
        <p:spPr>
          <a:xfrm>
            <a:off x="1986498" y="1845008"/>
            <a:ext cx="9061833" cy="4366292"/>
          </a:xfrm>
          <a:prstGeom prst="rect">
            <a:avLst/>
          </a:prstGeom>
        </p:spPr>
      </p:pic>
      <p:sp>
        <p:nvSpPr>
          <p:cNvPr id="15" name="Rectangle 3">
            <a:extLst>
              <a:ext uri="{FF2B5EF4-FFF2-40B4-BE49-F238E27FC236}">
                <a16:creationId xmlns:a16="http://schemas.microsoft.com/office/drawing/2014/main" id="{D9DE82B7-DA0C-99DA-F570-B29429877D9D}"/>
              </a:ext>
            </a:extLst>
          </p:cNvPr>
          <p:cNvSpPr>
            <a:spLocks noChangeArrowheads="1"/>
          </p:cNvSpPr>
          <p:nvPr/>
        </p:nvSpPr>
        <p:spPr bwMode="auto">
          <a:xfrm>
            <a:off x="1990239" y="3245847"/>
            <a:ext cx="69876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Return a set that contains the items that exist in both set </a:t>
            </a:r>
            <a:r>
              <a:rPr kumimoji="0" lang="en-US" altLang="en-US" sz="1400" b="0" i="0" u="none" strike="noStrike" cap="none" normalizeH="0" baseline="0" dirty="0">
                <a:ln>
                  <a:noFill/>
                </a:ln>
                <a:solidFill>
                  <a:srgbClr val="DC143C"/>
                </a:solidFill>
                <a:effectLst/>
                <a:latin typeface="Sitka Small" panose="02000505000000020004" pitchFamily="2" charset="0"/>
              </a:rPr>
              <a:t>x</a:t>
            </a:r>
            <a:r>
              <a:rPr kumimoji="0" lang="en-US" altLang="en-US" sz="1400" b="0" i="0" u="none" strike="noStrike" cap="none" normalizeH="0" baseline="0" dirty="0">
                <a:ln>
                  <a:noFill/>
                </a:ln>
                <a:solidFill>
                  <a:srgbClr val="000000"/>
                </a:solidFill>
                <a:effectLst/>
                <a:latin typeface="Sitka Small" panose="02000505000000020004" pitchFamily="2" charset="0"/>
              </a:rPr>
              <a:t>, and set </a:t>
            </a:r>
            <a:r>
              <a:rPr kumimoji="0" lang="en-US" altLang="en-US" sz="1400" b="0" i="0" u="none" strike="noStrike" cap="none" normalizeH="0" baseline="0" dirty="0">
                <a:ln>
                  <a:noFill/>
                </a:ln>
                <a:solidFill>
                  <a:srgbClr val="DC143C"/>
                </a:solidFill>
                <a:effectLst/>
                <a:latin typeface="Sitka Small" panose="02000505000000020004" pitchFamily="2" charset="0"/>
              </a:rPr>
              <a:t>y</a:t>
            </a:r>
            <a:r>
              <a:rPr kumimoji="0" lang="en-US" altLang="en-US" sz="1400" b="0" i="0" u="none" strike="noStrike" cap="none" normalizeH="0" baseline="0" dirty="0">
                <a:ln>
                  <a:noFill/>
                </a:ln>
                <a:solidFill>
                  <a:srgbClr val="000000"/>
                </a:solidFill>
                <a:effectLst/>
                <a:latin typeface="Sitka Small" panose="02000505000000020004" pitchFamily="2" charset="0"/>
              </a:rPr>
              <a:t>:</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1843422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9" name="Rectangle 1">
            <a:extLst>
              <a:ext uri="{FF2B5EF4-FFF2-40B4-BE49-F238E27FC236}">
                <a16:creationId xmlns:a16="http://schemas.microsoft.com/office/drawing/2014/main" id="{0C8E07F8-F2B3-473A-24AC-2646F9661498}"/>
              </a:ext>
            </a:extLst>
          </p:cNvPr>
          <p:cNvSpPr>
            <a:spLocks noChangeArrowheads="1"/>
          </p:cNvSpPr>
          <p:nvPr/>
        </p:nvSpPr>
        <p:spPr bwMode="auto">
          <a:xfrm>
            <a:off x="2197575" y="3044400"/>
            <a:ext cx="53110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inserts the items in set2 into set1:</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438E1A50-3C60-E685-36CD-5FA1D6784568}"/>
              </a:ext>
            </a:extLst>
          </p:cNvPr>
          <p:cNvSpPr txBox="1"/>
          <p:nvPr/>
        </p:nvSpPr>
        <p:spPr>
          <a:xfrm>
            <a:off x="1990239" y="1270463"/>
            <a:ext cx="9061833" cy="784830"/>
          </a:xfrm>
          <a:prstGeom prst="rect">
            <a:avLst/>
          </a:prstGeom>
          <a:solidFill>
            <a:schemeClr val="bg2"/>
          </a:solidFill>
        </p:spPr>
        <p:txBody>
          <a:bodyPr wrap="square">
            <a:spAutoFit/>
          </a:bodyPr>
          <a:lstStyle/>
          <a:p>
            <a:pPr algn="l"/>
            <a:r>
              <a:rPr lang="en-US" sz="1500" b="0" i="0" dirty="0">
                <a:solidFill>
                  <a:srgbClr val="000000"/>
                </a:solidFill>
                <a:effectLst/>
                <a:latin typeface="Sitka Small" panose="02000505000000020004" pitchFamily="2" charset="0"/>
              </a:rPr>
              <a:t>Keep All, But NOT the Duplicates</a:t>
            </a:r>
          </a:p>
          <a:p>
            <a:pPr algn="l"/>
            <a:r>
              <a:rPr lang="en-US" sz="1500" b="0" i="0" dirty="0">
                <a:solidFill>
                  <a:srgbClr val="000000"/>
                </a:solidFill>
                <a:effectLst/>
                <a:latin typeface="Sitka Small" panose="02000505000000020004" pitchFamily="2" charset="0"/>
              </a:rPr>
              <a:t>The symmetric difference</a:t>
            </a:r>
            <a:r>
              <a:rPr lang="en-US" sz="1500" dirty="0">
                <a:solidFill>
                  <a:srgbClr val="000000"/>
                </a:solidFill>
                <a:latin typeface="Sitka Small" panose="02000505000000020004" pitchFamily="2" charset="0"/>
              </a:rPr>
              <a:t> </a:t>
            </a:r>
            <a:r>
              <a:rPr lang="en-US" sz="1500" b="0" i="0" dirty="0">
                <a:solidFill>
                  <a:srgbClr val="000000"/>
                </a:solidFill>
                <a:effectLst/>
                <a:latin typeface="Sitka Small" panose="02000505000000020004" pitchFamily="2" charset="0"/>
              </a:rPr>
              <a:t>update() method will keep only the elements that are NOT present in both sets.</a:t>
            </a:r>
          </a:p>
        </p:txBody>
      </p:sp>
      <p:pic>
        <p:nvPicPr>
          <p:cNvPr id="3" name="Picture 2">
            <a:extLst>
              <a:ext uri="{FF2B5EF4-FFF2-40B4-BE49-F238E27FC236}">
                <a16:creationId xmlns:a16="http://schemas.microsoft.com/office/drawing/2014/main" id="{CFB55DF4-7E7B-8EEF-88EA-72A521218BB0}"/>
              </a:ext>
            </a:extLst>
          </p:cNvPr>
          <p:cNvPicPr>
            <a:picLocks noChangeAspect="1"/>
          </p:cNvPicPr>
          <p:nvPr/>
        </p:nvPicPr>
        <p:blipFill rotWithShape="1">
          <a:blip r:embed="rId14"/>
          <a:srcRect l="2595" t="9410" r="66848" b="51246"/>
          <a:stretch/>
        </p:blipFill>
        <p:spPr>
          <a:xfrm>
            <a:off x="1986498" y="2187710"/>
            <a:ext cx="9061833" cy="4008789"/>
          </a:xfrm>
          <a:prstGeom prst="rect">
            <a:avLst/>
          </a:prstGeom>
        </p:spPr>
      </p:pic>
    </p:spTree>
    <p:extLst>
      <p:ext uri="{BB962C8B-B14F-4D97-AF65-F5344CB8AC3E}">
        <p14:creationId xmlns:p14="http://schemas.microsoft.com/office/powerpoint/2010/main" val="8489055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sets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6" name="Rectangle 1">
            <a:extLst>
              <a:ext uri="{FF2B5EF4-FFF2-40B4-BE49-F238E27FC236}">
                <a16:creationId xmlns:a16="http://schemas.microsoft.com/office/drawing/2014/main" id="{12E44812-4B74-273A-17FC-F3216E4782A7}"/>
              </a:ext>
            </a:extLst>
          </p:cNvPr>
          <p:cNvSpPr>
            <a:spLocks noChangeArrowheads="1"/>
          </p:cNvSpPr>
          <p:nvPr/>
        </p:nvSpPr>
        <p:spPr bwMode="auto">
          <a:xfrm>
            <a:off x="2167732" y="2789612"/>
            <a:ext cx="64203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itka Small" panose="02000505000000020004" pitchFamily="2" charset="0"/>
              </a:rPr>
              <a:t>To add items from another set into the current set, use the </a:t>
            </a:r>
            <a:r>
              <a:rPr kumimoji="0" lang="en-US" altLang="en-US" sz="1200" b="0" i="0" u="none" strike="noStrike" cap="none" normalizeH="0" baseline="0" dirty="0">
                <a:ln>
                  <a:noFill/>
                </a:ln>
                <a:solidFill>
                  <a:srgbClr val="DC143C"/>
                </a:solidFill>
                <a:effectLst/>
                <a:latin typeface="Sitka Small" panose="02000505000000020004" pitchFamily="2" charset="0"/>
              </a:rPr>
              <a:t>update()</a:t>
            </a:r>
            <a:r>
              <a:rPr kumimoji="0" lang="en-US" altLang="en-US" sz="1200" b="0" i="0" u="none" strike="noStrike" cap="none" normalizeH="0" baseline="0" dirty="0">
                <a:ln>
                  <a:noFill/>
                </a:ln>
                <a:solidFill>
                  <a:srgbClr val="000000"/>
                </a:solidFill>
                <a:effectLst/>
                <a:latin typeface="Sitka Small" panose="02000505000000020004" pitchFamily="2" charset="0"/>
              </a:rPr>
              <a:t> method.</a:t>
            </a:r>
            <a:r>
              <a:rPr kumimoji="0" lang="en-US" altLang="en-US" sz="1200" b="0" i="0" u="none" strike="noStrike" cap="none" normalizeH="0" baseline="0" dirty="0">
                <a:ln>
                  <a:noFill/>
                </a:ln>
                <a:solidFill>
                  <a:schemeClr val="tx1"/>
                </a:solidFill>
                <a:effectLst/>
                <a:latin typeface="Sitka Small" panose="02000505000000020004" pitchFamily="2" charset="0"/>
              </a:rPr>
              <a:t> </a:t>
            </a:r>
            <a:endParaRPr kumimoji="0" lang="en-US" altLang="en-US" sz="2000" b="0" i="0" u="none" strike="noStrike" cap="none" normalizeH="0" baseline="0" dirty="0">
              <a:ln>
                <a:noFill/>
              </a:ln>
              <a:solidFill>
                <a:schemeClr val="tx1"/>
              </a:solidFill>
              <a:effectLst/>
              <a:latin typeface="Sitka Small" panose="02000505000000020004" pitchFamily="2" charset="0"/>
            </a:endParaRPr>
          </a:p>
        </p:txBody>
      </p:sp>
      <p:sp>
        <p:nvSpPr>
          <p:cNvPr id="7" name="Rectangle 1">
            <a:extLst>
              <a:ext uri="{FF2B5EF4-FFF2-40B4-BE49-F238E27FC236}">
                <a16:creationId xmlns:a16="http://schemas.microsoft.com/office/drawing/2014/main" id="{71123DD0-5C8C-08F2-757C-CD989431945C}"/>
              </a:ext>
            </a:extLst>
          </p:cNvPr>
          <p:cNvSpPr>
            <a:spLocks noChangeArrowheads="1"/>
          </p:cNvSpPr>
          <p:nvPr/>
        </p:nvSpPr>
        <p:spPr bwMode="auto">
          <a:xfrm>
            <a:off x="2167732" y="3035825"/>
            <a:ext cx="64203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union()</a:t>
            </a:r>
            <a:r>
              <a:rPr kumimoji="0" lang="en-US" altLang="en-US" sz="1400" b="0" i="0" u="none" strike="noStrike" cap="none" normalizeH="0" baseline="0" dirty="0">
                <a:ln>
                  <a:noFill/>
                </a:ln>
                <a:solidFill>
                  <a:srgbClr val="000000"/>
                </a:solidFill>
                <a:effectLst/>
                <a:latin typeface="Sitka Small" panose="02000505000000020004" pitchFamily="2" charset="0"/>
              </a:rPr>
              <a:t> method returns a new set with all items from both sets:</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9" name="Rectangle 1">
            <a:extLst>
              <a:ext uri="{FF2B5EF4-FFF2-40B4-BE49-F238E27FC236}">
                <a16:creationId xmlns:a16="http://schemas.microsoft.com/office/drawing/2014/main" id="{0C8E07F8-F2B3-473A-24AC-2646F9661498}"/>
              </a:ext>
            </a:extLst>
          </p:cNvPr>
          <p:cNvSpPr>
            <a:spLocks noChangeArrowheads="1"/>
          </p:cNvSpPr>
          <p:nvPr/>
        </p:nvSpPr>
        <p:spPr bwMode="auto">
          <a:xfrm>
            <a:off x="2197575" y="3044400"/>
            <a:ext cx="53110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itka Small" panose="02000505000000020004" pitchFamily="2" charset="0"/>
              </a:rPr>
              <a:t>The </a:t>
            </a:r>
            <a:r>
              <a:rPr kumimoji="0" lang="en-US" altLang="en-US" sz="1400" b="0" i="0" u="none" strike="noStrike" cap="none" normalizeH="0" baseline="0" dirty="0">
                <a:ln>
                  <a:noFill/>
                </a:ln>
                <a:solidFill>
                  <a:srgbClr val="DC143C"/>
                </a:solidFill>
                <a:effectLst/>
                <a:latin typeface="Sitka Small" panose="02000505000000020004" pitchFamily="2" charset="0"/>
              </a:rPr>
              <a:t>update()</a:t>
            </a:r>
            <a:r>
              <a:rPr kumimoji="0" lang="en-US" altLang="en-US" sz="1400" b="0" i="0" u="none" strike="noStrike" cap="none" normalizeH="0" baseline="0" dirty="0">
                <a:ln>
                  <a:noFill/>
                </a:ln>
                <a:solidFill>
                  <a:srgbClr val="000000"/>
                </a:solidFill>
                <a:effectLst/>
                <a:latin typeface="Sitka Small" panose="02000505000000020004" pitchFamily="2" charset="0"/>
              </a:rPr>
              <a:t> method inserts the items in set2 into set1:</a:t>
            </a:r>
            <a:endParaRPr kumimoji="0" lang="en-US" altLang="en-US" sz="14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438E1A50-3C60-E685-36CD-5FA1D6784568}"/>
              </a:ext>
            </a:extLst>
          </p:cNvPr>
          <p:cNvSpPr txBox="1"/>
          <p:nvPr/>
        </p:nvSpPr>
        <p:spPr>
          <a:xfrm>
            <a:off x="1990240" y="1270463"/>
            <a:ext cx="4179976" cy="1015663"/>
          </a:xfrm>
          <a:prstGeom prst="rect">
            <a:avLst/>
          </a:prstGeom>
          <a:solidFill>
            <a:schemeClr val="bg2"/>
          </a:solidFill>
        </p:spPr>
        <p:txBody>
          <a:bodyPr wrap="square">
            <a:spAutoFit/>
          </a:bodyPr>
          <a:lstStyle/>
          <a:p>
            <a:pPr algn="l"/>
            <a:r>
              <a:rPr lang="en-US" sz="1500" b="0" i="0" dirty="0">
                <a:solidFill>
                  <a:srgbClr val="000000"/>
                </a:solidFill>
                <a:effectLst/>
                <a:latin typeface="Sitka Small" panose="02000505000000020004" pitchFamily="2" charset="0"/>
              </a:rPr>
              <a:t>Keep All, But NOT the Duplicates</a:t>
            </a:r>
          </a:p>
          <a:p>
            <a:pPr algn="l"/>
            <a:r>
              <a:rPr lang="en-US" sz="1500" b="0" i="0" dirty="0">
                <a:solidFill>
                  <a:srgbClr val="000000"/>
                </a:solidFill>
                <a:effectLst/>
                <a:latin typeface="Sitka Small" panose="02000505000000020004" pitchFamily="2" charset="0"/>
              </a:rPr>
              <a:t>The symmetric difference</a:t>
            </a:r>
            <a:r>
              <a:rPr lang="en-US" sz="1500" dirty="0">
                <a:solidFill>
                  <a:srgbClr val="000000"/>
                </a:solidFill>
                <a:latin typeface="Sitka Small" panose="02000505000000020004" pitchFamily="2" charset="0"/>
              </a:rPr>
              <a:t> </a:t>
            </a:r>
            <a:r>
              <a:rPr lang="en-US" sz="1500" b="0" i="0" dirty="0">
                <a:solidFill>
                  <a:srgbClr val="000000"/>
                </a:solidFill>
                <a:effectLst/>
                <a:latin typeface="Sitka Small" panose="02000505000000020004" pitchFamily="2" charset="0"/>
              </a:rPr>
              <a:t>update() method will keep only the elements that are NOT present in both sets.</a:t>
            </a:r>
          </a:p>
        </p:txBody>
      </p:sp>
      <p:pic>
        <p:nvPicPr>
          <p:cNvPr id="3" name="Picture 2">
            <a:extLst>
              <a:ext uri="{FF2B5EF4-FFF2-40B4-BE49-F238E27FC236}">
                <a16:creationId xmlns:a16="http://schemas.microsoft.com/office/drawing/2014/main" id="{CFB55DF4-7E7B-8EEF-88EA-72A521218BB0}"/>
              </a:ext>
            </a:extLst>
          </p:cNvPr>
          <p:cNvPicPr>
            <a:picLocks noChangeAspect="1"/>
          </p:cNvPicPr>
          <p:nvPr/>
        </p:nvPicPr>
        <p:blipFill rotWithShape="1">
          <a:blip r:embed="rId14"/>
          <a:srcRect l="2595" t="10681" r="66848" b="51246"/>
          <a:stretch/>
        </p:blipFill>
        <p:spPr>
          <a:xfrm>
            <a:off x="1986499" y="2277754"/>
            <a:ext cx="4183716" cy="3918745"/>
          </a:xfrm>
          <a:prstGeom prst="rect">
            <a:avLst/>
          </a:prstGeom>
        </p:spPr>
      </p:pic>
      <p:pic>
        <p:nvPicPr>
          <p:cNvPr id="10" name="Picture 9">
            <a:extLst>
              <a:ext uri="{FF2B5EF4-FFF2-40B4-BE49-F238E27FC236}">
                <a16:creationId xmlns:a16="http://schemas.microsoft.com/office/drawing/2014/main" id="{BEE2433D-92F3-8B5F-6213-37DB5529E709}"/>
              </a:ext>
            </a:extLst>
          </p:cNvPr>
          <p:cNvPicPr>
            <a:picLocks noChangeAspect="1"/>
          </p:cNvPicPr>
          <p:nvPr/>
        </p:nvPicPr>
        <p:blipFill rotWithShape="1">
          <a:blip r:embed="rId15"/>
          <a:srcRect l="2595" t="10684" r="66293" b="51121"/>
          <a:stretch/>
        </p:blipFill>
        <p:spPr>
          <a:xfrm>
            <a:off x="6307077" y="2285851"/>
            <a:ext cx="4744994" cy="3907487"/>
          </a:xfrm>
          <a:prstGeom prst="rect">
            <a:avLst/>
          </a:prstGeom>
        </p:spPr>
      </p:pic>
      <p:sp>
        <p:nvSpPr>
          <p:cNvPr id="11" name="TextBox 10">
            <a:extLst>
              <a:ext uri="{FF2B5EF4-FFF2-40B4-BE49-F238E27FC236}">
                <a16:creationId xmlns:a16="http://schemas.microsoft.com/office/drawing/2014/main" id="{CB149957-E01D-7DA4-C3F4-A768C97DC59A}"/>
              </a:ext>
            </a:extLst>
          </p:cNvPr>
          <p:cNvSpPr txBox="1"/>
          <p:nvPr/>
        </p:nvSpPr>
        <p:spPr>
          <a:xfrm>
            <a:off x="6307075" y="1262091"/>
            <a:ext cx="4744993" cy="1015663"/>
          </a:xfrm>
          <a:prstGeom prst="rect">
            <a:avLst/>
          </a:prstGeom>
          <a:solidFill>
            <a:schemeClr val="bg2"/>
          </a:solidFill>
        </p:spPr>
        <p:txBody>
          <a:bodyPr wrap="square">
            <a:spAutoFit/>
          </a:bodyPr>
          <a:lstStyle/>
          <a:p>
            <a:pPr algn="l"/>
            <a:r>
              <a:rPr lang="en-US" sz="1500" b="0" i="0" dirty="0">
                <a:solidFill>
                  <a:srgbClr val="000000"/>
                </a:solidFill>
                <a:effectLst/>
                <a:latin typeface="Sitka Small" panose="02000505000000020004" pitchFamily="2" charset="0"/>
              </a:rPr>
              <a:t>Keep All, But NOT the Duplicates</a:t>
            </a:r>
          </a:p>
          <a:p>
            <a:pPr algn="l"/>
            <a:r>
              <a:rPr lang="en-US" sz="1500" b="0" i="0" dirty="0">
                <a:solidFill>
                  <a:srgbClr val="000000"/>
                </a:solidFill>
                <a:effectLst/>
                <a:latin typeface="Sitka Small" panose="02000505000000020004" pitchFamily="2" charset="0"/>
              </a:rPr>
              <a:t>The symmetric difference() method will return a new set, that contains only the elements that are NOT present in both sets.</a:t>
            </a:r>
          </a:p>
        </p:txBody>
      </p:sp>
    </p:spTree>
    <p:extLst>
      <p:ext uri="{BB962C8B-B14F-4D97-AF65-F5344CB8AC3E}">
        <p14:creationId xmlns:p14="http://schemas.microsoft.com/office/powerpoint/2010/main" val="2952079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Set methods</a:t>
            </a:r>
            <a:endParaRPr lang="en-US" sz="4000" dirty="0">
              <a:latin typeface="Georgia" panose="02040502050405020303" pitchFamily="18" charset="0"/>
            </a:endParaRPr>
          </a:p>
        </p:txBody>
      </p:sp>
      <p:pic>
        <p:nvPicPr>
          <p:cNvPr id="12" name="Picture 11">
            <a:extLst>
              <a:ext uri="{FF2B5EF4-FFF2-40B4-BE49-F238E27FC236}">
                <a16:creationId xmlns:a16="http://schemas.microsoft.com/office/drawing/2014/main" id="{B2EF2933-B89B-7056-0794-345CBE555797}"/>
              </a:ext>
            </a:extLst>
          </p:cNvPr>
          <p:cNvPicPr>
            <a:picLocks noChangeAspect="1"/>
          </p:cNvPicPr>
          <p:nvPr/>
        </p:nvPicPr>
        <p:blipFill rotWithShape="1">
          <a:blip r:embed="rId14"/>
          <a:srcRect l="14706" t="14661" r="27929" b="9410"/>
          <a:stretch/>
        </p:blipFill>
        <p:spPr>
          <a:xfrm>
            <a:off x="2018252" y="1575398"/>
            <a:ext cx="9087069" cy="4673463"/>
          </a:xfrm>
          <a:prstGeom prst="rect">
            <a:avLst/>
          </a:prstGeom>
        </p:spPr>
      </p:pic>
      <p:sp>
        <p:nvSpPr>
          <p:cNvPr id="16" name="TextBox 15">
            <a:extLst>
              <a:ext uri="{FF2B5EF4-FFF2-40B4-BE49-F238E27FC236}">
                <a16:creationId xmlns:a16="http://schemas.microsoft.com/office/drawing/2014/main" id="{6062BFD1-F271-CBD6-59AD-17C3408C026A}"/>
              </a:ext>
            </a:extLst>
          </p:cNvPr>
          <p:cNvSpPr txBox="1"/>
          <p:nvPr/>
        </p:nvSpPr>
        <p:spPr>
          <a:xfrm>
            <a:off x="2018252" y="1120448"/>
            <a:ext cx="9087068" cy="369332"/>
          </a:xfrm>
          <a:prstGeom prst="rect">
            <a:avLst/>
          </a:prstGeom>
          <a:solidFill>
            <a:schemeClr val="bg1"/>
          </a:solidFill>
        </p:spPr>
        <p:txBody>
          <a:bodyPr wrap="square">
            <a:spAutoFit/>
          </a:bodyPr>
          <a:lstStyle/>
          <a:p>
            <a:r>
              <a:rPr lang="en-US" b="0" i="0" dirty="0">
                <a:solidFill>
                  <a:srgbClr val="000000"/>
                </a:solidFill>
                <a:effectLst/>
                <a:latin typeface="Sitka Small" panose="02000505000000020004" pitchFamily="2" charset="0"/>
              </a:rPr>
              <a:t>Python has a set of built-in methods that you can use on sets.</a:t>
            </a:r>
            <a:endParaRPr lang="en-US" dirty="0">
              <a:latin typeface="Sitka Small" panose="02000505000000020004" pitchFamily="2" charset="0"/>
            </a:endParaRPr>
          </a:p>
        </p:txBody>
      </p:sp>
    </p:spTree>
    <p:extLst>
      <p:ext uri="{BB962C8B-B14F-4D97-AF65-F5344CB8AC3E}">
        <p14:creationId xmlns:p14="http://schemas.microsoft.com/office/powerpoint/2010/main" val="5487031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dictionaries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563183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12</a:t>
            </a:fld>
            <a:endParaRPr lang="en-US" dirty="0"/>
          </a:p>
        </p:txBody>
      </p:sp>
      <p:sp>
        <p:nvSpPr>
          <p:cNvPr id="12" name="TextBox 11">
            <a:extLst>
              <a:ext uri="{FF2B5EF4-FFF2-40B4-BE49-F238E27FC236}">
                <a16:creationId xmlns:a16="http://schemas.microsoft.com/office/drawing/2014/main" id="{6E6714DB-A19C-D725-E15B-E51528BADA11}"/>
              </a:ext>
            </a:extLst>
          </p:cNvPr>
          <p:cNvSpPr txBox="1"/>
          <p:nvPr/>
        </p:nvSpPr>
        <p:spPr>
          <a:xfrm>
            <a:off x="3048000" y="752959"/>
            <a:ext cx="752723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00"/>
              <a:buFont typeface="Arial"/>
              <a:buNone/>
            </a:pPr>
            <a:r>
              <a:rPr lang="en-US" sz="4800" b="0" i="0" u="none" strike="noStrike" cap="none" dirty="0">
                <a:latin typeface="Algerian" panose="04020705040A02060702" pitchFamily="82" charset="0"/>
                <a:sym typeface="Arial"/>
              </a:rPr>
              <a:t>Creating Variables</a:t>
            </a:r>
          </a:p>
        </p:txBody>
      </p:sp>
      <p:pic>
        <p:nvPicPr>
          <p:cNvPr id="13" name="Content Placeholder 12">
            <a:extLst>
              <a:ext uri="{FF2B5EF4-FFF2-40B4-BE49-F238E27FC236}">
                <a16:creationId xmlns:a16="http://schemas.microsoft.com/office/drawing/2014/main" id="{036A1189-3A7A-5587-A075-B9A13532CFEC}"/>
              </a:ext>
            </a:extLst>
          </p:cNvPr>
          <p:cNvPicPr>
            <a:picLocks noGrp="1" noChangeAspect="1"/>
          </p:cNvPicPr>
          <p:nvPr>
            <p:ph idx="1"/>
          </p:nvPr>
        </p:nvPicPr>
        <p:blipFill rotWithShape="1">
          <a:blip r:embed="rId2"/>
          <a:srcRect l="3352" t="13104" r="78160" b="50675"/>
          <a:stretch/>
        </p:blipFill>
        <p:spPr>
          <a:xfrm>
            <a:off x="1253313" y="2213113"/>
            <a:ext cx="10262826" cy="4041913"/>
          </a:xfrm>
          <a:prstGeom prst="rect">
            <a:avLst/>
          </a:prstGeom>
        </p:spPr>
      </p:pic>
      <p:sp>
        <p:nvSpPr>
          <p:cNvPr id="15" name="TextBox 14">
            <a:extLst>
              <a:ext uri="{FF2B5EF4-FFF2-40B4-BE49-F238E27FC236}">
                <a16:creationId xmlns:a16="http://schemas.microsoft.com/office/drawing/2014/main" id="{5EEBCFAA-126A-4A86-C55F-C81D69FBC314}"/>
              </a:ext>
            </a:extLst>
          </p:cNvPr>
          <p:cNvSpPr txBox="1"/>
          <p:nvPr/>
        </p:nvSpPr>
        <p:spPr>
          <a:xfrm>
            <a:off x="7169426" y="5039900"/>
            <a:ext cx="4346713" cy="923330"/>
          </a:xfrm>
          <a:prstGeom prst="rect">
            <a:avLst/>
          </a:prstGeom>
          <a:noFill/>
        </p:spPr>
        <p:txBody>
          <a:bodyPr wrap="square">
            <a:spAutoFit/>
          </a:bodyPr>
          <a:lstStyle/>
          <a:p>
            <a:r>
              <a:rPr lang="en-US" sz="1800" i="0" dirty="0">
                <a:effectLst/>
                <a:latin typeface="Stencil" panose="040409050D0802020404" pitchFamily="82" charset="0"/>
              </a:rPr>
              <a:t>Variables are containers for storing data values.</a:t>
            </a:r>
          </a:p>
          <a:p>
            <a:endParaRPr lang="en-US" b="1" dirty="0"/>
          </a:p>
        </p:txBody>
      </p:sp>
    </p:spTree>
    <p:extLst>
      <p:ext uri="{BB962C8B-B14F-4D97-AF65-F5344CB8AC3E}">
        <p14:creationId xmlns:p14="http://schemas.microsoft.com/office/powerpoint/2010/main" val="36190583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44128" y="22214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Dictionary items</a:t>
            </a:r>
            <a:endParaRPr lang="en-US" sz="4000" dirty="0">
              <a:latin typeface="Georgia" panose="02040502050405020303" pitchFamily="18" charset="0"/>
            </a:endParaRPr>
          </a:p>
        </p:txBody>
      </p:sp>
      <p:sp>
        <p:nvSpPr>
          <p:cNvPr id="16" name="TextBox 15">
            <a:extLst>
              <a:ext uri="{FF2B5EF4-FFF2-40B4-BE49-F238E27FC236}">
                <a16:creationId xmlns:a16="http://schemas.microsoft.com/office/drawing/2014/main" id="{6062BFD1-F271-CBD6-59AD-17C3408C026A}"/>
              </a:ext>
            </a:extLst>
          </p:cNvPr>
          <p:cNvSpPr txBox="1"/>
          <p:nvPr/>
        </p:nvSpPr>
        <p:spPr>
          <a:xfrm>
            <a:off x="2120900" y="1242099"/>
            <a:ext cx="8984420" cy="1077218"/>
          </a:xfrm>
          <a:prstGeom prst="rect">
            <a:avLst/>
          </a:prstGeom>
          <a:solidFill>
            <a:schemeClr val="bg1"/>
          </a:solidFill>
        </p:spPr>
        <p:txBody>
          <a:bodyPr wrap="square">
            <a:spAutoFit/>
          </a:bodyPr>
          <a:lstStyle/>
          <a:p>
            <a:r>
              <a:rPr lang="en-US" sz="1600" b="0" i="0" dirty="0">
                <a:solidFill>
                  <a:srgbClr val="000000"/>
                </a:solidFill>
                <a:effectLst/>
                <a:latin typeface="Sitka Small" panose="02000505000000020004" pitchFamily="2" charset="0"/>
              </a:rPr>
              <a:t>Dictionary items are ordered, changeable, and does not allow duplicates.</a:t>
            </a:r>
          </a:p>
          <a:p>
            <a:endParaRPr lang="en-US" sz="1600" b="0" i="0" dirty="0">
              <a:solidFill>
                <a:srgbClr val="000000"/>
              </a:solidFill>
              <a:effectLst/>
              <a:latin typeface="Sitka Small" panose="02000505000000020004" pitchFamily="2" charset="0"/>
            </a:endParaRPr>
          </a:p>
          <a:p>
            <a:r>
              <a:rPr lang="en-US" sz="1600" b="0" i="0" dirty="0">
                <a:solidFill>
                  <a:srgbClr val="000000"/>
                </a:solidFill>
                <a:effectLst/>
                <a:latin typeface="Sitka Small" panose="02000505000000020004" pitchFamily="2" charset="0"/>
              </a:rPr>
              <a:t>Dictionary items are presented in </a:t>
            </a:r>
            <a:r>
              <a:rPr lang="en-US" sz="1600" b="0" i="0" dirty="0" err="1">
                <a:solidFill>
                  <a:srgbClr val="000000"/>
                </a:solidFill>
                <a:effectLst/>
                <a:latin typeface="Sitka Small" panose="02000505000000020004" pitchFamily="2" charset="0"/>
              </a:rPr>
              <a:t>key:value</a:t>
            </a:r>
            <a:r>
              <a:rPr lang="en-US" sz="1600" b="0" i="0" dirty="0">
                <a:solidFill>
                  <a:srgbClr val="000000"/>
                </a:solidFill>
                <a:effectLst/>
                <a:latin typeface="Sitka Small" panose="02000505000000020004" pitchFamily="2" charset="0"/>
              </a:rPr>
              <a:t> pairs, and can be referred to by using the key name.</a:t>
            </a:r>
            <a:endParaRPr lang="en-US" sz="1600" dirty="0">
              <a:latin typeface="Sitka Small" panose="02000505000000020004" pitchFamily="2" charset="0"/>
            </a:endParaRPr>
          </a:p>
        </p:txBody>
      </p:sp>
      <p:pic>
        <p:nvPicPr>
          <p:cNvPr id="6" name="Picture 5">
            <a:extLst>
              <a:ext uri="{FF2B5EF4-FFF2-40B4-BE49-F238E27FC236}">
                <a16:creationId xmlns:a16="http://schemas.microsoft.com/office/drawing/2014/main" id="{EFB766D2-FA2E-B364-D0B3-BE3B2FFF1A3B}"/>
              </a:ext>
            </a:extLst>
          </p:cNvPr>
          <p:cNvPicPr>
            <a:picLocks noChangeAspect="1"/>
          </p:cNvPicPr>
          <p:nvPr/>
        </p:nvPicPr>
        <p:blipFill>
          <a:blip r:embed="rId14"/>
          <a:stretch>
            <a:fillRect/>
          </a:stretch>
        </p:blipFill>
        <p:spPr>
          <a:xfrm>
            <a:off x="2120900" y="2455483"/>
            <a:ext cx="8984420" cy="3755816"/>
          </a:xfrm>
          <a:prstGeom prst="rect">
            <a:avLst/>
          </a:prstGeom>
        </p:spPr>
      </p:pic>
    </p:spTree>
    <p:extLst>
      <p:ext uri="{BB962C8B-B14F-4D97-AF65-F5344CB8AC3E}">
        <p14:creationId xmlns:p14="http://schemas.microsoft.com/office/powerpoint/2010/main" val="26104394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979556" y="1575399"/>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Dictionary items</a:t>
            </a:r>
            <a:endParaRPr lang="en-US" sz="4000" dirty="0">
              <a:latin typeface="Georgia" panose="02040502050405020303" pitchFamily="18" charset="0"/>
            </a:endParaRPr>
          </a:p>
        </p:txBody>
      </p:sp>
      <p:sp>
        <p:nvSpPr>
          <p:cNvPr id="16" name="TextBox 15">
            <a:extLst>
              <a:ext uri="{FF2B5EF4-FFF2-40B4-BE49-F238E27FC236}">
                <a16:creationId xmlns:a16="http://schemas.microsoft.com/office/drawing/2014/main" id="{6062BFD1-F271-CBD6-59AD-17C3408C026A}"/>
              </a:ext>
            </a:extLst>
          </p:cNvPr>
          <p:cNvSpPr txBox="1"/>
          <p:nvPr/>
        </p:nvSpPr>
        <p:spPr>
          <a:xfrm>
            <a:off x="2120900" y="2565336"/>
            <a:ext cx="8984420" cy="3539430"/>
          </a:xfrm>
          <a:prstGeom prst="rect">
            <a:avLst/>
          </a:prstGeom>
          <a:solidFill>
            <a:schemeClr val="bg1"/>
          </a:solidFill>
        </p:spPr>
        <p:txBody>
          <a:bodyPr wrap="square">
            <a:spAutoFit/>
          </a:bodyPr>
          <a:lstStyle/>
          <a:p>
            <a:r>
              <a:rPr lang="en-US" sz="1600" b="0" i="0" dirty="0">
                <a:solidFill>
                  <a:srgbClr val="000000"/>
                </a:solidFill>
                <a:effectLst/>
                <a:latin typeface="Sitka Small" panose="02000505000000020004" pitchFamily="2" charset="0"/>
              </a:rPr>
              <a:t>Ordered or Unordered?</a:t>
            </a:r>
          </a:p>
          <a:p>
            <a:r>
              <a:rPr lang="en-US" sz="1600" b="0" i="0" dirty="0">
                <a:solidFill>
                  <a:srgbClr val="000000"/>
                </a:solidFill>
                <a:effectLst/>
                <a:latin typeface="Sitka Small" panose="02000505000000020004" pitchFamily="2" charset="0"/>
              </a:rPr>
              <a:t>As of Python version 3.7, dictionaries are ordered. In Python 3.6 and earlier, dictionaries are unordered.</a:t>
            </a:r>
          </a:p>
          <a:p>
            <a:endParaRPr lang="en-US" sz="1600" b="0" i="0" dirty="0">
              <a:solidFill>
                <a:srgbClr val="000000"/>
              </a:solidFill>
              <a:effectLst/>
              <a:latin typeface="Sitka Small" panose="02000505000000020004" pitchFamily="2" charset="0"/>
            </a:endParaRPr>
          </a:p>
          <a:p>
            <a:r>
              <a:rPr lang="en-US" sz="1600" b="0" i="0" dirty="0">
                <a:solidFill>
                  <a:srgbClr val="000000"/>
                </a:solidFill>
                <a:effectLst/>
                <a:latin typeface="Sitka Small" panose="02000505000000020004" pitchFamily="2" charset="0"/>
              </a:rPr>
              <a:t>When we say that dictionaries are ordered, it means that the items have a defined order, and that order will not change.</a:t>
            </a:r>
          </a:p>
          <a:p>
            <a:endParaRPr lang="en-US" sz="1600" b="0" i="0" dirty="0">
              <a:solidFill>
                <a:srgbClr val="000000"/>
              </a:solidFill>
              <a:effectLst/>
              <a:latin typeface="Sitka Small" panose="02000505000000020004" pitchFamily="2" charset="0"/>
            </a:endParaRPr>
          </a:p>
          <a:p>
            <a:r>
              <a:rPr lang="en-US" sz="1600" b="0" i="0" dirty="0">
                <a:solidFill>
                  <a:srgbClr val="000000"/>
                </a:solidFill>
                <a:effectLst/>
                <a:latin typeface="Sitka Small" panose="02000505000000020004" pitchFamily="2" charset="0"/>
              </a:rPr>
              <a:t>Unordered means that the items does not have a defined order, you cannot refer to an item by using an index.</a:t>
            </a:r>
          </a:p>
          <a:p>
            <a:endParaRPr lang="en-US" sz="1600" b="0" i="0" dirty="0">
              <a:solidFill>
                <a:srgbClr val="000000"/>
              </a:solidFill>
              <a:effectLst/>
              <a:latin typeface="Sitka Small" panose="02000505000000020004" pitchFamily="2" charset="0"/>
            </a:endParaRPr>
          </a:p>
          <a:p>
            <a:r>
              <a:rPr lang="en-US" sz="1600" b="0" i="0" dirty="0">
                <a:solidFill>
                  <a:srgbClr val="000000"/>
                </a:solidFill>
                <a:effectLst/>
                <a:latin typeface="Sitka Small" panose="02000505000000020004" pitchFamily="2" charset="0"/>
              </a:rPr>
              <a:t>Changeable</a:t>
            </a:r>
          </a:p>
          <a:p>
            <a:r>
              <a:rPr lang="en-US" sz="1600" b="0" i="0" dirty="0">
                <a:solidFill>
                  <a:srgbClr val="000000"/>
                </a:solidFill>
                <a:effectLst/>
                <a:latin typeface="Sitka Small" panose="02000505000000020004" pitchFamily="2" charset="0"/>
              </a:rPr>
              <a:t>Dictionaries are changeable, meaning that we can change, add or remove items after the dictionary has been created.</a:t>
            </a:r>
          </a:p>
          <a:p>
            <a:endParaRPr lang="en-US" sz="1600" b="0" i="0" dirty="0">
              <a:solidFill>
                <a:srgbClr val="000000"/>
              </a:solidFill>
              <a:effectLst/>
              <a:latin typeface="Sitka Small" panose="02000505000000020004" pitchFamily="2" charset="0"/>
            </a:endParaRPr>
          </a:p>
        </p:txBody>
      </p:sp>
    </p:spTree>
    <p:extLst>
      <p:ext uri="{BB962C8B-B14F-4D97-AF65-F5344CB8AC3E}">
        <p14:creationId xmlns:p14="http://schemas.microsoft.com/office/powerpoint/2010/main" val="805346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Dictionary items</a:t>
            </a:r>
            <a:endParaRPr lang="en-US" sz="4000" dirty="0">
              <a:latin typeface="Georgia" panose="02040502050405020303" pitchFamily="18" charset="0"/>
            </a:endParaRPr>
          </a:p>
        </p:txBody>
      </p:sp>
      <p:pic>
        <p:nvPicPr>
          <p:cNvPr id="3" name="Picture 2">
            <a:extLst>
              <a:ext uri="{FF2B5EF4-FFF2-40B4-BE49-F238E27FC236}">
                <a16:creationId xmlns:a16="http://schemas.microsoft.com/office/drawing/2014/main" id="{3047A65B-D3D9-81ED-DEB7-73E294BACAD9}"/>
              </a:ext>
            </a:extLst>
          </p:cNvPr>
          <p:cNvPicPr>
            <a:picLocks noChangeAspect="1"/>
          </p:cNvPicPr>
          <p:nvPr/>
        </p:nvPicPr>
        <p:blipFill>
          <a:blip r:embed="rId14"/>
          <a:stretch>
            <a:fillRect/>
          </a:stretch>
        </p:blipFill>
        <p:spPr>
          <a:xfrm>
            <a:off x="2741296" y="2053618"/>
            <a:ext cx="8028303" cy="3734233"/>
          </a:xfrm>
          <a:prstGeom prst="rect">
            <a:avLst/>
          </a:prstGeom>
        </p:spPr>
      </p:pic>
      <p:sp>
        <p:nvSpPr>
          <p:cNvPr id="6" name="TextBox 5">
            <a:extLst>
              <a:ext uri="{FF2B5EF4-FFF2-40B4-BE49-F238E27FC236}">
                <a16:creationId xmlns:a16="http://schemas.microsoft.com/office/drawing/2014/main" id="{3A836BA6-2DA7-AF70-233B-FF227E545B35}"/>
              </a:ext>
            </a:extLst>
          </p:cNvPr>
          <p:cNvSpPr txBox="1"/>
          <p:nvPr/>
        </p:nvSpPr>
        <p:spPr>
          <a:xfrm>
            <a:off x="2876127" y="2783551"/>
            <a:ext cx="6996967"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Dictionaries cannot have two items with the same key:</a:t>
            </a:r>
          </a:p>
        </p:txBody>
      </p:sp>
    </p:spTree>
    <p:extLst>
      <p:ext uri="{BB962C8B-B14F-4D97-AF65-F5344CB8AC3E}">
        <p14:creationId xmlns:p14="http://schemas.microsoft.com/office/powerpoint/2010/main" val="26212695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Dictionary LENGTH</a:t>
            </a:r>
            <a:endParaRPr lang="en-US" sz="4000" dirty="0">
              <a:latin typeface="Georgia" panose="02040502050405020303" pitchFamily="18" charset="0"/>
            </a:endParaRPr>
          </a:p>
        </p:txBody>
      </p:sp>
      <p:sp>
        <p:nvSpPr>
          <p:cNvPr id="6" name="TextBox 5">
            <a:extLst>
              <a:ext uri="{FF2B5EF4-FFF2-40B4-BE49-F238E27FC236}">
                <a16:creationId xmlns:a16="http://schemas.microsoft.com/office/drawing/2014/main" id="{3A836BA6-2DA7-AF70-233B-FF227E545B35}"/>
              </a:ext>
            </a:extLst>
          </p:cNvPr>
          <p:cNvSpPr txBox="1"/>
          <p:nvPr/>
        </p:nvSpPr>
        <p:spPr>
          <a:xfrm>
            <a:off x="2876127" y="2783551"/>
            <a:ext cx="6996967"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Dictionaries cannot have two items with the same key:</a:t>
            </a:r>
          </a:p>
        </p:txBody>
      </p:sp>
      <p:pic>
        <p:nvPicPr>
          <p:cNvPr id="5" name="Picture 4">
            <a:extLst>
              <a:ext uri="{FF2B5EF4-FFF2-40B4-BE49-F238E27FC236}">
                <a16:creationId xmlns:a16="http://schemas.microsoft.com/office/drawing/2014/main" id="{B9520D33-3043-19CD-5C46-59C4D250D9DC}"/>
              </a:ext>
            </a:extLst>
          </p:cNvPr>
          <p:cNvPicPr>
            <a:picLocks noChangeAspect="1"/>
          </p:cNvPicPr>
          <p:nvPr/>
        </p:nvPicPr>
        <p:blipFill>
          <a:blip r:embed="rId14"/>
          <a:stretch>
            <a:fillRect/>
          </a:stretch>
        </p:blipFill>
        <p:spPr>
          <a:xfrm>
            <a:off x="2515666" y="1909550"/>
            <a:ext cx="8152333" cy="4072150"/>
          </a:xfrm>
          <a:prstGeom prst="rect">
            <a:avLst/>
          </a:prstGeom>
        </p:spPr>
      </p:pic>
      <p:sp>
        <p:nvSpPr>
          <p:cNvPr id="8" name="Rectangle 2">
            <a:extLst>
              <a:ext uri="{FF2B5EF4-FFF2-40B4-BE49-F238E27FC236}">
                <a16:creationId xmlns:a16="http://schemas.microsoft.com/office/drawing/2014/main" id="{7627521B-4BB0-06DD-CE76-DF6E5A1E9BDC}"/>
              </a:ext>
            </a:extLst>
          </p:cNvPr>
          <p:cNvSpPr>
            <a:spLocks noChangeArrowheads="1"/>
          </p:cNvSpPr>
          <p:nvPr/>
        </p:nvSpPr>
        <p:spPr bwMode="auto">
          <a:xfrm>
            <a:off x="2804022" y="2814328"/>
            <a:ext cx="706907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determine how many items a dictionary has, use the </a:t>
            </a:r>
            <a:r>
              <a:rPr kumimoji="0" lang="en-US" altLang="en-US" sz="1400" b="0" i="0" u="none" strike="noStrike" cap="none" normalizeH="0" baseline="0" dirty="0" err="1">
                <a:ln>
                  <a:noFill/>
                </a:ln>
                <a:solidFill>
                  <a:srgbClr val="DC143C"/>
                </a:solidFill>
                <a:effectLst/>
                <a:latin typeface="Consolas" panose="020B0609020204030204" pitchFamily="49" charset="0"/>
              </a:rPr>
              <a:t>len</a:t>
            </a:r>
            <a:r>
              <a:rPr kumimoji="0" lang="en-US" altLang="en-US" sz="1400" b="0" i="0" u="none" strike="noStrike" cap="none" normalizeH="0" baseline="0" dirty="0">
                <a:ln>
                  <a:noFill/>
                </a:ln>
                <a:solidFill>
                  <a:srgbClr val="DC143C"/>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Verdana" panose="020B0604030504040204" pitchFamily="34" charset="0"/>
              </a:rPr>
              <a:t> function:</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40353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29">
            <a:hlinkClick r:id="rId3" action="ppaction://hlinksldjump"/>
          </p:cNvPr>
          <p:cNvPicPr preferRelativeResize="0"/>
          <p:nvPr/>
        </p:nvPicPr>
        <p:blipFill rotWithShape="1">
          <a:blip r:embed="rId4">
            <a:alphaModFix/>
          </a:blip>
          <a:srcRect t="465" b="475"/>
          <a:stretch/>
        </p:blipFill>
        <p:spPr>
          <a:xfrm>
            <a:off x="9962783" y="637634"/>
            <a:ext cx="354067" cy="345133"/>
          </a:xfrm>
          <a:prstGeom prst="rect">
            <a:avLst/>
          </a:prstGeom>
          <a:noFill/>
          <a:ln>
            <a:noFill/>
          </a:ln>
        </p:spPr>
      </p:pic>
      <p:sp>
        <p:nvSpPr>
          <p:cNvPr id="409" name="Google Shape;409;p29"/>
          <p:cNvSpPr txBox="1">
            <a:spLocks noGrp="1"/>
          </p:cNvSpPr>
          <p:nvPr>
            <p:ph type="title" idx="2"/>
          </p:nvPr>
        </p:nvSpPr>
        <p:spPr>
          <a:xfrm>
            <a:off x="2816171" y="1925226"/>
            <a:ext cx="7055600" cy="1726000"/>
          </a:xfrm>
          <a:prstGeom prst="rect">
            <a:avLst/>
          </a:prstGeom>
        </p:spPr>
        <p:txBody>
          <a:bodyPr spcFirstLastPara="1" vert="horz" wrap="square" lIns="0" tIns="0" rIns="0" bIns="0" rtlCol="0" anchor="ctr" anchorCtr="0">
            <a:noAutofit/>
          </a:bodyPr>
          <a:lstStyle/>
          <a:p>
            <a:pPr algn="l">
              <a:spcBef>
                <a:spcPts val="1600"/>
              </a:spcBef>
            </a:pPr>
            <a:r>
              <a:rPr lang="en" sz="1333" dirty="0">
                <a:solidFill>
                  <a:srgbClr val="000000"/>
                </a:solidFill>
                <a:latin typeface="Arial"/>
                <a:ea typeface="Arial"/>
                <a:cs typeface="Arial"/>
                <a:sym typeface="Arial"/>
              </a:rPr>
              <a:t>Dictionaries are used to store data values in </a:t>
            </a:r>
            <a:r>
              <a:rPr lang="en" sz="1333" dirty="0">
                <a:solidFill>
                  <a:srgbClr val="FF0000"/>
                </a:solidFill>
                <a:latin typeface="Arial"/>
                <a:ea typeface="Arial"/>
                <a:cs typeface="Arial"/>
                <a:sym typeface="Arial"/>
              </a:rPr>
              <a:t>key:value pairs</a:t>
            </a:r>
            <a:r>
              <a:rPr lang="en" sz="1333" dirty="0">
                <a:solidFill>
                  <a:srgbClr val="000000"/>
                </a:solidFill>
                <a:latin typeface="Arial"/>
                <a:ea typeface="Arial"/>
                <a:cs typeface="Arial"/>
                <a:sym typeface="Arial"/>
              </a:rPr>
              <a:t>.</a:t>
            </a:r>
            <a:endParaRPr sz="1333" dirty="0">
              <a:solidFill>
                <a:srgbClr val="000000"/>
              </a:solidFill>
              <a:latin typeface="Arial"/>
              <a:ea typeface="Arial"/>
              <a:cs typeface="Arial"/>
              <a:sym typeface="Arial"/>
            </a:endParaRPr>
          </a:p>
          <a:p>
            <a:pPr algn="l">
              <a:spcBef>
                <a:spcPts val="1600"/>
              </a:spcBef>
            </a:pPr>
            <a:r>
              <a:rPr lang="en" sz="1333" dirty="0">
                <a:solidFill>
                  <a:srgbClr val="000000"/>
                </a:solidFill>
                <a:latin typeface="Arial"/>
                <a:ea typeface="Arial"/>
                <a:cs typeface="Arial"/>
                <a:sym typeface="Arial"/>
              </a:rPr>
              <a:t>A dictionary is a collection which is </a:t>
            </a:r>
            <a:r>
              <a:rPr lang="en" sz="1333" dirty="0">
                <a:solidFill>
                  <a:srgbClr val="FF0000"/>
                </a:solidFill>
                <a:latin typeface="Arial"/>
                <a:ea typeface="Arial"/>
                <a:cs typeface="Arial"/>
                <a:sym typeface="Arial"/>
              </a:rPr>
              <a:t>ordered*, </a:t>
            </a:r>
            <a:r>
              <a:rPr lang="en" sz="1333" dirty="0">
                <a:solidFill>
                  <a:srgbClr val="000000"/>
                </a:solidFill>
                <a:latin typeface="Arial"/>
                <a:ea typeface="Arial"/>
                <a:cs typeface="Arial"/>
                <a:sym typeface="Arial"/>
              </a:rPr>
              <a:t>changeable and do not allow duplicates.</a:t>
            </a:r>
            <a:endParaRPr sz="1333" dirty="0">
              <a:solidFill>
                <a:srgbClr val="000000"/>
              </a:solidFill>
              <a:latin typeface="Arial"/>
              <a:ea typeface="Arial"/>
              <a:cs typeface="Arial"/>
              <a:sym typeface="Arial"/>
            </a:endParaRPr>
          </a:p>
          <a:p>
            <a:pPr algn="l">
              <a:spcBef>
                <a:spcPts val="533"/>
              </a:spcBef>
            </a:pPr>
            <a:r>
              <a:rPr lang="en" sz="1333" dirty="0">
                <a:solidFill>
                  <a:srgbClr val="000000"/>
                </a:solidFill>
                <a:latin typeface="Arial"/>
                <a:ea typeface="Arial"/>
                <a:cs typeface="Arial"/>
                <a:sym typeface="Arial"/>
              </a:rPr>
              <a:t>As of Python version 3.7, dictionaries are ordered.</a:t>
            </a:r>
            <a:endParaRPr sz="1333" dirty="0">
              <a:solidFill>
                <a:srgbClr val="000000"/>
              </a:solidFill>
              <a:latin typeface="Arial"/>
              <a:ea typeface="Arial"/>
              <a:cs typeface="Arial"/>
              <a:sym typeface="Arial"/>
            </a:endParaRPr>
          </a:p>
          <a:p>
            <a:pPr algn="l">
              <a:spcBef>
                <a:spcPts val="533"/>
              </a:spcBef>
            </a:pPr>
            <a:r>
              <a:rPr lang="en" sz="1333" dirty="0">
                <a:solidFill>
                  <a:srgbClr val="000000"/>
                </a:solidFill>
                <a:latin typeface="Arial"/>
                <a:ea typeface="Arial"/>
                <a:cs typeface="Arial"/>
                <a:sym typeface="Arial"/>
              </a:rPr>
              <a:t>In Python 3.6 and earlier, dictionaries are unordered.</a:t>
            </a:r>
            <a:endParaRPr sz="1333" dirty="0">
              <a:solidFill>
                <a:srgbClr val="000000"/>
              </a:solidFill>
              <a:latin typeface="Arial"/>
              <a:ea typeface="Arial"/>
              <a:cs typeface="Arial"/>
              <a:sym typeface="Arial"/>
            </a:endParaRPr>
          </a:p>
          <a:p>
            <a:pPr algn="l">
              <a:spcBef>
                <a:spcPts val="1600"/>
              </a:spcBef>
            </a:pPr>
            <a:r>
              <a:rPr lang="en" sz="1333" dirty="0">
                <a:solidFill>
                  <a:srgbClr val="000000"/>
                </a:solidFill>
                <a:latin typeface="Arial"/>
                <a:ea typeface="Arial"/>
                <a:cs typeface="Arial"/>
                <a:sym typeface="Arial"/>
              </a:rPr>
              <a:t>Dictionaries are written with curly brackets, and have keys and values:</a:t>
            </a:r>
            <a:endParaRPr sz="1333" dirty="0">
              <a:solidFill>
                <a:srgbClr val="000000"/>
              </a:solidFill>
              <a:latin typeface="Arial"/>
              <a:ea typeface="Arial"/>
              <a:cs typeface="Arial"/>
              <a:sym typeface="Arial"/>
            </a:endParaRPr>
          </a:p>
          <a:p>
            <a:endParaRPr sz="1733" dirty="0"/>
          </a:p>
        </p:txBody>
      </p:sp>
      <p:grpSp>
        <p:nvGrpSpPr>
          <p:cNvPr id="410" name="Google Shape;410;p29"/>
          <p:cNvGrpSpPr/>
          <p:nvPr/>
        </p:nvGrpSpPr>
        <p:grpSpPr>
          <a:xfrm>
            <a:off x="8425834" y="5761484"/>
            <a:ext cx="1891004" cy="489033"/>
            <a:chOff x="4192325" y="1565187"/>
            <a:chExt cx="1418253" cy="366775"/>
          </a:xfrm>
        </p:grpSpPr>
        <p:grpSp>
          <p:nvGrpSpPr>
            <p:cNvPr id="411" name="Google Shape;411;p29"/>
            <p:cNvGrpSpPr/>
            <p:nvPr/>
          </p:nvGrpSpPr>
          <p:grpSpPr>
            <a:xfrm>
              <a:off x="4750600" y="1565187"/>
              <a:ext cx="301703" cy="366775"/>
              <a:chOff x="4551450" y="2523500"/>
              <a:chExt cx="274775" cy="334100"/>
            </a:xfrm>
          </p:grpSpPr>
          <p:sp>
            <p:nvSpPr>
              <p:cNvPr id="412" name="Google Shape;412;p29"/>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13" name="Google Shape;413;p29"/>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14" name="Google Shape;414;p29"/>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5" name="Google Shape;415;p29"/>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6" name="Google Shape;416;p29"/>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7" name="Google Shape;417;p29"/>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8" name="Google Shape;418;p29"/>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9" name="Google Shape;419;p29"/>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0" name="Google Shape;420;p29"/>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 name="Google Shape;421;p29"/>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22" name="Google Shape;422;p29"/>
            <p:cNvGrpSpPr/>
            <p:nvPr/>
          </p:nvGrpSpPr>
          <p:grpSpPr>
            <a:xfrm>
              <a:off x="5308875" y="1565187"/>
              <a:ext cx="301703" cy="366775"/>
              <a:chOff x="4551450" y="2523500"/>
              <a:chExt cx="274775" cy="334100"/>
            </a:xfrm>
          </p:grpSpPr>
          <p:sp>
            <p:nvSpPr>
              <p:cNvPr id="423" name="Google Shape;423;p29"/>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4" name="Google Shape;424;p29"/>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5" name="Google Shape;425;p29"/>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6" name="Google Shape;426;p29"/>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7" name="Google Shape;427;p29"/>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8" name="Google Shape;428;p29"/>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9" name="Google Shape;429;p29"/>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0" name="Google Shape;430;p29"/>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1" name="Google Shape;431;p29"/>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2" name="Google Shape;432;p29"/>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33" name="Google Shape;433;p29"/>
            <p:cNvGrpSpPr/>
            <p:nvPr/>
          </p:nvGrpSpPr>
          <p:grpSpPr>
            <a:xfrm>
              <a:off x="4192325" y="1565187"/>
              <a:ext cx="301703" cy="366775"/>
              <a:chOff x="4192325" y="1565187"/>
              <a:chExt cx="301703" cy="366775"/>
            </a:xfrm>
          </p:grpSpPr>
          <p:sp>
            <p:nvSpPr>
              <p:cNvPr id="434" name="Google Shape;434;p29"/>
              <p:cNvSpPr/>
              <p:nvPr/>
            </p:nvSpPr>
            <p:spPr>
              <a:xfrm>
                <a:off x="4192325" y="1565187"/>
                <a:ext cx="294127" cy="366775"/>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5" name="Google Shape;435;p29"/>
              <p:cNvSpPr/>
              <p:nvPr/>
            </p:nvSpPr>
            <p:spPr>
              <a:xfrm>
                <a:off x="4255241" y="1756149"/>
                <a:ext cx="175872" cy="25002"/>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6" name="Google Shape;436;p29"/>
              <p:cNvSpPr/>
              <p:nvPr/>
            </p:nvSpPr>
            <p:spPr>
              <a:xfrm>
                <a:off x="4343163" y="1565187"/>
                <a:ext cx="150865" cy="366775"/>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7" name="Google Shape;437;p29"/>
              <p:cNvSpPr/>
              <p:nvPr/>
            </p:nvSpPr>
            <p:spPr>
              <a:xfrm>
                <a:off x="4343163" y="1756149"/>
                <a:ext cx="87950" cy="25002"/>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8" name="Google Shape;438;p29"/>
              <p:cNvSpPr/>
              <p:nvPr/>
            </p:nvSpPr>
            <p:spPr>
              <a:xfrm>
                <a:off x="4267730" y="1806346"/>
                <a:ext cx="150893" cy="25249"/>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9" name="Google Shape;439;p29"/>
              <p:cNvSpPr/>
              <p:nvPr/>
            </p:nvSpPr>
            <p:spPr>
              <a:xfrm>
                <a:off x="4343163" y="1806346"/>
                <a:ext cx="75460" cy="25249"/>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0" name="Google Shape;440;p29"/>
              <p:cNvSpPr/>
              <p:nvPr/>
            </p:nvSpPr>
            <p:spPr>
              <a:xfrm>
                <a:off x="4280220" y="1856543"/>
                <a:ext cx="125913" cy="25249"/>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1" name="Google Shape;441;p29"/>
              <p:cNvSpPr/>
              <p:nvPr/>
            </p:nvSpPr>
            <p:spPr>
              <a:xfrm>
                <a:off x="4343163" y="1856543"/>
                <a:ext cx="62970" cy="25249"/>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2" name="Google Shape;442;p29"/>
              <p:cNvSpPr/>
              <p:nvPr/>
            </p:nvSpPr>
            <p:spPr>
              <a:xfrm>
                <a:off x="4292216" y="1628283"/>
                <a:ext cx="102389" cy="83103"/>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3" name="Google Shape;443;p29"/>
              <p:cNvSpPr/>
              <p:nvPr/>
            </p:nvSpPr>
            <p:spPr>
              <a:xfrm>
                <a:off x="4343163" y="1628283"/>
                <a:ext cx="51194" cy="83103"/>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pic>
        <p:nvPicPr>
          <p:cNvPr id="444" name="Google Shape;444;p29">
            <a:hlinkClick r:id="rId5" action="ppaction://hlinksldjump"/>
          </p:cNvPr>
          <p:cNvPicPr preferRelativeResize="0"/>
          <p:nvPr/>
        </p:nvPicPr>
        <p:blipFill rotWithShape="1">
          <a:blip r:embed="rId6">
            <a:alphaModFix/>
          </a:blip>
          <a:srcRect t="941" b="941"/>
          <a:stretch/>
        </p:blipFill>
        <p:spPr>
          <a:xfrm>
            <a:off x="316400" y="734018"/>
            <a:ext cx="393171" cy="306799"/>
          </a:xfrm>
          <a:prstGeom prst="rect">
            <a:avLst/>
          </a:prstGeom>
          <a:noFill/>
          <a:ln>
            <a:noFill/>
          </a:ln>
        </p:spPr>
      </p:pic>
      <p:pic>
        <p:nvPicPr>
          <p:cNvPr id="445" name="Google Shape;445;p29">
            <a:hlinkClick r:id="" action="ppaction://hlinkshowjump?jump=previousslide"/>
          </p:cNvPr>
          <p:cNvPicPr preferRelativeResize="0"/>
          <p:nvPr/>
        </p:nvPicPr>
        <p:blipFill>
          <a:blip r:embed="rId7">
            <a:alphaModFix/>
          </a:blip>
          <a:stretch>
            <a:fillRect/>
          </a:stretch>
        </p:blipFill>
        <p:spPr>
          <a:xfrm>
            <a:off x="316402" y="1575399"/>
            <a:ext cx="393167" cy="410619"/>
          </a:xfrm>
          <a:prstGeom prst="rect">
            <a:avLst/>
          </a:prstGeom>
          <a:noFill/>
          <a:ln>
            <a:noFill/>
          </a:ln>
        </p:spPr>
      </p:pic>
      <p:pic>
        <p:nvPicPr>
          <p:cNvPr id="446" name="Google Shape;446;p29">
            <a:hlinkClick r:id="" action="ppaction://hlinkshowjump?jump=nextslide"/>
          </p:cNvPr>
          <p:cNvPicPr preferRelativeResize="0"/>
          <p:nvPr/>
        </p:nvPicPr>
        <p:blipFill>
          <a:blip r:embed="rId7">
            <a:alphaModFix/>
          </a:blip>
          <a:stretch>
            <a:fillRect/>
          </a:stretch>
        </p:blipFill>
        <p:spPr>
          <a:xfrm flipH="1">
            <a:off x="316402" y="4966565"/>
            <a:ext cx="393167" cy="410619"/>
          </a:xfrm>
          <a:prstGeom prst="rect">
            <a:avLst/>
          </a:prstGeom>
          <a:noFill/>
          <a:ln>
            <a:noFill/>
          </a:ln>
        </p:spPr>
      </p:pic>
      <p:pic>
        <p:nvPicPr>
          <p:cNvPr id="447" name="Google Shape;447;p29">
            <a:hlinkClick r:id="rId8" action="ppaction://hlinksldjump"/>
          </p:cNvPr>
          <p:cNvPicPr preferRelativeResize="0"/>
          <p:nvPr/>
        </p:nvPicPr>
        <p:blipFill rotWithShape="1">
          <a:blip r:embed="rId9">
            <a:alphaModFix/>
          </a:blip>
          <a:srcRect l="396" r="396"/>
          <a:stretch/>
        </p:blipFill>
        <p:spPr>
          <a:xfrm>
            <a:off x="304067" y="5800700"/>
            <a:ext cx="403471" cy="410600"/>
          </a:xfrm>
          <a:prstGeom prst="rect">
            <a:avLst/>
          </a:prstGeom>
          <a:noFill/>
          <a:ln>
            <a:noFill/>
          </a:ln>
        </p:spPr>
      </p:pic>
      <p:sp>
        <p:nvSpPr>
          <p:cNvPr id="448" name="Google Shape;448;p29">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449" name="Google Shape;449;p29">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450" name="Google Shape;450;p29">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451" name="Google Shape;451;p29">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52" name="Google Shape;452;p29"/>
          <p:cNvSpPr txBox="1"/>
          <p:nvPr/>
        </p:nvSpPr>
        <p:spPr>
          <a:xfrm>
            <a:off x="2705296" y="1098068"/>
            <a:ext cx="6656400" cy="861734"/>
          </a:xfrm>
          <a:prstGeom prst="rect">
            <a:avLst/>
          </a:prstGeom>
          <a:noFill/>
          <a:ln>
            <a:noFill/>
          </a:ln>
        </p:spPr>
        <p:txBody>
          <a:bodyPr spcFirstLastPara="1" wrap="square" lIns="121900" tIns="121900" rIns="121900" bIns="121900" anchor="t" anchorCtr="0">
            <a:spAutoFit/>
          </a:bodyPr>
          <a:lstStyle/>
          <a:p>
            <a:r>
              <a:rPr lang="en" sz="4000" dirty="0">
                <a:latin typeface="Algerian" panose="04020705040A02060702" pitchFamily="82" charset="0"/>
                <a:ea typeface="Space Grotesk SemiBold"/>
                <a:cs typeface="Space Grotesk SemiBold"/>
                <a:sym typeface="Space Grotesk SemiBold"/>
              </a:rPr>
              <a:t>Data types: Dictionary</a:t>
            </a:r>
            <a:endParaRPr sz="133" dirty="0">
              <a:latin typeface="Algerian" panose="04020705040A02060702" pitchFamily="82" charset="0"/>
              <a:ea typeface="Space Grotesk SemiBold"/>
              <a:cs typeface="Space Grotesk SemiBold"/>
              <a:sym typeface="Space Grotesk SemiBold"/>
            </a:endParaRPr>
          </a:p>
        </p:txBody>
      </p:sp>
      <p:pic>
        <p:nvPicPr>
          <p:cNvPr id="453" name="Google Shape;453;p29"/>
          <p:cNvPicPr preferRelativeResize="0"/>
          <p:nvPr/>
        </p:nvPicPr>
        <p:blipFill>
          <a:blip r:embed="rId14">
            <a:alphaModFix/>
          </a:blip>
          <a:stretch>
            <a:fillRect/>
          </a:stretch>
        </p:blipFill>
        <p:spPr>
          <a:xfrm>
            <a:off x="3544401" y="3958434"/>
            <a:ext cx="4652500" cy="2133500"/>
          </a:xfrm>
          <a:prstGeom prst="rect">
            <a:avLst/>
          </a:prstGeom>
          <a:noFill/>
          <a:ln>
            <a:noFill/>
          </a:ln>
        </p:spPr>
      </p:pic>
      <p:pic>
        <p:nvPicPr>
          <p:cNvPr id="5" name="Picture 4">
            <a:extLst>
              <a:ext uri="{FF2B5EF4-FFF2-40B4-BE49-F238E27FC236}">
                <a16:creationId xmlns:a16="http://schemas.microsoft.com/office/drawing/2014/main" id="{D4338BF9-063C-9F40-8A9E-7FB08BFDBA3E}"/>
              </a:ext>
            </a:extLst>
          </p:cNvPr>
          <p:cNvPicPr>
            <a:picLocks noChangeAspect="1"/>
          </p:cNvPicPr>
          <p:nvPr/>
        </p:nvPicPr>
        <p:blipFill rotWithShape="1">
          <a:blip r:embed="rId15"/>
          <a:srcRect l="2595" t="9410" r="63857" b="49150"/>
          <a:stretch/>
        </p:blipFill>
        <p:spPr>
          <a:xfrm>
            <a:off x="3562879" y="3903382"/>
            <a:ext cx="5562185" cy="2242522"/>
          </a:xfrm>
          <a:prstGeom prst="rect">
            <a:avLst/>
          </a:prstGeom>
        </p:spPr>
      </p:pic>
      <p:sp>
        <p:nvSpPr>
          <p:cNvPr id="6" name="Google Shape;454;p29">
            <a:extLst>
              <a:ext uri="{FF2B5EF4-FFF2-40B4-BE49-F238E27FC236}">
                <a16:creationId xmlns:a16="http://schemas.microsoft.com/office/drawing/2014/main" id="{C25867E8-3230-2BD0-DFF5-A71A85DA781E}"/>
              </a:ext>
            </a:extLst>
          </p:cNvPr>
          <p:cNvSpPr/>
          <p:nvPr/>
        </p:nvSpPr>
        <p:spPr>
          <a:xfrm rot="8731391" flipV="1">
            <a:off x="4959881" y="4799705"/>
            <a:ext cx="600777" cy="135179"/>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dirty="0">
              <a:solidFill>
                <a:schemeClr val="dk1"/>
              </a:solidFill>
              <a:highlight>
                <a:schemeClr val="lt1"/>
              </a:highlight>
            </a:endParaRPr>
          </a:p>
        </p:txBody>
      </p:sp>
      <p:sp>
        <p:nvSpPr>
          <p:cNvPr id="7" name="Google Shape;456;p29">
            <a:extLst>
              <a:ext uri="{FF2B5EF4-FFF2-40B4-BE49-F238E27FC236}">
                <a16:creationId xmlns:a16="http://schemas.microsoft.com/office/drawing/2014/main" id="{55E103B2-1D5B-7BD5-ACE1-AEB7D67777C5}"/>
              </a:ext>
            </a:extLst>
          </p:cNvPr>
          <p:cNvSpPr txBox="1"/>
          <p:nvPr/>
        </p:nvSpPr>
        <p:spPr>
          <a:xfrm>
            <a:off x="5403449" y="4297764"/>
            <a:ext cx="676450" cy="523180"/>
          </a:xfrm>
          <a:prstGeom prst="rect">
            <a:avLst/>
          </a:prstGeom>
          <a:noFill/>
          <a:ln>
            <a:solidFill>
              <a:srgbClr val="FF0000"/>
            </a:solidFill>
          </a:ln>
        </p:spPr>
        <p:txBody>
          <a:bodyPr spcFirstLastPara="1" wrap="square" lIns="121900" tIns="121900" rIns="121900" bIns="121900" anchor="t" anchorCtr="0">
            <a:spAutoFit/>
          </a:bodyPr>
          <a:lstStyle/>
          <a:p>
            <a:r>
              <a:rPr lang="en" dirty="0">
                <a:latin typeface="Sitka Small" panose="02000505000000020004" pitchFamily="2" charset="0"/>
                <a:ea typeface="Tajawal"/>
                <a:cs typeface="Tajawal"/>
                <a:sym typeface="Tajawal"/>
              </a:rPr>
              <a:t>key</a:t>
            </a:r>
            <a:endParaRPr dirty="0">
              <a:latin typeface="Sitka Small" panose="02000505000000020004" pitchFamily="2" charset="0"/>
              <a:ea typeface="Tajawal"/>
              <a:cs typeface="Tajawal"/>
              <a:sym typeface="Tajawal"/>
            </a:endParaRPr>
          </a:p>
        </p:txBody>
      </p:sp>
      <p:sp>
        <p:nvSpPr>
          <p:cNvPr id="8" name="Google Shape;454;p29">
            <a:extLst>
              <a:ext uri="{FF2B5EF4-FFF2-40B4-BE49-F238E27FC236}">
                <a16:creationId xmlns:a16="http://schemas.microsoft.com/office/drawing/2014/main" id="{0C040FDB-08A7-1F03-2CD3-024917647E14}"/>
              </a:ext>
            </a:extLst>
          </p:cNvPr>
          <p:cNvSpPr/>
          <p:nvPr/>
        </p:nvSpPr>
        <p:spPr>
          <a:xfrm rot="8731391">
            <a:off x="5863689" y="4825562"/>
            <a:ext cx="541726" cy="108808"/>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dirty="0">
              <a:solidFill>
                <a:schemeClr val="dk1"/>
              </a:solidFill>
              <a:highlight>
                <a:schemeClr val="lt1"/>
              </a:highlight>
            </a:endParaRPr>
          </a:p>
        </p:txBody>
      </p:sp>
      <p:sp>
        <p:nvSpPr>
          <p:cNvPr id="9" name="Google Shape;457;p29">
            <a:extLst>
              <a:ext uri="{FF2B5EF4-FFF2-40B4-BE49-F238E27FC236}">
                <a16:creationId xmlns:a16="http://schemas.microsoft.com/office/drawing/2014/main" id="{344A5330-C902-7DF1-9B2A-16DBE5C8367B}"/>
              </a:ext>
            </a:extLst>
          </p:cNvPr>
          <p:cNvSpPr txBox="1"/>
          <p:nvPr/>
        </p:nvSpPr>
        <p:spPr>
          <a:xfrm>
            <a:off x="6254643" y="4297764"/>
            <a:ext cx="888279" cy="523180"/>
          </a:xfrm>
          <a:prstGeom prst="rect">
            <a:avLst/>
          </a:prstGeom>
          <a:noFill/>
          <a:ln>
            <a:solidFill>
              <a:srgbClr val="C00000"/>
            </a:solidFill>
          </a:ln>
        </p:spPr>
        <p:txBody>
          <a:bodyPr spcFirstLastPara="1" wrap="square" lIns="121900" tIns="121900" rIns="121900" bIns="121900" anchor="t" anchorCtr="0">
            <a:spAutoFit/>
          </a:bodyPr>
          <a:lstStyle/>
          <a:p>
            <a:r>
              <a:rPr lang="en" dirty="0">
                <a:latin typeface="Sitka Small" panose="02000505000000020004" pitchFamily="2" charset="0"/>
                <a:ea typeface="Tajawal"/>
                <a:cs typeface="Tajawal"/>
                <a:sym typeface="Tajawal"/>
              </a:rPr>
              <a:t>value</a:t>
            </a:r>
            <a:endParaRPr dirty="0">
              <a:latin typeface="Sitka Small" panose="02000505000000020004" pitchFamily="2" charset="0"/>
              <a:ea typeface="Tajawal"/>
              <a:cs typeface="Tajawal"/>
              <a:sym typeface="Tajawal"/>
            </a:endParaRPr>
          </a:p>
        </p:txBody>
      </p:sp>
      <p:sp>
        <p:nvSpPr>
          <p:cNvPr id="10" name="Google Shape;458;p29">
            <a:extLst>
              <a:ext uri="{FF2B5EF4-FFF2-40B4-BE49-F238E27FC236}">
                <a16:creationId xmlns:a16="http://schemas.microsoft.com/office/drawing/2014/main" id="{D866E3D4-59B0-2172-908E-19373B0A0308}"/>
              </a:ext>
            </a:extLst>
          </p:cNvPr>
          <p:cNvSpPr txBox="1">
            <a:spLocks/>
          </p:cNvSpPr>
          <p:nvPr/>
        </p:nvSpPr>
        <p:spPr>
          <a:xfrm>
            <a:off x="6944634" y="4735487"/>
            <a:ext cx="2156400" cy="543600"/>
          </a:xfrm>
          <a:prstGeom prst="rect">
            <a:avLst/>
          </a:prstGeom>
        </p:spPr>
        <p:txBody>
          <a:bodyPr spcFirstLastPara="1" vert="horz" wrap="square" lIns="0" tIns="0" rIns="0" bIns="0" rtlCol="0" anchor="ctr" anchorCtr="0">
            <a:noAutofit/>
          </a:bodyPr>
          <a:lstStyle>
            <a:lvl1pPr lvl="0" algn="ctr" defTabSz="914400" rtl="0" eaLnBrk="1" latinLnBrk="0" hangingPunct="1">
              <a:lnSpc>
                <a:spcPct val="90000"/>
              </a:lnSpc>
              <a:spcBef>
                <a:spcPts val="0"/>
              </a:spcBef>
              <a:spcAft>
                <a:spcPts val="0"/>
              </a:spcAft>
              <a:buSzPts val="1600"/>
              <a:buFont typeface="Raleway ExtraBold"/>
              <a:buNone/>
              <a:defRPr sz="2133" kern="1200">
                <a:solidFill>
                  <a:schemeClr val="accent3"/>
                </a:solidFill>
                <a:latin typeface="Raleway ExtraBold"/>
                <a:ea typeface="Raleway ExtraBold"/>
                <a:cs typeface="Raleway ExtraBold"/>
                <a:sym typeface="Raleway ExtraBold"/>
              </a:defRPr>
            </a:lvl1pPr>
            <a:lvl2pPr lvl="1" rtl="0">
              <a:spcBef>
                <a:spcPts val="0"/>
              </a:spcBef>
              <a:spcAft>
                <a:spcPts val="0"/>
              </a:spcAft>
              <a:buSzPts val="1600"/>
              <a:buNone/>
              <a:defRPr sz="2133">
                <a:latin typeface="Tajawal"/>
                <a:ea typeface="Tajawal"/>
                <a:cs typeface="Tajawal"/>
                <a:sym typeface="Tajawal"/>
              </a:defRPr>
            </a:lvl2pPr>
            <a:lvl3pPr lvl="2" rtl="0">
              <a:spcBef>
                <a:spcPts val="0"/>
              </a:spcBef>
              <a:spcAft>
                <a:spcPts val="0"/>
              </a:spcAft>
              <a:buSzPts val="1600"/>
              <a:buNone/>
              <a:defRPr sz="2133">
                <a:latin typeface="Tajawal"/>
                <a:ea typeface="Tajawal"/>
                <a:cs typeface="Tajawal"/>
                <a:sym typeface="Tajawal"/>
              </a:defRPr>
            </a:lvl3pPr>
            <a:lvl4pPr lvl="3" rtl="0">
              <a:spcBef>
                <a:spcPts val="0"/>
              </a:spcBef>
              <a:spcAft>
                <a:spcPts val="0"/>
              </a:spcAft>
              <a:buSzPts val="1600"/>
              <a:buNone/>
              <a:defRPr sz="2133">
                <a:latin typeface="Tajawal"/>
                <a:ea typeface="Tajawal"/>
                <a:cs typeface="Tajawal"/>
                <a:sym typeface="Tajawal"/>
              </a:defRPr>
            </a:lvl4pPr>
            <a:lvl5pPr lvl="4" rtl="0">
              <a:spcBef>
                <a:spcPts val="0"/>
              </a:spcBef>
              <a:spcAft>
                <a:spcPts val="0"/>
              </a:spcAft>
              <a:buSzPts val="1600"/>
              <a:buNone/>
              <a:defRPr sz="2133">
                <a:latin typeface="Tajawal"/>
                <a:ea typeface="Tajawal"/>
                <a:cs typeface="Tajawal"/>
                <a:sym typeface="Tajawal"/>
              </a:defRPr>
            </a:lvl5pPr>
            <a:lvl6pPr lvl="5" rtl="0">
              <a:spcBef>
                <a:spcPts val="0"/>
              </a:spcBef>
              <a:spcAft>
                <a:spcPts val="0"/>
              </a:spcAft>
              <a:buSzPts val="1600"/>
              <a:buNone/>
              <a:defRPr sz="2133">
                <a:latin typeface="Tajawal"/>
                <a:ea typeface="Tajawal"/>
                <a:cs typeface="Tajawal"/>
                <a:sym typeface="Tajawal"/>
              </a:defRPr>
            </a:lvl6pPr>
            <a:lvl7pPr lvl="6" rtl="0">
              <a:spcBef>
                <a:spcPts val="0"/>
              </a:spcBef>
              <a:spcAft>
                <a:spcPts val="0"/>
              </a:spcAft>
              <a:buSzPts val="1600"/>
              <a:buNone/>
              <a:defRPr sz="2133">
                <a:latin typeface="Tajawal"/>
                <a:ea typeface="Tajawal"/>
                <a:cs typeface="Tajawal"/>
                <a:sym typeface="Tajawal"/>
              </a:defRPr>
            </a:lvl7pPr>
            <a:lvl8pPr lvl="7" rtl="0">
              <a:spcBef>
                <a:spcPts val="0"/>
              </a:spcBef>
              <a:spcAft>
                <a:spcPts val="0"/>
              </a:spcAft>
              <a:buSzPts val="1600"/>
              <a:buNone/>
              <a:defRPr sz="2133">
                <a:latin typeface="Tajawal"/>
                <a:ea typeface="Tajawal"/>
                <a:cs typeface="Tajawal"/>
                <a:sym typeface="Tajawal"/>
              </a:defRPr>
            </a:lvl8pPr>
            <a:lvl9pPr lvl="8" rtl="0">
              <a:spcBef>
                <a:spcPts val="0"/>
              </a:spcBef>
              <a:spcAft>
                <a:spcPts val="0"/>
              </a:spcAft>
              <a:buSzPts val="1600"/>
              <a:buNone/>
              <a:defRPr sz="2133">
                <a:latin typeface="Tajawal"/>
                <a:ea typeface="Tajawal"/>
                <a:cs typeface="Tajawal"/>
                <a:sym typeface="Tajawal"/>
              </a:defRPr>
            </a:lvl9pPr>
          </a:lstStyle>
          <a:p>
            <a:pPr algn="l">
              <a:lnSpc>
                <a:spcPct val="115000"/>
              </a:lnSpc>
            </a:pPr>
            <a:endParaRPr lang="en-US" sz="1867">
              <a:solidFill>
                <a:srgbClr val="FF0000"/>
              </a:solidFill>
              <a:latin typeface="Arial"/>
              <a:ea typeface="Arial"/>
              <a:cs typeface="Arial"/>
              <a:sym typeface="Arial"/>
            </a:endParaRPr>
          </a:p>
          <a:p>
            <a:pPr algn="l">
              <a:lnSpc>
                <a:spcPct val="115000"/>
              </a:lnSpc>
            </a:pPr>
            <a:r>
              <a:rPr lang="en-US" sz="1600">
                <a:solidFill>
                  <a:srgbClr val="FF0000"/>
                </a:solidFill>
                <a:latin typeface="Arial"/>
                <a:ea typeface="Arial"/>
                <a:cs typeface="Arial"/>
                <a:sym typeface="Arial"/>
              </a:rPr>
              <a:t>key:value pairs</a:t>
            </a:r>
            <a:r>
              <a:rPr lang="en-US" sz="1867">
                <a:solidFill>
                  <a:srgbClr val="FF0000"/>
                </a:solidFill>
                <a:latin typeface="Arial"/>
                <a:ea typeface="Arial"/>
                <a:cs typeface="Arial"/>
                <a:sym typeface="Arial"/>
              </a:rPr>
              <a:t> </a:t>
            </a:r>
          </a:p>
          <a:p>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979556" y="505617"/>
            <a:ext cx="880274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5400" dirty="0">
                <a:solidFill>
                  <a:schemeClr val="tx1"/>
                </a:solidFill>
                <a:latin typeface="Britannic Bold" panose="020B0903060703020204" pitchFamily="34" charset="0"/>
              </a:rPr>
              <a:t>type</a:t>
            </a:r>
            <a:r>
              <a:rPr lang="en-US" sz="5400" dirty="0">
                <a:solidFill>
                  <a:schemeClr val="tx1"/>
                </a:solidFill>
                <a:latin typeface="Algerian" panose="04020705040A02060702" pitchFamily="82" charset="0"/>
              </a:rPr>
              <a:t>()</a:t>
            </a:r>
          </a:p>
          <a:p>
            <a:pPr algn="l"/>
            <a:endParaRPr lang="en-US" sz="2000" dirty="0">
              <a:solidFill>
                <a:schemeClr val="tx1"/>
              </a:solidFill>
              <a:latin typeface="Algerian" panose="04020705040A02060702" pitchFamily="82" charset="0"/>
            </a:endParaRPr>
          </a:p>
          <a:p>
            <a:pPr algn="l"/>
            <a:r>
              <a:rPr lang="en-US" sz="2000" dirty="0">
                <a:solidFill>
                  <a:schemeClr val="tx1"/>
                </a:solidFill>
                <a:latin typeface="Algerian" panose="04020705040A02060702" pitchFamily="82" charset="0"/>
              </a:rPr>
              <a:t>From Python's perspective, dictionaries are defined as objects with the data type '</a:t>
            </a:r>
            <a:r>
              <a:rPr lang="en-US" sz="2000" dirty="0" err="1">
                <a:solidFill>
                  <a:schemeClr val="tx1"/>
                </a:solidFill>
                <a:latin typeface="Algerian" panose="04020705040A02060702" pitchFamily="82" charset="0"/>
              </a:rPr>
              <a:t>dict</a:t>
            </a:r>
            <a:r>
              <a:rPr lang="en-US" sz="2000" dirty="0">
                <a:solidFill>
                  <a:schemeClr val="tx1"/>
                </a:solidFill>
                <a:latin typeface="Algerian" panose="04020705040A02060702" pitchFamily="82" charset="0"/>
              </a:rPr>
              <a:t>':</a:t>
            </a:r>
            <a:endParaRPr lang="en-US" sz="2400" dirty="0">
              <a:latin typeface="Georgia" panose="02040502050405020303" pitchFamily="18" charset="0"/>
            </a:endParaRPr>
          </a:p>
        </p:txBody>
      </p:sp>
      <p:sp>
        <p:nvSpPr>
          <p:cNvPr id="6" name="TextBox 5">
            <a:extLst>
              <a:ext uri="{FF2B5EF4-FFF2-40B4-BE49-F238E27FC236}">
                <a16:creationId xmlns:a16="http://schemas.microsoft.com/office/drawing/2014/main" id="{3A836BA6-2DA7-AF70-233B-FF227E545B35}"/>
              </a:ext>
            </a:extLst>
          </p:cNvPr>
          <p:cNvSpPr txBox="1"/>
          <p:nvPr/>
        </p:nvSpPr>
        <p:spPr>
          <a:xfrm>
            <a:off x="2876127" y="2783551"/>
            <a:ext cx="6996967"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Dictionaries cannot have two items with the same key:</a:t>
            </a:r>
          </a:p>
        </p:txBody>
      </p:sp>
      <p:sp>
        <p:nvSpPr>
          <p:cNvPr id="8" name="Rectangle 2">
            <a:extLst>
              <a:ext uri="{FF2B5EF4-FFF2-40B4-BE49-F238E27FC236}">
                <a16:creationId xmlns:a16="http://schemas.microsoft.com/office/drawing/2014/main" id="{7627521B-4BB0-06DD-CE76-DF6E5A1E9BDC}"/>
              </a:ext>
            </a:extLst>
          </p:cNvPr>
          <p:cNvSpPr>
            <a:spLocks noChangeArrowheads="1"/>
          </p:cNvSpPr>
          <p:nvPr/>
        </p:nvSpPr>
        <p:spPr bwMode="auto">
          <a:xfrm>
            <a:off x="2804022" y="2814328"/>
            <a:ext cx="706907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determine how many items a dictionary has, use the </a:t>
            </a:r>
            <a:r>
              <a:rPr kumimoji="0" lang="en-US" altLang="en-US" sz="1400" b="0" i="0" u="none" strike="noStrike" cap="none" normalizeH="0" baseline="0" dirty="0" err="1">
                <a:ln>
                  <a:noFill/>
                </a:ln>
                <a:solidFill>
                  <a:srgbClr val="DC143C"/>
                </a:solidFill>
                <a:effectLst/>
                <a:latin typeface="Consolas" panose="020B0609020204030204" pitchFamily="49" charset="0"/>
              </a:rPr>
              <a:t>len</a:t>
            </a:r>
            <a:r>
              <a:rPr kumimoji="0" lang="en-US" altLang="en-US" sz="1400" b="0" i="0" u="none" strike="noStrike" cap="none" normalizeH="0" baseline="0" dirty="0">
                <a:ln>
                  <a:noFill/>
                </a:ln>
                <a:solidFill>
                  <a:srgbClr val="DC143C"/>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Verdana" panose="020B0604030504040204" pitchFamily="34" charset="0"/>
              </a:rPr>
              <a:t> function:</a:t>
            </a:r>
            <a:endParaRPr kumimoji="0" lang="en-US" altLang="en-US" sz="14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4035DE3B-90DD-48C4-FBA4-42E3931433BE}"/>
              </a:ext>
            </a:extLst>
          </p:cNvPr>
          <p:cNvPicPr>
            <a:picLocks noChangeAspect="1"/>
          </p:cNvPicPr>
          <p:nvPr/>
        </p:nvPicPr>
        <p:blipFill>
          <a:blip r:embed="rId14"/>
          <a:stretch>
            <a:fillRect/>
          </a:stretch>
        </p:blipFill>
        <p:spPr>
          <a:xfrm>
            <a:off x="2515666" y="1866900"/>
            <a:ext cx="8266634" cy="4344399"/>
          </a:xfrm>
          <a:prstGeom prst="rect">
            <a:avLst/>
          </a:prstGeom>
        </p:spPr>
      </p:pic>
    </p:spTree>
    <p:extLst>
      <p:ext uri="{BB962C8B-B14F-4D97-AF65-F5344CB8AC3E}">
        <p14:creationId xmlns:p14="http://schemas.microsoft.com/office/powerpoint/2010/main" val="34490031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82656" y="227751"/>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Britannic Bold" panose="020B0903060703020204" pitchFamily="34" charset="0"/>
              </a:rPr>
              <a:t>The </a:t>
            </a:r>
            <a:r>
              <a:rPr lang="en-US" sz="4000" dirty="0" err="1">
                <a:solidFill>
                  <a:schemeClr val="tx1"/>
                </a:solidFill>
                <a:latin typeface="Britannic Bold" panose="020B0903060703020204" pitchFamily="34" charset="0"/>
              </a:rPr>
              <a:t>dict</a:t>
            </a:r>
            <a:r>
              <a:rPr lang="en-US" sz="4000" dirty="0">
                <a:solidFill>
                  <a:schemeClr val="tx1"/>
                </a:solidFill>
                <a:latin typeface="Britannic Bold" panose="020B0903060703020204" pitchFamily="34" charset="0"/>
              </a:rPr>
              <a:t>() Constructor</a:t>
            </a:r>
          </a:p>
        </p:txBody>
      </p:sp>
      <p:sp>
        <p:nvSpPr>
          <p:cNvPr id="6" name="TextBox 5">
            <a:extLst>
              <a:ext uri="{FF2B5EF4-FFF2-40B4-BE49-F238E27FC236}">
                <a16:creationId xmlns:a16="http://schemas.microsoft.com/office/drawing/2014/main" id="{3A836BA6-2DA7-AF70-233B-FF227E545B35}"/>
              </a:ext>
            </a:extLst>
          </p:cNvPr>
          <p:cNvSpPr txBox="1"/>
          <p:nvPr/>
        </p:nvSpPr>
        <p:spPr>
          <a:xfrm>
            <a:off x="2876127" y="2783551"/>
            <a:ext cx="6996967"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Dictionaries cannot have two items with the same key:</a:t>
            </a:r>
          </a:p>
        </p:txBody>
      </p:sp>
      <p:sp>
        <p:nvSpPr>
          <p:cNvPr id="8" name="Rectangle 2">
            <a:extLst>
              <a:ext uri="{FF2B5EF4-FFF2-40B4-BE49-F238E27FC236}">
                <a16:creationId xmlns:a16="http://schemas.microsoft.com/office/drawing/2014/main" id="{7627521B-4BB0-06DD-CE76-DF6E5A1E9BDC}"/>
              </a:ext>
            </a:extLst>
          </p:cNvPr>
          <p:cNvSpPr>
            <a:spLocks noChangeArrowheads="1"/>
          </p:cNvSpPr>
          <p:nvPr/>
        </p:nvSpPr>
        <p:spPr bwMode="auto">
          <a:xfrm>
            <a:off x="2804022" y="2814328"/>
            <a:ext cx="706907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determine how many items a dictionary has, use the </a:t>
            </a:r>
            <a:r>
              <a:rPr kumimoji="0" lang="en-US" altLang="en-US" sz="1400" b="0" i="0" u="none" strike="noStrike" cap="none" normalizeH="0" baseline="0" dirty="0" err="1">
                <a:ln>
                  <a:noFill/>
                </a:ln>
                <a:solidFill>
                  <a:srgbClr val="DC143C"/>
                </a:solidFill>
                <a:effectLst/>
                <a:latin typeface="Consolas" panose="020B0609020204030204" pitchFamily="49" charset="0"/>
              </a:rPr>
              <a:t>len</a:t>
            </a:r>
            <a:r>
              <a:rPr kumimoji="0" lang="en-US" altLang="en-US" sz="1400" b="0" i="0" u="none" strike="noStrike" cap="none" normalizeH="0" baseline="0" dirty="0">
                <a:ln>
                  <a:noFill/>
                </a:ln>
                <a:solidFill>
                  <a:srgbClr val="DC143C"/>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Verdana" panose="020B0604030504040204" pitchFamily="34" charset="0"/>
              </a:rPr>
              <a:t> function:</a:t>
            </a:r>
            <a:endParaRPr kumimoji="0" lang="en-US" altLang="en-US" sz="1400" b="0" i="0" u="none" strike="noStrike" cap="none" normalizeH="0" baseline="0" dirty="0">
              <a:ln>
                <a:noFill/>
              </a:ln>
              <a:solidFill>
                <a:schemeClr val="tx1"/>
              </a:solidFill>
              <a:effectLst/>
            </a:endParaRPr>
          </a:p>
        </p:txBody>
      </p:sp>
      <p:sp>
        <p:nvSpPr>
          <p:cNvPr id="2" name="Google Shape;1324;p48">
            <a:extLst>
              <a:ext uri="{FF2B5EF4-FFF2-40B4-BE49-F238E27FC236}">
                <a16:creationId xmlns:a16="http://schemas.microsoft.com/office/drawing/2014/main" id="{8D9BC5B0-21A0-D0BE-9260-B4D6DC28654A}"/>
              </a:ext>
            </a:extLst>
          </p:cNvPr>
          <p:cNvSpPr txBox="1">
            <a:spLocks/>
          </p:cNvSpPr>
          <p:nvPr/>
        </p:nvSpPr>
        <p:spPr>
          <a:xfrm>
            <a:off x="2156589" y="1144402"/>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000" dirty="0">
                <a:solidFill>
                  <a:schemeClr val="tx1"/>
                </a:solidFill>
                <a:latin typeface="Algerian" panose="04020705040A02060702" pitchFamily="82" charset="0"/>
              </a:rPr>
              <a:t>From Python's perspective, dictionaries are defined as objects with the data type '</a:t>
            </a:r>
            <a:r>
              <a:rPr lang="en-US" sz="2000" dirty="0" err="1">
                <a:solidFill>
                  <a:schemeClr val="tx1"/>
                </a:solidFill>
                <a:latin typeface="Algerian" panose="04020705040A02060702" pitchFamily="82" charset="0"/>
              </a:rPr>
              <a:t>dict</a:t>
            </a:r>
            <a:r>
              <a:rPr lang="en-US" sz="2000" dirty="0">
                <a:solidFill>
                  <a:schemeClr val="tx1"/>
                </a:solidFill>
                <a:latin typeface="Algerian" panose="04020705040A02060702" pitchFamily="82" charset="0"/>
              </a:rPr>
              <a:t>':</a:t>
            </a:r>
            <a:endParaRPr lang="en-US" sz="2400" dirty="0">
              <a:latin typeface="Georgia" panose="02040502050405020303" pitchFamily="18" charset="0"/>
            </a:endParaRPr>
          </a:p>
        </p:txBody>
      </p:sp>
      <p:pic>
        <p:nvPicPr>
          <p:cNvPr id="7" name="Picture 6">
            <a:extLst>
              <a:ext uri="{FF2B5EF4-FFF2-40B4-BE49-F238E27FC236}">
                <a16:creationId xmlns:a16="http://schemas.microsoft.com/office/drawing/2014/main" id="{25EA2FCD-3652-F46E-8B67-E46D7CEB2759}"/>
              </a:ext>
            </a:extLst>
          </p:cNvPr>
          <p:cNvPicPr>
            <a:picLocks noChangeAspect="1"/>
          </p:cNvPicPr>
          <p:nvPr/>
        </p:nvPicPr>
        <p:blipFill>
          <a:blip r:embed="rId14"/>
          <a:stretch>
            <a:fillRect/>
          </a:stretch>
        </p:blipFill>
        <p:spPr>
          <a:xfrm>
            <a:off x="2318906" y="2111853"/>
            <a:ext cx="8387194" cy="3412647"/>
          </a:xfrm>
          <a:prstGeom prst="rect">
            <a:avLst/>
          </a:prstGeom>
        </p:spPr>
      </p:pic>
    </p:spTree>
    <p:extLst>
      <p:ext uri="{BB962C8B-B14F-4D97-AF65-F5344CB8AC3E}">
        <p14:creationId xmlns:p14="http://schemas.microsoft.com/office/powerpoint/2010/main" val="23985274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29">
            <a:hlinkClick r:id="rId3" action="ppaction://hlinksldjump"/>
          </p:cNvPr>
          <p:cNvPicPr preferRelativeResize="0"/>
          <p:nvPr/>
        </p:nvPicPr>
        <p:blipFill rotWithShape="1">
          <a:blip r:embed="rId4">
            <a:alphaModFix/>
          </a:blip>
          <a:srcRect t="465" b="475"/>
          <a:stretch/>
        </p:blipFill>
        <p:spPr>
          <a:xfrm>
            <a:off x="9962783" y="637634"/>
            <a:ext cx="354067" cy="345133"/>
          </a:xfrm>
          <a:prstGeom prst="rect">
            <a:avLst/>
          </a:prstGeom>
          <a:noFill/>
          <a:ln>
            <a:noFill/>
          </a:ln>
        </p:spPr>
      </p:pic>
      <p:sp>
        <p:nvSpPr>
          <p:cNvPr id="409" name="Google Shape;409;p29"/>
          <p:cNvSpPr txBox="1">
            <a:spLocks noGrp="1"/>
          </p:cNvSpPr>
          <p:nvPr>
            <p:ph type="title" idx="2"/>
          </p:nvPr>
        </p:nvSpPr>
        <p:spPr>
          <a:xfrm>
            <a:off x="3094213" y="3198015"/>
            <a:ext cx="7055600" cy="631850"/>
          </a:xfrm>
          <a:prstGeom prst="rect">
            <a:avLst/>
          </a:prstGeom>
        </p:spPr>
        <p:txBody>
          <a:bodyPr spcFirstLastPara="1" vert="horz" wrap="square" lIns="0" tIns="0" rIns="0" bIns="0" rtlCol="0" anchor="ctr" anchorCtr="0">
            <a:noAutofit/>
          </a:bodyPr>
          <a:lstStyle/>
          <a:p>
            <a:pPr marL="171450" indent="-171450" algn="l">
              <a:buFont typeface="Wingdings" panose="05000000000000000000" pitchFamily="2" charset="2"/>
              <a:buChar char="Ø"/>
            </a:pPr>
            <a:r>
              <a:rPr lang="en-US" sz="1800" b="1" i="0" dirty="0">
                <a:solidFill>
                  <a:srgbClr val="C00000"/>
                </a:solidFill>
                <a:effectLst/>
                <a:latin typeface="Sitka Small" panose="02000505000000020004" pitchFamily="2" charset="0"/>
                <a:hlinkClick r:id="rId5">
                  <a:extLst>
                    <a:ext uri="{A12FA001-AC4F-418D-AE19-62706E023703}">
                      <ahyp:hlinkClr xmlns:ahyp="http://schemas.microsoft.com/office/drawing/2018/hyperlinkcolor" val="tx"/>
                    </a:ext>
                  </a:extLst>
                </a:hlinkClick>
              </a:rPr>
              <a:t>List</a:t>
            </a:r>
            <a:r>
              <a:rPr lang="en-US" sz="1800" b="0" i="0" dirty="0">
                <a:solidFill>
                  <a:srgbClr val="000000"/>
                </a:solidFill>
                <a:effectLst/>
                <a:latin typeface="Sitka Small" panose="02000505000000020004" pitchFamily="2" charset="0"/>
              </a:rPr>
              <a:t> is a collection which is ordered and changeable. Allows duplicate members.</a:t>
            </a:r>
            <a:br>
              <a:rPr lang="en-US" sz="1800" b="0" i="0" dirty="0">
                <a:solidFill>
                  <a:srgbClr val="000000"/>
                </a:solidFill>
                <a:effectLst/>
                <a:latin typeface="Sitka Small" panose="02000505000000020004" pitchFamily="2" charset="0"/>
              </a:rPr>
            </a:br>
            <a:br>
              <a:rPr lang="en-US" sz="1800" b="0" i="0" dirty="0">
                <a:solidFill>
                  <a:srgbClr val="000000"/>
                </a:solidFill>
                <a:effectLst/>
                <a:latin typeface="Sitka Small" panose="02000505000000020004" pitchFamily="2" charset="0"/>
              </a:rPr>
            </a:br>
            <a:br>
              <a:rPr lang="en-US" sz="1800" b="0" i="0" dirty="0">
                <a:solidFill>
                  <a:srgbClr val="000000"/>
                </a:solidFill>
                <a:effectLst/>
                <a:latin typeface="Sitka Small" panose="02000505000000020004" pitchFamily="2" charset="0"/>
              </a:rPr>
            </a:br>
            <a:endParaRPr lang="en-US" sz="1000" b="0" i="0" dirty="0">
              <a:solidFill>
                <a:srgbClr val="000000"/>
              </a:solidFill>
              <a:effectLst/>
              <a:latin typeface="Sitka Small" panose="02000505000000020004" pitchFamily="2" charset="0"/>
            </a:endParaRPr>
          </a:p>
        </p:txBody>
      </p:sp>
      <p:grpSp>
        <p:nvGrpSpPr>
          <p:cNvPr id="410" name="Google Shape;410;p29"/>
          <p:cNvGrpSpPr/>
          <p:nvPr/>
        </p:nvGrpSpPr>
        <p:grpSpPr>
          <a:xfrm>
            <a:off x="8425834" y="5761484"/>
            <a:ext cx="1891004" cy="489033"/>
            <a:chOff x="4192325" y="1565187"/>
            <a:chExt cx="1418253" cy="366775"/>
          </a:xfrm>
        </p:grpSpPr>
        <p:grpSp>
          <p:nvGrpSpPr>
            <p:cNvPr id="411" name="Google Shape;411;p29"/>
            <p:cNvGrpSpPr/>
            <p:nvPr/>
          </p:nvGrpSpPr>
          <p:grpSpPr>
            <a:xfrm>
              <a:off x="4750600" y="1565187"/>
              <a:ext cx="301703" cy="366775"/>
              <a:chOff x="4551450" y="2523500"/>
              <a:chExt cx="274775" cy="334100"/>
            </a:xfrm>
          </p:grpSpPr>
          <p:sp>
            <p:nvSpPr>
              <p:cNvPr id="412" name="Google Shape;412;p29"/>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13" name="Google Shape;413;p29"/>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14" name="Google Shape;414;p29"/>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5" name="Google Shape;415;p29"/>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6" name="Google Shape;416;p29"/>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7" name="Google Shape;417;p29"/>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8" name="Google Shape;418;p29"/>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9" name="Google Shape;419;p29"/>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0" name="Google Shape;420;p29"/>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 name="Google Shape;421;p29"/>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22" name="Google Shape;422;p29"/>
            <p:cNvGrpSpPr/>
            <p:nvPr/>
          </p:nvGrpSpPr>
          <p:grpSpPr>
            <a:xfrm>
              <a:off x="5308875" y="1565187"/>
              <a:ext cx="301703" cy="366775"/>
              <a:chOff x="4551450" y="2523500"/>
              <a:chExt cx="274775" cy="334100"/>
            </a:xfrm>
          </p:grpSpPr>
          <p:sp>
            <p:nvSpPr>
              <p:cNvPr id="423" name="Google Shape;423;p29"/>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4" name="Google Shape;424;p29"/>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5" name="Google Shape;425;p29"/>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6" name="Google Shape;426;p29"/>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7" name="Google Shape;427;p29"/>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8" name="Google Shape;428;p29"/>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9" name="Google Shape;429;p29"/>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0" name="Google Shape;430;p29"/>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1" name="Google Shape;431;p29"/>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2" name="Google Shape;432;p29"/>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33" name="Google Shape;433;p29"/>
            <p:cNvGrpSpPr/>
            <p:nvPr/>
          </p:nvGrpSpPr>
          <p:grpSpPr>
            <a:xfrm>
              <a:off x="4192325" y="1565187"/>
              <a:ext cx="301703" cy="366775"/>
              <a:chOff x="4192325" y="1565187"/>
              <a:chExt cx="301703" cy="366775"/>
            </a:xfrm>
          </p:grpSpPr>
          <p:sp>
            <p:nvSpPr>
              <p:cNvPr id="434" name="Google Shape;434;p29"/>
              <p:cNvSpPr/>
              <p:nvPr/>
            </p:nvSpPr>
            <p:spPr>
              <a:xfrm>
                <a:off x="4192325" y="1565187"/>
                <a:ext cx="294127" cy="366775"/>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5" name="Google Shape;435;p29"/>
              <p:cNvSpPr/>
              <p:nvPr/>
            </p:nvSpPr>
            <p:spPr>
              <a:xfrm>
                <a:off x="4255241" y="1756149"/>
                <a:ext cx="175872" cy="25002"/>
              </a:xfrm>
              <a:custGeom>
                <a:avLst/>
                <a:gdLst/>
                <a:ahLst/>
                <a:cxnLst/>
                <a:rect l="l" t="t" r="r" b="b"/>
                <a:pathLst>
                  <a:path w="6407" h="911" extrusionOk="0">
                    <a:moveTo>
                      <a:pt x="1" y="1"/>
                    </a:moveTo>
                    <a:lnTo>
                      <a:pt x="1" y="911"/>
                    </a:lnTo>
                    <a:lnTo>
                      <a:pt x="6406" y="911"/>
                    </a:lnTo>
                    <a:lnTo>
                      <a:pt x="640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6" name="Google Shape;436;p29"/>
              <p:cNvSpPr/>
              <p:nvPr/>
            </p:nvSpPr>
            <p:spPr>
              <a:xfrm>
                <a:off x="4343163" y="1565187"/>
                <a:ext cx="150865" cy="366775"/>
              </a:xfrm>
              <a:custGeom>
                <a:avLst/>
                <a:gdLst/>
                <a:ahLst/>
                <a:cxnLst/>
                <a:rect l="l" t="t" r="r" b="b"/>
                <a:pathLst>
                  <a:path w="5496" h="13364" extrusionOk="0">
                    <a:moveTo>
                      <a:pt x="0" y="0"/>
                    </a:moveTo>
                    <a:lnTo>
                      <a:pt x="0" y="13364"/>
                    </a:lnTo>
                    <a:lnTo>
                      <a:pt x="5496" y="13364"/>
                    </a:lnTo>
                    <a:lnTo>
                      <a:pt x="54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7" name="Google Shape;437;p29"/>
              <p:cNvSpPr/>
              <p:nvPr/>
            </p:nvSpPr>
            <p:spPr>
              <a:xfrm>
                <a:off x="4343163" y="1756149"/>
                <a:ext cx="87950" cy="25002"/>
              </a:xfrm>
              <a:custGeom>
                <a:avLst/>
                <a:gdLst/>
                <a:ahLst/>
                <a:cxnLst/>
                <a:rect l="l" t="t" r="r" b="b"/>
                <a:pathLst>
                  <a:path w="3204" h="911" extrusionOk="0">
                    <a:moveTo>
                      <a:pt x="0" y="1"/>
                    </a:moveTo>
                    <a:lnTo>
                      <a:pt x="0" y="911"/>
                    </a:lnTo>
                    <a:lnTo>
                      <a:pt x="3203" y="911"/>
                    </a:lnTo>
                    <a:lnTo>
                      <a:pt x="320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8" name="Google Shape;438;p29"/>
              <p:cNvSpPr/>
              <p:nvPr/>
            </p:nvSpPr>
            <p:spPr>
              <a:xfrm>
                <a:off x="4267730" y="1806346"/>
                <a:ext cx="150893" cy="25249"/>
              </a:xfrm>
              <a:custGeom>
                <a:avLst/>
                <a:gdLst/>
                <a:ahLst/>
                <a:cxnLst/>
                <a:rect l="l" t="t" r="r" b="b"/>
                <a:pathLst>
                  <a:path w="5497" h="920" extrusionOk="0">
                    <a:moveTo>
                      <a:pt x="1" y="0"/>
                    </a:moveTo>
                    <a:lnTo>
                      <a:pt x="1" y="919"/>
                    </a:lnTo>
                    <a:lnTo>
                      <a:pt x="5496" y="919"/>
                    </a:lnTo>
                    <a:lnTo>
                      <a:pt x="549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9" name="Google Shape;439;p29"/>
              <p:cNvSpPr/>
              <p:nvPr/>
            </p:nvSpPr>
            <p:spPr>
              <a:xfrm>
                <a:off x="4343163" y="1806346"/>
                <a:ext cx="75460" cy="25249"/>
              </a:xfrm>
              <a:custGeom>
                <a:avLst/>
                <a:gdLst/>
                <a:ahLst/>
                <a:cxnLst/>
                <a:rect l="l" t="t" r="r" b="b"/>
                <a:pathLst>
                  <a:path w="2749" h="920" extrusionOk="0">
                    <a:moveTo>
                      <a:pt x="0" y="0"/>
                    </a:moveTo>
                    <a:lnTo>
                      <a:pt x="0" y="919"/>
                    </a:lnTo>
                    <a:lnTo>
                      <a:pt x="2748" y="919"/>
                    </a:lnTo>
                    <a:lnTo>
                      <a:pt x="274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0" name="Google Shape;440;p29"/>
              <p:cNvSpPr/>
              <p:nvPr/>
            </p:nvSpPr>
            <p:spPr>
              <a:xfrm>
                <a:off x="4280220" y="1856543"/>
                <a:ext cx="125913" cy="25249"/>
              </a:xfrm>
              <a:custGeom>
                <a:avLst/>
                <a:gdLst/>
                <a:ahLst/>
                <a:cxnLst/>
                <a:rect l="l" t="t" r="r" b="b"/>
                <a:pathLst>
                  <a:path w="4587" h="920" extrusionOk="0">
                    <a:moveTo>
                      <a:pt x="1" y="0"/>
                    </a:moveTo>
                    <a:lnTo>
                      <a:pt x="1" y="919"/>
                    </a:lnTo>
                    <a:lnTo>
                      <a:pt x="4586" y="919"/>
                    </a:lnTo>
                    <a:lnTo>
                      <a:pt x="4586"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1" name="Google Shape;441;p29"/>
              <p:cNvSpPr/>
              <p:nvPr/>
            </p:nvSpPr>
            <p:spPr>
              <a:xfrm>
                <a:off x="4343163" y="1856543"/>
                <a:ext cx="62970" cy="25249"/>
              </a:xfrm>
              <a:custGeom>
                <a:avLst/>
                <a:gdLst/>
                <a:ahLst/>
                <a:cxnLst/>
                <a:rect l="l" t="t" r="r" b="b"/>
                <a:pathLst>
                  <a:path w="2294" h="920" extrusionOk="0">
                    <a:moveTo>
                      <a:pt x="0" y="0"/>
                    </a:moveTo>
                    <a:lnTo>
                      <a:pt x="0" y="919"/>
                    </a:lnTo>
                    <a:lnTo>
                      <a:pt x="2293" y="919"/>
                    </a:lnTo>
                    <a:lnTo>
                      <a:pt x="229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42" name="Google Shape;442;p29"/>
              <p:cNvSpPr/>
              <p:nvPr/>
            </p:nvSpPr>
            <p:spPr>
              <a:xfrm>
                <a:off x="4292216" y="1628283"/>
                <a:ext cx="102389" cy="83103"/>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3" name="Google Shape;443;p29"/>
              <p:cNvSpPr/>
              <p:nvPr/>
            </p:nvSpPr>
            <p:spPr>
              <a:xfrm>
                <a:off x="4343163" y="1628283"/>
                <a:ext cx="51194" cy="83103"/>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pic>
        <p:nvPicPr>
          <p:cNvPr id="444" name="Google Shape;444;p29">
            <a:hlinkClick r:id="rId6" action="ppaction://hlinksldjump"/>
          </p:cNvPr>
          <p:cNvPicPr preferRelativeResize="0"/>
          <p:nvPr/>
        </p:nvPicPr>
        <p:blipFill rotWithShape="1">
          <a:blip r:embed="rId7">
            <a:alphaModFix/>
          </a:blip>
          <a:srcRect t="941" b="941"/>
          <a:stretch/>
        </p:blipFill>
        <p:spPr>
          <a:xfrm>
            <a:off x="316400" y="734018"/>
            <a:ext cx="393171" cy="306799"/>
          </a:xfrm>
          <a:prstGeom prst="rect">
            <a:avLst/>
          </a:prstGeom>
          <a:noFill/>
          <a:ln>
            <a:noFill/>
          </a:ln>
        </p:spPr>
      </p:pic>
      <p:pic>
        <p:nvPicPr>
          <p:cNvPr id="445" name="Google Shape;445;p29">
            <a:hlinkClick r:id="" action="ppaction://hlinkshowjump?jump=previousslide"/>
          </p:cNvPr>
          <p:cNvPicPr preferRelativeResize="0"/>
          <p:nvPr/>
        </p:nvPicPr>
        <p:blipFill>
          <a:blip r:embed="rId8">
            <a:alphaModFix/>
          </a:blip>
          <a:stretch>
            <a:fillRect/>
          </a:stretch>
        </p:blipFill>
        <p:spPr>
          <a:xfrm>
            <a:off x="316402" y="1575399"/>
            <a:ext cx="393167" cy="410619"/>
          </a:xfrm>
          <a:prstGeom prst="rect">
            <a:avLst/>
          </a:prstGeom>
          <a:noFill/>
          <a:ln>
            <a:noFill/>
          </a:ln>
        </p:spPr>
      </p:pic>
      <p:pic>
        <p:nvPicPr>
          <p:cNvPr id="446" name="Google Shape;446;p29">
            <a:hlinkClick r:id="" action="ppaction://hlinkshowjump?jump=nextslide"/>
          </p:cNvPr>
          <p:cNvPicPr preferRelativeResize="0"/>
          <p:nvPr/>
        </p:nvPicPr>
        <p:blipFill>
          <a:blip r:embed="rId8">
            <a:alphaModFix/>
          </a:blip>
          <a:stretch>
            <a:fillRect/>
          </a:stretch>
        </p:blipFill>
        <p:spPr>
          <a:xfrm flipH="1">
            <a:off x="316402" y="4966565"/>
            <a:ext cx="393167" cy="410619"/>
          </a:xfrm>
          <a:prstGeom prst="rect">
            <a:avLst/>
          </a:prstGeom>
          <a:noFill/>
          <a:ln>
            <a:noFill/>
          </a:ln>
        </p:spPr>
      </p:pic>
      <p:pic>
        <p:nvPicPr>
          <p:cNvPr id="447" name="Google Shape;447;p29">
            <a:hlinkClick r:id="rId9" action="ppaction://hlinksldjump"/>
          </p:cNvPr>
          <p:cNvPicPr preferRelativeResize="0"/>
          <p:nvPr/>
        </p:nvPicPr>
        <p:blipFill rotWithShape="1">
          <a:blip r:embed="rId10">
            <a:alphaModFix/>
          </a:blip>
          <a:srcRect l="396" r="396"/>
          <a:stretch/>
        </p:blipFill>
        <p:spPr>
          <a:xfrm>
            <a:off x="304067" y="5800700"/>
            <a:ext cx="403471" cy="410600"/>
          </a:xfrm>
          <a:prstGeom prst="rect">
            <a:avLst/>
          </a:prstGeom>
          <a:noFill/>
          <a:ln>
            <a:noFill/>
          </a:ln>
        </p:spPr>
      </p:pic>
      <p:sp>
        <p:nvSpPr>
          <p:cNvPr id="448" name="Google Shape;448;p29">
            <a:hlinkClick r:id="rId11"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449" name="Google Shape;449;p29">
            <a:hlinkClick r:id="rId12"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450" name="Google Shape;450;p29">
            <a:hlinkClick r:id="rId13"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451" name="Google Shape;451;p29">
            <a:hlinkClick r:id="rId14"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52" name="Google Shape;452;p29"/>
          <p:cNvSpPr txBox="1"/>
          <p:nvPr/>
        </p:nvSpPr>
        <p:spPr>
          <a:xfrm>
            <a:off x="2705296" y="1098068"/>
            <a:ext cx="7410388" cy="800179"/>
          </a:xfrm>
          <a:prstGeom prst="rect">
            <a:avLst/>
          </a:prstGeom>
          <a:noFill/>
          <a:ln>
            <a:noFill/>
          </a:ln>
        </p:spPr>
        <p:txBody>
          <a:bodyPr spcFirstLastPara="1" wrap="square" lIns="121900" tIns="121900" rIns="121900" bIns="121900" anchor="t" anchorCtr="0">
            <a:spAutoFit/>
          </a:bodyPr>
          <a:lstStyle/>
          <a:p>
            <a:r>
              <a:rPr lang="en-US" sz="3600" dirty="0">
                <a:latin typeface="Algerian" panose="04020705040A02060702" pitchFamily="82" charset="0"/>
                <a:ea typeface="Space Grotesk SemiBold"/>
                <a:cs typeface="Space Grotesk SemiBold"/>
                <a:sym typeface="Space Grotesk SemiBold"/>
              </a:rPr>
              <a:t>Python Collections (Arrays)</a:t>
            </a:r>
            <a:endParaRPr sz="100" dirty="0">
              <a:latin typeface="Algerian" panose="04020705040A02060702" pitchFamily="82" charset="0"/>
              <a:ea typeface="Space Grotesk SemiBold"/>
              <a:cs typeface="Space Grotesk SemiBold"/>
              <a:sym typeface="Space Grotesk SemiBold"/>
            </a:endParaRPr>
          </a:p>
        </p:txBody>
      </p:sp>
      <p:sp>
        <p:nvSpPr>
          <p:cNvPr id="2" name="Google Shape;409;p29">
            <a:extLst>
              <a:ext uri="{FF2B5EF4-FFF2-40B4-BE49-F238E27FC236}">
                <a16:creationId xmlns:a16="http://schemas.microsoft.com/office/drawing/2014/main" id="{B892CFBD-AC89-868B-E181-F9FEF77B46BC}"/>
              </a:ext>
            </a:extLst>
          </p:cNvPr>
          <p:cNvSpPr txBox="1">
            <a:spLocks/>
          </p:cNvSpPr>
          <p:nvPr/>
        </p:nvSpPr>
        <p:spPr>
          <a:xfrm>
            <a:off x="3084216" y="3654965"/>
            <a:ext cx="7055600" cy="631850"/>
          </a:xfrm>
          <a:prstGeom prst="rect">
            <a:avLst/>
          </a:prstGeom>
        </p:spPr>
        <p:txBody>
          <a:bodyPr spcFirstLastPara="1" vert="horz" wrap="square" lIns="0" tIns="0" rIns="0" bIns="0" rtlCol="0" anchor="ctr" anchorCtr="0">
            <a:noAutofit/>
          </a:bodyPr>
          <a:lstStyle>
            <a:lvl1pPr lvl="0" algn="ctr" defTabSz="914400" rtl="0" eaLnBrk="1" latinLnBrk="0" hangingPunct="1">
              <a:lnSpc>
                <a:spcPct val="90000"/>
              </a:lnSpc>
              <a:spcBef>
                <a:spcPts val="0"/>
              </a:spcBef>
              <a:spcAft>
                <a:spcPts val="0"/>
              </a:spcAft>
              <a:buSzPts val="1600"/>
              <a:buFont typeface="Tajawal"/>
              <a:buNone/>
              <a:defRPr sz="3067" kern="12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2133">
                <a:latin typeface="Tajawal"/>
                <a:ea typeface="Tajawal"/>
                <a:cs typeface="Tajawal"/>
                <a:sym typeface="Tajawal"/>
              </a:defRPr>
            </a:lvl2pPr>
            <a:lvl3pPr lvl="2" rtl="0">
              <a:spcBef>
                <a:spcPts val="0"/>
              </a:spcBef>
              <a:spcAft>
                <a:spcPts val="0"/>
              </a:spcAft>
              <a:buSzPts val="1600"/>
              <a:buFont typeface="Tajawal"/>
              <a:buNone/>
              <a:defRPr sz="2133">
                <a:latin typeface="Tajawal"/>
                <a:ea typeface="Tajawal"/>
                <a:cs typeface="Tajawal"/>
                <a:sym typeface="Tajawal"/>
              </a:defRPr>
            </a:lvl3pPr>
            <a:lvl4pPr lvl="3" rtl="0">
              <a:spcBef>
                <a:spcPts val="0"/>
              </a:spcBef>
              <a:spcAft>
                <a:spcPts val="0"/>
              </a:spcAft>
              <a:buSzPts val="1600"/>
              <a:buFont typeface="Tajawal"/>
              <a:buNone/>
              <a:defRPr sz="2133">
                <a:latin typeface="Tajawal"/>
                <a:ea typeface="Tajawal"/>
                <a:cs typeface="Tajawal"/>
                <a:sym typeface="Tajawal"/>
              </a:defRPr>
            </a:lvl4pPr>
            <a:lvl5pPr lvl="4" rtl="0">
              <a:spcBef>
                <a:spcPts val="0"/>
              </a:spcBef>
              <a:spcAft>
                <a:spcPts val="0"/>
              </a:spcAft>
              <a:buSzPts val="1600"/>
              <a:buFont typeface="Tajawal"/>
              <a:buNone/>
              <a:defRPr sz="2133">
                <a:latin typeface="Tajawal"/>
                <a:ea typeface="Tajawal"/>
                <a:cs typeface="Tajawal"/>
                <a:sym typeface="Tajawal"/>
              </a:defRPr>
            </a:lvl5pPr>
            <a:lvl6pPr lvl="5" rtl="0">
              <a:spcBef>
                <a:spcPts val="0"/>
              </a:spcBef>
              <a:spcAft>
                <a:spcPts val="0"/>
              </a:spcAft>
              <a:buSzPts val="1600"/>
              <a:buFont typeface="Tajawal"/>
              <a:buNone/>
              <a:defRPr sz="2133">
                <a:latin typeface="Tajawal"/>
                <a:ea typeface="Tajawal"/>
                <a:cs typeface="Tajawal"/>
                <a:sym typeface="Tajawal"/>
              </a:defRPr>
            </a:lvl6pPr>
            <a:lvl7pPr lvl="6" rtl="0">
              <a:spcBef>
                <a:spcPts val="0"/>
              </a:spcBef>
              <a:spcAft>
                <a:spcPts val="0"/>
              </a:spcAft>
              <a:buSzPts val="1600"/>
              <a:buFont typeface="Tajawal"/>
              <a:buNone/>
              <a:defRPr sz="2133">
                <a:latin typeface="Tajawal"/>
                <a:ea typeface="Tajawal"/>
                <a:cs typeface="Tajawal"/>
                <a:sym typeface="Tajawal"/>
              </a:defRPr>
            </a:lvl7pPr>
            <a:lvl8pPr lvl="7" rtl="0">
              <a:spcBef>
                <a:spcPts val="0"/>
              </a:spcBef>
              <a:spcAft>
                <a:spcPts val="0"/>
              </a:spcAft>
              <a:buSzPts val="1600"/>
              <a:buFont typeface="Tajawal"/>
              <a:buNone/>
              <a:defRPr sz="2133">
                <a:latin typeface="Tajawal"/>
                <a:ea typeface="Tajawal"/>
                <a:cs typeface="Tajawal"/>
                <a:sym typeface="Tajawal"/>
              </a:defRPr>
            </a:lvl8pPr>
            <a:lvl9pPr lvl="8" rtl="0">
              <a:spcBef>
                <a:spcPts val="0"/>
              </a:spcBef>
              <a:spcAft>
                <a:spcPts val="0"/>
              </a:spcAft>
              <a:buSzPts val="1600"/>
              <a:buFont typeface="Tajawal"/>
              <a:buNone/>
              <a:defRPr sz="2133">
                <a:latin typeface="Tajawal"/>
                <a:ea typeface="Tajawal"/>
                <a:cs typeface="Tajawal"/>
                <a:sym typeface="Tajawal"/>
              </a:defRPr>
            </a:lvl9pPr>
          </a:lstStyle>
          <a:p>
            <a:pPr marL="171450" indent="-171450" algn="l">
              <a:buFont typeface="Wingdings" panose="05000000000000000000" pitchFamily="2" charset="2"/>
              <a:buChar char="Ø"/>
            </a:pPr>
            <a:r>
              <a:rPr lang="en-US" sz="1800" b="1" dirty="0">
                <a:solidFill>
                  <a:srgbClr val="C00000"/>
                </a:solidFill>
                <a:latin typeface="Sitka Small" panose="02000505000000020004" pitchFamily="2" charset="0"/>
              </a:rPr>
              <a:t>Tuple</a:t>
            </a:r>
            <a:r>
              <a:rPr lang="en-US" sz="1800" dirty="0">
                <a:solidFill>
                  <a:srgbClr val="000000"/>
                </a:solidFill>
                <a:latin typeface="Sitka Small" panose="02000505000000020004" pitchFamily="2" charset="0"/>
              </a:rPr>
              <a:t> is a collection which is ordered and unchangeable. Allows duplicate members.</a:t>
            </a:r>
            <a:endParaRPr lang="en-US" sz="1000" dirty="0">
              <a:solidFill>
                <a:srgbClr val="000000"/>
              </a:solidFill>
              <a:latin typeface="Sitka Small" panose="02000505000000020004" pitchFamily="2" charset="0"/>
            </a:endParaRPr>
          </a:p>
        </p:txBody>
      </p:sp>
      <p:sp>
        <p:nvSpPr>
          <p:cNvPr id="3" name="Google Shape;409;p29">
            <a:extLst>
              <a:ext uri="{FF2B5EF4-FFF2-40B4-BE49-F238E27FC236}">
                <a16:creationId xmlns:a16="http://schemas.microsoft.com/office/drawing/2014/main" id="{C127DC31-5361-5F98-09EB-1C73669C6E05}"/>
              </a:ext>
            </a:extLst>
          </p:cNvPr>
          <p:cNvSpPr txBox="1">
            <a:spLocks/>
          </p:cNvSpPr>
          <p:nvPr/>
        </p:nvSpPr>
        <p:spPr>
          <a:xfrm>
            <a:off x="3094213" y="4310035"/>
            <a:ext cx="7055600" cy="631850"/>
          </a:xfrm>
          <a:prstGeom prst="rect">
            <a:avLst/>
          </a:prstGeom>
        </p:spPr>
        <p:txBody>
          <a:bodyPr spcFirstLastPara="1" vert="horz" wrap="square" lIns="0" tIns="0" rIns="0" bIns="0" rtlCol="0" anchor="ctr" anchorCtr="0">
            <a:noAutofit/>
          </a:bodyPr>
          <a:lstStyle>
            <a:lvl1pPr lvl="0" algn="ctr" defTabSz="914400" rtl="0" eaLnBrk="1" latinLnBrk="0" hangingPunct="1">
              <a:lnSpc>
                <a:spcPct val="90000"/>
              </a:lnSpc>
              <a:spcBef>
                <a:spcPts val="0"/>
              </a:spcBef>
              <a:spcAft>
                <a:spcPts val="0"/>
              </a:spcAft>
              <a:buSzPts val="1600"/>
              <a:buFont typeface="Tajawal"/>
              <a:buNone/>
              <a:defRPr sz="3067" kern="12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2133">
                <a:latin typeface="Tajawal"/>
                <a:ea typeface="Tajawal"/>
                <a:cs typeface="Tajawal"/>
                <a:sym typeface="Tajawal"/>
              </a:defRPr>
            </a:lvl2pPr>
            <a:lvl3pPr lvl="2" rtl="0">
              <a:spcBef>
                <a:spcPts val="0"/>
              </a:spcBef>
              <a:spcAft>
                <a:spcPts val="0"/>
              </a:spcAft>
              <a:buSzPts val="1600"/>
              <a:buFont typeface="Tajawal"/>
              <a:buNone/>
              <a:defRPr sz="2133">
                <a:latin typeface="Tajawal"/>
                <a:ea typeface="Tajawal"/>
                <a:cs typeface="Tajawal"/>
                <a:sym typeface="Tajawal"/>
              </a:defRPr>
            </a:lvl3pPr>
            <a:lvl4pPr lvl="3" rtl="0">
              <a:spcBef>
                <a:spcPts val="0"/>
              </a:spcBef>
              <a:spcAft>
                <a:spcPts val="0"/>
              </a:spcAft>
              <a:buSzPts val="1600"/>
              <a:buFont typeface="Tajawal"/>
              <a:buNone/>
              <a:defRPr sz="2133">
                <a:latin typeface="Tajawal"/>
                <a:ea typeface="Tajawal"/>
                <a:cs typeface="Tajawal"/>
                <a:sym typeface="Tajawal"/>
              </a:defRPr>
            </a:lvl4pPr>
            <a:lvl5pPr lvl="4" rtl="0">
              <a:spcBef>
                <a:spcPts val="0"/>
              </a:spcBef>
              <a:spcAft>
                <a:spcPts val="0"/>
              </a:spcAft>
              <a:buSzPts val="1600"/>
              <a:buFont typeface="Tajawal"/>
              <a:buNone/>
              <a:defRPr sz="2133">
                <a:latin typeface="Tajawal"/>
                <a:ea typeface="Tajawal"/>
                <a:cs typeface="Tajawal"/>
                <a:sym typeface="Tajawal"/>
              </a:defRPr>
            </a:lvl5pPr>
            <a:lvl6pPr lvl="5" rtl="0">
              <a:spcBef>
                <a:spcPts val="0"/>
              </a:spcBef>
              <a:spcAft>
                <a:spcPts val="0"/>
              </a:spcAft>
              <a:buSzPts val="1600"/>
              <a:buFont typeface="Tajawal"/>
              <a:buNone/>
              <a:defRPr sz="2133">
                <a:latin typeface="Tajawal"/>
                <a:ea typeface="Tajawal"/>
                <a:cs typeface="Tajawal"/>
                <a:sym typeface="Tajawal"/>
              </a:defRPr>
            </a:lvl6pPr>
            <a:lvl7pPr lvl="6" rtl="0">
              <a:spcBef>
                <a:spcPts val="0"/>
              </a:spcBef>
              <a:spcAft>
                <a:spcPts val="0"/>
              </a:spcAft>
              <a:buSzPts val="1600"/>
              <a:buFont typeface="Tajawal"/>
              <a:buNone/>
              <a:defRPr sz="2133">
                <a:latin typeface="Tajawal"/>
                <a:ea typeface="Tajawal"/>
                <a:cs typeface="Tajawal"/>
                <a:sym typeface="Tajawal"/>
              </a:defRPr>
            </a:lvl7pPr>
            <a:lvl8pPr lvl="7" rtl="0">
              <a:spcBef>
                <a:spcPts val="0"/>
              </a:spcBef>
              <a:spcAft>
                <a:spcPts val="0"/>
              </a:spcAft>
              <a:buSzPts val="1600"/>
              <a:buFont typeface="Tajawal"/>
              <a:buNone/>
              <a:defRPr sz="2133">
                <a:latin typeface="Tajawal"/>
                <a:ea typeface="Tajawal"/>
                <a:cs typeface="Tajawal"/>
                <a:sym typeface="Tajawal"/>
              </a:defRPr>
            </a:lvl8pPr>
            <a:lvl9pPr lvl="8" rtl="0">
              <a:spcBef>
                <a:spcPts val="0"/>
              </a:spcBef>
              <a:spcAft>
                <a:spcPts val="0"/>
              </a:spcAft>
              <a:buSzPts val="1600"/>
              <a:buFont typeface="Tajawal"/>
              <a:buNone/>
              <a:defRPr sz="2133">
                <a:latin typeface="Tajawal"/>
                <a:ea typeface="Tajawal"/>
                <a:cs typeface="Tajawal"/>
                <a:sym typeface="Tajawal"/>
              </a:defRPr>
            </a:lvl9pPr>
          </a:lstStyle>
          <a:p>
            <a:pPr marL="171450" indent="-171450" algn="l">
              <a:buFont typeface="Wingdings" panose="05000000000000000000" pitchFamily="2" charset="2"/>
              <a:buChar char="Ø"/>
            </a:pPr>
            <a:r>
              <a:rPr lang="en-US" sz="1800" b="1" dirty="0">
                <a:solidFill>
                  <a:srgbClr val="C00000"/>
                </a:solidFill>
                <a:latin typeface="Sitka Small" panose="02000505000000020004" pitchFamily="2" charset="0"/>
              </a:rPr>
              <a:t>Set</a:t>
            </a:r>
            <a:r>
              <a:rPr lang="en-US" sz="1800" dirty="0">
                <a:solidFill>
                  <a:srgbClr val="C00000"/>
                </a:solidFill>
                <a:latin typeface="Sitka Small" panose="02000505000000020004" pitchFamily="2" charset="0"/>
              </a:rPr>
              <a:t> </a:t>
            </a:r>
            <a:r>
              <a:rPr lang="en-US" sz="1800" dirty="0">
                <a:solidFill>
                  <a:schemeClr val="tx1"/>
                </a:solidFill>
                <a:latin typeface="Sitka Small" panose="02000505000000020004" pitchFamily="2" charset="0"/>
              </a:rPr>
              <a:t>is a collection which is unordered, unchangeable*, and unindexed. No duplicate members.</a:t>
            </a:r>
          </a:p>
        </p:txBody>
      </p:sp>
      <p:sp>
        <p:nvSpPr>
          <p:cNvPr id="4" name="Google Shape;409;p29">
            <a:extLst>
              <a:ext uri="{FF2B5EF4-FFF2-40B4-BE49-F238E27FC236}">
                <a16:creationId xmlns:a16="http://schemas.microsoft.com/office/drawing/2014/main" id="{8A9813BB-9BBD-CBF8-9512-1335243B85DE}"/>
              </a:ext>
            </a:extLst>
          </p:cNvPr>
          <p:cNvSpPr txBox="1">
            <a:spLocks/>
          </p:cNvSpPr>
          <p:nvPr/>
        </p:nvSpPr>
        <p:spPr>
          <a:xfrm>
            <a:off x="2819596" y="1931511"/>
            <a:ext cx="7880259" cy="868756"/>
          </a:xfrm>
          <a:prstGeom prst="rect">
            <a:avLst/>
          </a:prstGeom>
        </p:spPr>
        <p:txBody>
          <a:bodyPr spcFirstLastPara="1" vert="horz" wrap="square" lIns="0" tIns="0" rIns="0" bIns="0" rtlCol="0" anchor="ctr" anchorCtr="0">
            <a:noAutofit/>
          </a:bodyPr>
          <a:lstStyle>
            <a:lvl1pPr lvl="0" algn="ctr" defTabSz="914400" rtl="0" eaLnBrk="1" latinLnBrk="0" hangingPunct="1">
              <a:lnSpc>
                <a:spcPct val="90000"/>
              </a:lnSpc>
              <a:spcBef>
                <a:spcPts val="0"/>
              </a:spcBef>
              <a:spcAft>
                <a:spcPts val="0"/>
              </a:spcAft>
              <a:buSzPts val="1600"/>
              <a:buFont typeface="Tajawal"/>
              <a:buNone/>
              <a:defRPr sz="3067" kern="12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2133">
                <a:latin typeface="Tajawal"/>
                <a:ea typeface="Tajawal"/>
                <a:cs typeface="Tajawal"/>
                <a:sym typeface="Tajawal"/>
              </a:defRPr>
            </a:lvl2pPr>
            <a:lvl3pPr lvl="2" rtl="0">
              <a:spcBef>
                <a:spcPts val="0"/>
              </a:spcBef>
              <a:spcAft>
                <a:spcPts val="0"/>
              </a:spcAft>
              <a:buSzPts val="1600"/>
              <a:buFont typeface="Tajawal"/>
              <a:buNone/>
              <a:defRPr sz="2133">
                <a:latin typeface="Tajawal"/>
                <a:ea typeface="Tajawal"/>
                <a:cs typeface="Tajawal"/>
                <a:sym typeface="Tajawal"/>
              </a:defRPr>
            </a:lvl3pPr>
            <a:lvl4pPr lvl="3" rtl="0">
              <a:spcBef>
                <a:spcPts val="0"/>
              </a:spcBef>
              <a:spcAft>
                <a:spcPts val="0"/>
              </a:spcAft>
              <a:buSzPts val="1600"/>
              <a:buFont typeface="Tajawal"/>
              <a:buNone/>
              <a:defRPr sz="2133">
                <a:latin typeface="Tajawal"/>
                <a:ea typeface="Tajawal"/>
                <a:cs typeface="Tajawal"/>
                <a:sym typeface="Tajawal"/>
              </a:defRPr>
            </a:lvl4pPr>
            <a:lvl5pPr lvl="4" rtl="0">
              <a:spcBef>
                <a:spcPts val="0"/>
              </a:spcBef>
              <a:spcAft>
                <a:spcPts val="0"/>
              </a:spcAft>
              <a:buSzPts val="1600"/>
              <a:buFont typeface="Tajawal"/>
              <a:buNone/>
              <a:defRPr sz="2133">
                <a:latin typeface="Tajawal"/>
                <a:ea typeface="Tajawal"/>
                <a:cs typeface="Tajawal"/>
                <a:sym typeface="Tajawal"/>
              </a:defRPr>
            </a:lvl5pPr>
            <a:lvl6pPr lvl="5" rtl="0">
              <a:spcBef>
                <a:spcPts val="0"/>
              </a:spcBef>
              <a:spcAft>
                <a:spcPts val="0"/>
              </a:spcAft>
              <a:buSzPts val="1600"/>
              <a:buFont typeface="Tajawal"/>
              <a:buNone/>
              <a:defRPr sz="2133">
                <a:latin typeface="Tajawal"/>
                <a:ea typeface="Tajawal"/>
                <a:cs typeface="Tajawal"/>
                <a:sym typeface="Tajawal"/>
              </a:defRPr>
            </a:lvl6pPr>
            <a:lvl7pPr lvl="6" rtl="0">
              <a:spcBef>
                <a:spcPts val="0"/>
              </a:spcBef>
              <a:spcAft>
                <a:spcPts val="0"/>
              </a:spcAft>
              <a:buSzPts val="1600"/>
              <a:buFont typeface="Tajawal"/>
              <a:buNone/>
              <a:defRPr sz="2133">
                <a:latin typeface="Tajawal"/>
                <a:ea typeface="Tajawal"/>
                <a:cs typeface="Tajawal"/>
                <a:sym typeface="Tajawal"/>
              </a:defRPr>
            </a:lvl7pPr>
            <a:lvl8pPr lvl="7" rtl="0">
              <a:spcBef>
                <a:spcPts val="0"/>
              </a:spcBef>
              <a:spcAft>
                <a:spcPts val="0"/>
              </a:spcAft>
              <a:buSzPts val="1600"/>
              <a:buFont typeface="Tajawal"/>
              <a:buNone/>
              <a:defRPr sz="2133">
                <a:latin typeface="Tajawal"/>
                <a:ea typeface="Tajawal"/>
                <a:cs typeface="Tajawal"/>
                <a:sym typeface="Tajawal"/>
              </a:defRPr>
            </a:lvl8pPr>
            <a:lvl9pPr lvl="8" rtl="0">
              <a:spcBef>
                <a:spcPts val="0"/>
              </a:spcBef>
              <a:spcAft>
                <a:spcPts val="0"/>
              </a:spcAft>
              <a:buSzPts val="1600"/>
              <a:buFont typeface="Tajawal"/>
              <a:buNone/>
              <a:defRPr sz="2133">
                <a:latin typeface="Tajawal"/>
                <a:ea typeface="Tajawal"/>
                <a:cs typeface="Tajawal"/>
                <a:sym typeface="Tajawal"/>
              </a:defRPr>
            </a:lvl9pPr>
          </a:lstStyle>
          <a:p>
            <a:pPr algn="l"/>
            <a:r>
              <a:rPr lang="en-US" sz="2400" b="0" i="0" dirty="0">
                <a:solidFill>
                  <a:srgbClr val="000000"/>
                </a:solidFill>
                <a:effectLst/>
                <a:latin typeface="Sitka Small" panose="02000505000000020004" pitchFamily="2" charset="0"/>
              </a:rPr>
              <a:t>There are four collection data types in the Python programming language:</a:t>
            </a:r>
          </a:p>
        </p:txBody>
      </p:sp>
      <p:sp>
        <p:nvSpPr>
          <p:cNvPr id="11" name="Google Shape;409;p29">
            <a:extLst>
              <a:ext uri="{FF2B5EF4-FFF2-40B4-BE49-F238E27FC236}">
                <a16:creationId xmlns:a16="http://schemas.microsoft.com/office/drawing/2014/main" id="{326A199F-618B-975D-ABFE-C182F97A8531}"/>
              </a:ext>
            </a:extLst>
          </p:cNvPr>
          <p:cNvSpPr txBox="1">
            <a:spLocks/>
          </p:cNvSpPr>
          <p:nvPr/>
        </p:nvSpPr>
        <p:spPr>
          <a:xfrm>
            <a:off x="3055051" y="4928553"/>
            <a:ext cx="7055600" cy="631850"/>
          </a:xfrm>
          <a:prstGeom prst="rect">
            <a:avLst/>
          </a:prstGeom>
        </p:spPr>
        <p:txBody>
          <a:bodyPr spcFirstLastPara="1" vert="horz" wrap="square" lIns="0" tIns="0" rIns="0" bIns="0" rtlCol="0" anchor="ctr" anchorCtr="0">
            <a:noAutofit/>
          </a:bodyPr>
          <a:lstStyle>
            <a:lvl1pPr lvl="0" algn="ctr" defTabSz="914400" rtl="0" eaLnBrk="1" latinLnBrk="0" hangingPunct="1">
              <a:lnSpc>
                <a:spcPct val="90000"/>
              </a:lnSpc>
              <a:spcBef>
                <a:spcPts val="0"/>
              </a:spcBef>
              <a:spcAft>
                <a:spcPts val="0"/>
              </a:spcAft>
              <a:buSzPts val="1600"/>
              <a:buFont typeface="Tajawal"/>
              <a:buNone/>
              <a:defRPr sz="3067" kern="12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2133">
                <a:latin typeface="Tajawal"/>
                <a:ea typeface="Tajawal"/>
                <a:cs typeface="Tajawal"/>
                <a:sym typeface="Tajawal"/>
              </a:defRPr>
            </a:lvl2pPr>
            <a:lvl3pPr lvl="2" rtl="0">
              <a:spcBef>
                <a:spcPts val="0"/>
              </a:spcBef>
              <a:spcAft>
                <a:spcPts val="0"/>
              </a:spcAft>
              <a:buSzPts val="1600"/>
              <a:buFont typeface="Tajawal"/>
              <a:buNone/>
              <a:defRPr sz="2133">
                <a:latin typeface="Tajawal"/>
                <a:ea typeface="Tajawal"/>
                <a:cs typeface="Tajawal"/>
                <a:sym typeface="Tajawal"/>
              </a:defRPr>
            </a:lvl3pPr>
            <a:lvl4pPr lvl="3" rtl="0">
              <a:spcBef>
                <a:spcPts val="0"/>
              </a:spcBef>
              <a:spcAft>
                <a:spcPts val="0"/>
              </a:spcAft>
              <a:buSzPts val="1600"/>
              <a:buFont typeface="Tajawal"/>
              <a:buNone/>
              <a:defRPr sz="2133">
                <a:latin typeface="Tajawal"/>
                <a:ea typeface="Tajawal"/>
                <a:cs typeface="Tajawal"/>
                <a:sym typeface="Tajawal"/>
              </a:defRPr>
            </a:lvl4pPr>
            <a:lvl5pPr lvl="4" rtl="0">
              <a:spcBef>
                <a:spcPts val="0"/>
              </a:spcBef>
              <a:spcAft>
                <a:spcPts val="0"/>
              </a:spcAft>
              <a:buSzPts val="1600"/>
              <a:buFont typeface="Tajawal"/>
              <a:buNone/>
              <a:defRPr sz="2133">
                <a:latin typeface="Tajawal"/>
                <a:ea typeface="Tajawal"/>
                <a:cs typeface="Tajawal"/>
                <a:sym typeface="Tajawal"/>
              </a:defRPr>
            </a:lvl5pPr>
            <a:lvl6pPr lvl="5" rtl="0">
              <a:spcBef>
                <a:spcPts val="0"/>
              </a:spcBef>
              <a:spcAft>
                <a:spcPts val="0"/>
              </a:spcAft>
              <a:buSzPts val="1600"/>
              <a:buFont typeface="Tajawal"/>
              <a:buNone/>
              <a:defRPr sz="2133">
                <a:latin typeface="Tajawal"/>
                <a:ea typeface="Tajawal"/>
                <a:cs typeface="Tajawal"/>
                <a:sym typeface="Tajawal"/>
              </a:defRPr>
            </a:lvl6pPr>
            <a:lvl7pPr lvl="6" rtl="0">
              <a:spcBef>
                <a:spcPts val="0"/>
              </a:spcBef>
              <a:spcAft>
                <a:spcPts val="0"/>
              </a:spcAft>
              <a:buSzPts val="1600"/>
              <a:buFont typeface="Tajawal"/>
              <a:buNone/>
              <a:defRPr sz="2133">
                <a:latin typeface="Tajawal"/>
                <a:ea typeface="Tajawal"/>
                <a:cs typeface="Tajawal"/>
                <a:sym typeface="Tajawal"/>
              </a:defRPr>
            </a:lvl7pPr>
            <a:lvl8pPr lvl="7" rtl="0">
              <a:spcBef>
                <a:spcPts val="0"/>
              </a:spcBef>
              <a:spcAft>
                <a:spcPts val="0"/>
              </a:spcAft>
              <a:buSzPts val="1600"/>
              <a:buFont typeface="Tajawal"/>
              <a:buNone/>
              <a:defRPr sz="2133">
                <a:latin typeface="Tajawal"/>
                <a:ea typeface="Tajawal"/>
                <a:cs typeface="Tajawal"/>
                <a:sym typeface="Tajawal"/>
              </a:defRPr>
            </a:lvl8pPr>
            <a:lvl9pPr lvl="8" rtl="0">
              <a:spcBef>
                <a:spcPts val="0"/>
              </a:spcBef>
              <a:spcAft>
                <a:spcPts val="0"/>
              </a:spcAft>
              <a:buSzPts val="1600"/>
              <a:buFont typeface="Tajawal"/>
              <a:buNone/>
              <a:defRPr sz="2133">
                <a:latin typeface="Tajawal"/>
                <a:ea typeface="Tajawal"/>
                <a:cs typeface="Tajawal"/>
                <a:sym typeface="Tajawal"/>
              </a:defRPr>
            </a:lvl9pPr>
          </a:lstStyle>
          <a:p>
            <a:pPr marL="171450" indent="-171450" algn="l">
              <a:buFont typeface="Wingdings" panose="05000000000000000000" pitchFamily="2" charset="2"/>
              <a:buChar char="Ø"/>
            </a:pPr>
            <a:r>
              <a:rPr lang="en-US" sz="1800" b="1" dirty="0">
                <a:solidFill>
                  <a:srgbClr val="C00000"/>
                </a:solidFill>
                <a:latin typeface="Sitka Small" panose="02000505000000020004" pitchFamily="2" charset="0"/>
              </a:rPr>
              <a:t>Dictionary </a:t>
            </a:r>
            <a:r>
              <a:rPr lang="en-US" sz="1800" dirty="0">
                <a:solidFill>
                  <a:schemeClr val="tx1"/>
                </a:solidFill>
                <a:latin typeface="Sitka Small" panose="02000505000000020004" pitchFamily="2" charset="0"/>
              </a:rPr>
              <a:t>is a collection which is ordered** and changeable. No duplicate members.</a:t>
            </a:r>
          </a:p>
        </p:txBody>
      </p:sp>
    </p:spTree>
    <p:extLst>
      <p:ext uri="{BB962C8B-B14F-4D97-AF65-F5344CB8AC3E}">
        <p14:creationId xmlns:p14="http://schemas.microsoft.com/office/powerpoint/2010/main" val="33046833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Access dictionary items</a:t>
            </a:r>
            <a:endParaRPr lang="en-US" sz="4000" dirty="0">
              <a:latin typeface="Georgia" panose="02040502050405020303" pitchFamily="18" charset="0"/>
            </a:endParaRPr>
          </a:p>
        </p:txBody>
      </p:sp>
      <p:sp>
        <p:nvSpPr>
          <p:cNvPr id="6" name="TextBox 5">
            <a:extLst>
              <a:ext uri="{FF2B5EF4-FFF2-40B4-BE49-F238E27FC236}">
                <a16:creationId xmlns:a16="http://schemas.microsoft.com/office/drawing/2014/main" id="{3A836BA6-2DA7-AF70-233B-FF227E545B35}"/>
              </a:ext>
            </a:extLst>
          </p:cNvPr>
          <p:cNvSpPr txBox="1"/>
          <p:nvPr/>
        </p:nvSpPr>
        <p:spPr>
          <a:xfrm>
            <a:off x="2876127" y="2783551"/>
            <a:ext cx="6996967"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Dictionaries cannot have two items with the same key:</a:t>
            </a:r>
          </a:p>
        </p:txBody>
      </p:sp>
      <p:sp>
        <p:nvSpPr>
          <p:cNvPr id="8" name="Rectangle 2">
            <a:extLst>
              <a:ext uri="{FF2B5EF4-FFF2-40B4-BE49-F238E27FC236}">
                <a16:creationId xmlns:a16="http://schemas.microsoft.com/office/drawing/2014/main" id="{7627521B-4BB0-06DD-CE76-DF6E5A1E9BDC}"/>
              </a:ext>
            </a:extLst>
          </p:cNvPr>
          <p:cNvSpPr>
            <a:spLocks noChangeArrowheads="1"/>
          </p:cNvSpPr>
          <p:nvPr/>
        </p:nvSpPr>
        <p:spPr bwMode="auto">
          <a:xfrm>
            <a:off x="2804022" y="2814328"/>
            <a:ext cx="706907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determine how many items a dictionary has, use the </a:t>
            </a:r>
            <a:r>
              <a:rPr kumimoji="0" lang="en-US" altLang="en-US" sz="1400" b="0" i="0" u="none" strike="noStrike" cap="none" normalizeH="0" baseline="0" dirty="0" err="1">
                <a:ln>
                  <a:noFill/>
                </a:ln>
                <a:solidFill>
                  <a:srgbClr val="DC143C"/>
                </a:solidFill>
                <a:effectLst/>
                <a:latin typeface="Consolas" panose="020B0609020204030204" pitchFamily="49" charset="0"/>
              </a:rPr>
              <a:t>len</a:t>
            </a:r>
            <a:r>
              <a:rPr kumimoji="0" lang="en-US" altLang="en-US" sz="1400" b="0" i="0" u="none" strike="noStrike" cap="none" normalizeH="0" baseline="0" dirty="0">
                <a:ln>
                  <a:noFill/>
                </a:ln>
                <a:solidFill>
                  <a:srgbClr val="DC143C"/>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Verdana" panose="020B0604030504040204" pitchFamily="34" charset="0"/>
              </a:rPr>
              <a:t> function:</a:t>
            </a:r>
            <a:endParaRPr kumimoji="0" lang="en-US" altLang="en-US" sz="14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21C48940-0167-01B0-FE3D-012AAE54A191}"/>
              </a:ext>
            </a:extLst>
          </p:cNvPr>
          <p:cNvPicPr>
            <a:picLocks noChangeAspect="1"/>
          </p:cNvPicPr>
          <p:nvPr/>
        </p:nvPicPr>
        <p:blipFill>
          <a:blip r:embed="rId14"/>
          <a:stretch>
            <a:fillRect/>
          </a:stretch>
        </p:blipFill>
        <p:spPr>
          <a:xfrm>
            <a:off x="2156589" y="2494325"/>
            <a:ext cx="4146347" cy="3619946"/>
          </a:xfrm>
          <a:prstGeom prst="rect">
            <a:avLst/>
          </a:prstGeom>
        </p:spPr>
      </p:pic>
      <p:sp>
        <p:nvSpPr>
          <p:cNvPr id="9" name="TextBox 8">
            <a:extLst>
              <a:ext uri="{FF2B5EF4-FFF2-40B4-BE49-F238E27FC236}">
                <a16:creationId xmlns:a16="http://schemas.microsoft.com/office/drawing/2014/main" id="{F277FBEA-18AE-13C5-B429-48498745187F}"/>
              </a:ext>
            </a:extLst>
          </p:cNvPr>
          <p:cNvSpPr txBox="1"/>
          <p:nvPr/>
        </p:nvSpPr>
        <p:spPr>
          <a:xfrm>
            <a:off x="2156589" y="1909550"/>
            <a:ext cx="4146347" cy="461665"/>
          </a:xfrm>
          <a:prstGeom prst="rect">
            <a:avLst/>
          </a:prstGeom>
          <a:solidFill>
            <a:schemeClr val="bg1"/>
          </a:solidFill>
        </p:spPr>
        <p:txBody>
          <a:bodyPr wrap="square">
            <a:spAutoFit/>
          </a:bodyPr>
          <a:lstStyle/>
          <a:p>
            <a:pPr algn="l"/>
            <a:r>
              <a:rPr lang="en-US" sz="1200" b="0" i="0" dirty="0">
                <a:solidFill>
                  <a:srgbClr val="000000"/>
                </a:solidFill>
                <a:effectLst/>
                <a:latin typeface="Verdana" panose="020B0604030504040204" pitchFamily="34" charset="0"/>
              </a:rPr>
              <a:t>You can access the items of a dictionary by referring to its key name, inside square brackets:</a:t>
            </a:r>
          </a:p>
        </p:txBody>
      </p:sp>
      <p:pic>
        <p:nvPicPr>
          <p:cNvPr id="13" name="Picture 12">
            <a:extLst>
              <a:ext uri="{FF2B5EF4-FFF2-40B4-BE49-F238E27FC236}">
                <a16:creationId xmlns:a16="http://schemas.microsoft.com/office/drawing/2014/main" id="{1B0C10EC-60A0-9499-CAD8-41EF918DD68C}"/>
              </a:ext>
            </a:extLst>
          </p:cNvPr>
          <p:cNvPicPr>
            <a:picLocks noChangeAspect="1"/>
          </p:cNvPicPr>
          <p:nvPr/>
        </p:nvPicPr>
        <p:blipFill>
          <a:blip r:embed="rId15"/>
          <a:stretch>
            <a:fillRect/>
          </a:stretch>
        </p:blipFill>
        <p:spPr>
          <a:xfrm>
            <a:off x="6375041" y="2473138"/>
            <a:ext cx="4310220" cy="3662320"/>
          </a:xfrm>
          <a:prstGeom prst="rect">
            <a:avLst/>
          </a:prstGeom>
        </p:spPr>
      </p:pic>
      <p:sp>
        <p:nvSpPr>
          <p:cNvPr id="14" name="TextBox 13">
            <a:extLst>
              <a:ext uri="{FF2B5EF4-FFF2-40B4-BE49-F238E27FC236}">
                <a16:creationId xmlns:a16="http://schemas.microsoft.com/office/drawing/2014/main" id="{3160EB4C-F2A7-702A-4FE3-A0FDBA47226F}"/>
              </a:ext>
            </a:extLst>
          </p:cNvPr>
          <p:cNvSpPr txBox="1"/>
          <p:nvPr/>
        </p:nvSpPr>
        <p:spPr>
          <a:xfrm>
            <a:off x="6378836" y="1926387"/>
            <a:ext cx="4306425" cy="461665"/>
          </a:xfrm>
          <a:prstGeom prst="rect">
            <a:avLst/>
          </a:prstGeom>
          <a:solidFill>
            <a:schemeClr val="bg1"/>
          </a:solidFill>
        </p:spPr>
        <p:txBody>
          <a:bodyPr wrap="square">
            <a:spAutoFit/>
          </a:bodyPr>
          <a:lstStyle/>
          <a:p>
            <a:pPr algn="l"/>
            <a:r>
              <a:rPr lang="en-US" sz="1200" b="0" i="0" dirty="0">
                <a:solidFill>
                  <a:srgbClr val="000000"/>
                </a:solidFill>
                <a:effectLst/>
                <a:latin typeface="Verdana" panose="020B0604030504040204" pitchFamily="34" charset="0"/>
              </a:rPr>
              <a:t>There is also a method called get() that will give you the same result:</a:t>
            </a:r>
          </a:p>
        </p:txBody>
      </p:sp>
    </p:spTree>
    <p:extLst>
      <p:ext uri="{BB962C8B-B14F-4D97-AF65-F5344CB8AC3E}">
        <p14:creationId xmlns:p14="http://schemas.microsoft.com/office/powerpoint/2010/main" val="4236460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GET KEYS</a:t>
            </a:r>
            <a:endParaRPr lang="en-US" sz="4000" dirty="0">
              <a:latin typeface="Georgia" panose="02040502050405020303" pitchFamily="18" charset="0"/>
            </a:endParaRPr>
          </a:p>
        </p:txBody>
      </p:sp>
      <p:sp>
        <p:nvSpPr>
          <p:cNvPr id="9" name="TextBox 8">
            <a:extLst>
              <a:ext uri="{FF2B5EF4-FFF2-40B4-BE49-F238E27FC236}">
                <a16:creationId xmlns:a16="http://schemas.microsoft.com/office/drawing/2014/main" id="{F277FBEA-18AE-13C5-B429-48498745187F}"/>
              </a:ext>
            </a:extLst>
          </p:cNvPr>
          <p:cNvSpPr txBox="1"/>
          <p:nvPr/>
        </p:nvSpPr>
        <p:spPr>
          <a:xfrm>
            <a:off x="2156589" y="1909550"/>
            <a:ext cx="4146347" cy="646331"/>
          </a:xfrm>
          <a:prstGeom prst="rect">
            <a:avLst/>
          </a:prstGeom>
          <a:solidFill>
            <a:schemeClr val="bg1"/>
          </a:solidFill>
        </p:spPr>
        <p:txBody>
          <a:bodyPr wrap="square">
            <a:spAutoFit/>
          </a:bodyPr>
          <a:lstStyle/>
          <a:p>
            <a:pPr algn="l"/>
            <a:r>
              <a:rPr lang="en-US" sz="1200" b="0" i="0" dirty="0">
                <a:solidFill>
                  <a:srgbClr val="000000"/>
                </a:solidFill>
                <a:effectLst/>
                <a:latin typeface="Verdana" panose="020B0604030504040204" pitchFamily="34" charset="0"/>
              </a:rPr>
              <a:t>The keys() method will return a list of all the keys in the dictionary.</a:t>
            </a:r>
          </a:p>
          <a:p>
            <a:pPr algn="l"/>
            <a:endParaRPr lang="en-US" sz="1200"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3160EB4C-F2A7-702A-4FE3-A0FDBA47226F}"/>
              </a:ext>
            </a:extLst>
          </p:cNvPr>
          <p:cNvSpPr txBox="1"/>
          <p:nvPr/>
        </p:nvSpPr>
        <p:spPr>
          <a:xfrm>
            <a:off x="6374610" y="1897884"/>
            <a:ext cx="4306425" cy="646331"/>
          </a:xfrm>
          <a:prstGeom prst="rect">
            <a:avLst/>
          </a:prstGeom>
          <a:solidFill>
            <a:schemeClr val="bg1"/>
          </a:solidFill>
        </p:spPr>
        <p:txBody>
          <a:bodyPr wrap="square">
            <a:spAutoFit/>
          </a:bodyPr>
          <a:lstStyle/>
          <a:p>
            <a:pPr algn="l"/>
            <a:r>
              <a:rPr lang="en-US" sz="1200" b="0" i="0" dirty="0">
                <a:solidFill>
                  <a:srgbClr val="000000"/>
                </a:solidFill>
                <a:effectLst/>
                <a:latin typeface="Verdana" panose="020B0604030504040204" pitchFamily="34" charset="0"/>
              </a:rPr>
              <a:t>The list of the keys is a view of the dictionary, meaning that any changes done to the dictionary will be reflected in the keys list.</a:t>
            </a:r>
          </a:p>
        </p:txBody>
      </p:sp>
      <p:pic>
        <p:nvPicPr>
          <p:cNvPr id="5" name="Picture 4">
            <a:extLst>
              <a:ext uri="{FF2B5EF4-FFF2-40B4-BE49-F238E27FC236}">
                <a16:creationId xmlns:a16="http://schemas.microsoft.com/office/drawing/2014/main" id="{082F7684-FB3F-7D78-DBCA-6527DF1CBCA1}"/>
              </a:ext>
            </a:extLst>
          </p:cNvPr>
          <p:cNvPicPr>
            <a:picLocks noChangeAspect="1"/>
          </p:cNvPicPr>
          <p:nvPr/>
        </p:nvPicPr>
        <p:blipFill>
          <a:blip r:embed="rId14"/>
          <a:stretch>
            <a:fillRect/>
          </a:stretch>
        </p:blipFill>
        <p:spPr>
          <a:xfrm>
            <a:off x="2156589" y="2592651"/>
            <a:ext cx="4146347" cy="3581900"/>
          </a:xfrm>
          <a:prstGeom prst="rect">
            <a:avLst/>
          </a:prstGeom>
        </p:spPr>
      </p:pic>
      <p:pic>
        <p:nvPicPr>
          <p:cNvPr id="10" name="Picture 9">
            <a:extLst>
              <a:ext uri="{FF2B5EF4-FFF2-40B4-BE49-F238E27FC236}">
                <a16:creationId xmlns:a16="http://schemas.microsoft.com/office/drawing/2014/main" id="{2D20D9FA-6296-D837-2523-B2F8B7907E8E}"/>
              </a:ext>
            </a:extLst>
          </p:cNvPr>
          <p:cNvPicPr>
            <a:picLocks noChangeAspect="1"/>
          </p:cNvPicPr>
          <p:nvPr/>
        </p:nvPicPr>
        <p:blipFill>
          <a:blip r:embed="rId15"/>
          <a:stretch>
            <a:fillRect/>
          </a:stretch>
        </p:blipFill>
        <p:spPr>
          <a:xfrm>
            <a:off x="6374610" y="2592651"/>
            <a:ext cx="4306425" cy="3603849"/>
          </a:xfrm>
          <a:prstGeom prst="rect">
            <a:avLst/>
          </a:prstGeom>
        </p:spPr>
      </p:pic>
    </p:spTree>
    <p:extLst>
      <p:ext uri="{BB962C8B-B14F-4D97-AF65-F5344CB8AC3E}">
        <p14:creationId xmlns:p14="http://schemas.microsoft.com/office/powerpoint/2010/main" val="207931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a:xfrm>
            <a:off x="252087" y="501650"/>
            <a:ext cx="11430000" cy="1325563"/>
          </a:xfrm>
        </p:spPr>
        <p:txBody>
          <a:bodyPr/>
          <a:lstStyle/>
          <a:p>
            <a:r>
              <a:rPr lang="en-US" dirty="0">
                <a:solidFill>
                  <a:schemeClr val="accent3"/>
                </a:solidFill>
                <a:latin typeface="Algerian" panose="04020705040A02060702" pitchFamily="82" charset="0"/>
                <a:ea typeface="Baskerville" panose="02020502070401020303" pitchFamily="18" charset="0"/>
              </a:rPr>
              <a:t>BUILT-IN DATA TYPES</a:t>
            </a:r>
            <a:endParaRPr lang="en-US" dirty="0">
              <a:latin typeface="Algerian" panose="04020705040A02060702" pitchFamily="82" charset="0"/>
            </a:endParaRPr>
          </a:p>
        </p:txBody>
      </p:sp>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11" name="Google Shape;673;p14">
            <a:extLst>
              <a:ext uri="{FF2B5EF4-FFF2-40B4-BE49-F238E27FC236}">
                <a16:creationId xmlns:a16="http://schemas.microsoft.com/office/drawing/2014/main" id="{A901CA08-475B-DE36-BA83-AC49DC675ADF}"/>
              </a:ext>
            </a:extLst>
          </p:cNvPr>
          <p:cNvPicPr preferRelativeResize="0"/>
          <p:nvPr/>
        </p:nvPicPr>
        <p:blipFill rotWithShape="1">
          <a:blip r:embed="rId2">
            <a:alphaModFix/>
          </a:blip>
          <a:srcRect b="67590"/>
          <a:stretch/>
        </p:blipFill>
        <p:spPr>
          <a:xfrm>
            <a:off x="580382" y="2539725"/>
            <a:ext cx="8219062" cy="3816625"/>
          </a:xfrm>
          <a:prstGeom prst="rect">
            <a:avLst/>
          </a:prstGeom>
          <a:noFill/>
          <a:ln>
            <a:noFill/>
          </a:ln>
        </p:spPr>
      </p:pic>
      <p:sp>
        <p:nvSpPr>
          <p:cNvPr id="12" name="Google Shape;668;p14">
            <a:extLst>
              <a:ext uri="{FF2B5EF4-FFF2-40B4-BE49-F238E27FC236}">
                <a16:creationId xmlns:a16="http://schemas.microsoft.com/office/drawing/2014/main" id="{71F8304B-2C40-6925-1EC5-0A8594412D7C}"/>
              </a:ext>
            </a:extLst>
          </p:cNvPr>
          <p:cNvSpPr txBox="1"/>
          <p:nvPr/>
        </p:nvSpPr>
        <p:spPr>
          <a:xfrm>
            <a:off x="7135699" y="3547810"/>
            <a:ext cx="4144618" cy="1800453"/>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500"/>
              <a:buFont typeface="Noto Sans Symbols"/>
              <a:buChar char="⮚"/>
            </a:pPr>
            <a:r>
              <a:rPr lang="en" sz="1600" b="0" i="0" u="none" strike="noStrike" cap="none" dirty="0">
                <a:latin typeface="+mj-lt"/>
                <a:ea typeface="Arial"/>
                <a:cs typeface="Arial"/>
                <a:sym typeface="Arial"/>
              </a:rPr>
              <a:t>In programming, data type is an important concept. </a:t>
            </a:r>
            <a:endParaRPr sz="2000" dirty="0">
              <a:latin typeface="+mj-lt"/>
            </a:endParaRPr>
          </a:p>
          <a:p>
            <a:pPr marL="214313" marR="0" lvl="0" indent="-214313" algn="l" rtl="0">
              <a:lnSpc>
                <a:spcPct val="100000"/>
              </a:lnSpc>
              <a:spcBef>
                <a:spcPts val="0"/>
              </a:spcBef>
              <a:spcAft>
                <a:spcPts val="0"/>
              </a:spcAft>
              <a:buClr>
                <a:srgbClr val="000000"/>
              </a:buClr>
              <a:buSzPts val="1500"/>
              <a:buFont typeface="Noto Sans Symbols"/>
              <a:buChar char="⮚"/>
            </a:pPr>
            <a:r>
              <a:rPr lang="en" sz="1600" b="0" i="0" u="none" strike="noStrike" cap="none" dirty="0">
                <a:latin typeface="+mj-lt"/>
                <a:ea typeface="Arial"/>
                <a:cs typeface="Arial"/>
                <a:sym typeface="Arial"/>
              </a:rPr>
              <a:t>Variables can store data of different types, and different types can do different things. </a:t>
            </a:r>
            <a:endParaRPr sz="2000" dirty="0">
              <a:latin typeface="+mj-lt"/>
            </a:endParaRPr>
          </a:p>
          <a:p>
            <a:pPr marL="214313" marR="0" lvl="0" indent="-214313" algn="l" rtl="0">
              <a:lnSpc>
                <a:spcPct val="100000"/>
              </a:lnSpc>
              <a:spcBef>
                <a:spcPts val="0"/>
              </a:spcBef>
              <a:spcAft>
                <a:spcPts val="0"/>
              </a:spcAft>
              <a:buClr>
                <a:srgbClr val="000000"/>
              </a:buClr>
              <a:buSzPts val="1500"/>
              <a:buFont typeface="Noto Sans Symbols"/>
              <a:buChar char="⮚"/>
            </a:pPr>
            <a:r>
              <a:rPr lang="en" sz="1600" b="0" i="0" u="none" strike="noStrike" cap="none" dirty="0">
                <a:latin typeface="+mj-lt"/>
                <a:ea typeface="Arial"/>
                <a:cs typeface="Arial"/>
                <a:sym typeface="Arial"/>
              </a:rPr>
              <a:t>Python has the following data types built-in by default,</a:t>
            </a:r>
            <a:endParaRPr sz="2000" dirty="0">
              <a:latin typeface="+mj-lt"/>
            </a:endParaRPr>
          </a:p>
          <a:p>
            <a:pPr marL="214313" marR="0" lvl="0" indent="-119063" algn="ctr" rtl="0">
              <a:lnSpc>
                <a:spcPct val="100000"/>
              </a:lnSpc>
              <a:spcBef>
                <a:spcPts val="0"/>
              </a:spcBef>
              <a:spcAft>
                <a:spcPts val="0"/>
              </a:spcAft>
              <a:buClr>
                <a:srgbClr val="000000"/>
              </a:buClr>
              <a:buSzPts val="1500"/>
              <a:buFont typeface="Noto Sans Symbols"/>
              <a:buNone/>
            </a:pPr>
            <a:endParaRPr sz="1600" b="0" i="0" u="none" strike="noStrike" cap="none" dirty="0">
              <a:latin typeface="+mj-lt"/>
              <a:ea typeface="Times New Roman"/>
              <a:cs typeface="Times New Roman"/>
              <a:sym typeface="Times New Roman"/>
            </a:endParaRPr>
          </a:p>
        </p:txBody>
      </p:sp>
    </p:spTree>
    <p:extLst>
      <p:ext uri="{BB962C8B-B14F-4D97-AF65-F5344CB8AC3E}">
        <p14:creationId xmlns:p14="http://schemas.microsoft.com/office/powerpoint/2010/main" val="58893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Change Dictionary Items</a:t>
            </a:r>
          </a:p>
        </p:txBody>
      </p:sp>
      <p:sp>
        <p:nvSpPr>
          <p:cNvPr id="9" name="TextBox 8">
            <a:extLst>
              <a:ext uri="{FF2B5EF4-FFF2-40B4-BE49-F238E27FC236}">
                <a16:creationId xmlns:a16="http://schemas.microsoft.com/office/drawing/2014/main" id="{F277FBEA-18AE-13C5-B429-48498745187F}"/>
              </a:ext>
            </a:extLst>
          </p:cNvPr>
          <p:cNvSpPr txBox="1"/>
          <p:nvPr/>
        </p:nvSpPr>
        <p:spPr>
          <a:xfrm>
            <a:off x="2159920" y="5720432"/>
            <a:ext cx="8242445" cy="338554"/>
          </a:xfrm>
          <a:prstGeom prst="rect">
            <a:avLst/>
          </a:prstGeom>
          <a:solidFill>
            <a:schemeClr val="bg1"/>
          </a:solidFill>
        </p:spPr>
        <p:txBody>
          <a:bodyPr wrap="square">
            <a:spAutoFit/>
          </a:bodyPr>
          <a:lstStyle/>
          <a:p>
            <a:pPr algn="l"/>
            <a:r>
              <a:rPr lang="en-US" sz="1600" b="0" i="0" dirty="0">
                <a:solidFill>
                  <a:srgbClr val="000000"/>
                </a:solidFill>
                <a:effectLst/>
                <a:latin typeface="Verdana" panose="020B0604030504040204" pitchFamily="34" charset="0"/>
              </a:rPr>
              <a:t>You can change the value of a specific item by referring to its key name:</a:t>
            </a:r>
          </a:p>
        </p:txBody>
      </p:sp>
      <p:pic>
        <p:nvPicPr>
          <p:cNvPr id="3" name="Picture 2">
            <a:extLst>
              <a:ext uri="{FF2B5EF4-FFF2-40B4-BE49-F238E27FC236}">
                <a16:creationId xmlns:a16="http://schemas.microsoft.com/office/drawing/2014/main" id="{68C85EED-4FD2-E2BC-C3DF-81BE7A913937}"/>
              </a:ext>
            </a:extLst>
          </p:cNvPr>
          <p:cNvPicPr>
            <a:picLocks noChangeAspect="1"/>
          </p:cNvPicPr>
          <p:nvPr/>
        </p:nvPicPr>
        <p:blipFill>
          <a:blip r:embed="rId14"/>
          <a:stretch>
            <a:fillRect/>
          </a:stretch>
        </p:blipFill>
        <p:spPr>
          <a:xfrm>
            <a:off x="2156589" y="2386230"/>
            <a:ext cx="8242445" cy="3325820"/>
          </a:xfrm>
          <a:prstGeom prst="rect">
            <a:avLst/>
          </a:prstGeom>
        </p:spPr>
      </p:pic>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20" y="1721629"/>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Change VALUES</a:t>
            </a:r>
          </a:p>
        </p:txBody>
      </p:sp>
    </p:spTree>
    <p:extLst>
      <p:ext uri="{BB962C8B-B14F-4D97-AF65-F5344CB8AC3E}">
        <p14:creationId xmlns:p14="http://schemas.microsoft.com/office/powerpoint/2010/main" val="7345284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Change Dictionary Items</a:t>
            </a:r>
          </a:p>
        </p:txBody>
      </p:sp>
      <p:sp>
        <p:nvSpPr>
          <p:cNvPr id="9" name="TextBox 8">
            <a:extLst>
              <a:ext uri="{FF2B5EF4-FFF2-40B4-BE49-F238E27FC236}">
                <a16:creationId xmlns:a16="http://schemas.microsoft.com/office/drawing/2014/main" id="{F277FBEA-18AE-13C5-B429-48498745187F}"/>
              </a:ext>
            </a:extLst>
          </p:cNvPr>
          <p:cNvSpPr txBox="1"/>
          <p:nvPr/>
        </p:nvSpPr>
        <p:spPr>
          <a:xfrm>
            <a:off x="1918620" y="5545654"/>
            <a:ext cx="9244680" cy="830997"/>
          </a:xfrm>
          <a:prstGeom prst="rect">
            <a:avLst/>
          </a:prstGeom>
          <a:solidFill>
            <a:schemeClr val="bg1"/>
          </a:solidFill>
        </p:spPr>
        <p:txBody>
          <a:bodyPr wrap="square">
            <a:spAutoFit/>
          </a:bodyPr>
          <a:lstStyle/>
          <a:p>
            <a:pPr algn="l"/>
            <a:r>
              <a:rPr lang="en-US" sz="1600" b="0" i="0" dirty="0">
                <a:solidFill>
                  <a:srgbClr val="000000"/>
                </a:solidFill>
                <a:effectLst/>
                <a:latin typeface="Verdana" panose="020B0604030504040204" pitchFamily="34" charset="0"/>
              </a:rPr>
              <a:t>The update() method will update the dictionary with the items from the given argument.</a:t>
            </a:r>
          </a:p>
          <a:p>
            <a:pPr algn="l"/>
            <a:r>
              <a:rPr lang="en-US" sz="1600" b="0" i="0" dirty="0">
                <a:solidFill>
                  <a:srgbClr val="000000"/>
                </a:solidFill>
                <a:effectLst/>
                <a:latin typeface="Verdana" panose="020B0604030504040204" pitchFamily="34" charset="0"/>
              </a:rPr>
              <a:t>The argument must be a dictionary, or an </a:t>
            </a:r>
            <a:r>
              <a:rPr lang="en-US" sz="1600" b="0" i="0" dirty="0" err="1">
                <a:solidFill>
                  <a:srgbClr val="000000"/>
                </a:solidFill>
                <a:effectLst/>
                <a:latin typeface="Verdana" panose="020B0604030504040204" pitchFamily="34" charset="0"/>
              </a:rPr>
              <a:t>iterable</a:t>
            </a:r>
            <a:r>
              <a:rPr lang="en-US" sz="1600" b="0" i="0" dirty="0">
                <a:solidFill>
                  <a:srgbClr val="000000"/>
                </a:solidFill>
                <a:effectLst/>
                <a:latin typeface="Verdana" panose="020B0604030504040204" pitchFamily="34" charset="0"/>
              </a:rPr>
              <a:t> object with </a:t>
            </a:r>
            <a:r>
              <a:rPr lang="en-US" sz="1600" b="0" i="0" dirty="0" err="1">
                <a:solidFill>
                  <a:srgbClr val="000000"/>
                </a:solidFill>
                <a:effectLst/>
                <a:latin typeface="Verdana" panose="020B0604030504040204" pitchFamily="34" charset="0"/>
              </a:rPr>
              <a:t>key:value</a:t>
            </a:r>
            <a:r>
              <a:rPr lang="en-US" sz="1600" b="0" i="0" dirty="0">
                <a:solidFill>
                  <a:srgbClr val="000000"/>
                </a:solidFill>
                <a:effectLst/>
                <a:latin typeface="Verdana" panose="020B0604030504040204" pitchFamily="34" charset="0"/>
              </a:rPr>
              <a:t> pairs.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20" y="1721629"/>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Update Dictionary</a:t>
            </a:r>
          </a:p>
        </p:txBody>
      </p:sp>
      <p:pic>
        <p:nvPicPr>
          <p:cNvPr id="8" name="Picture 7">
            <a:extLst>
              <a:ext uri="{FF2B5EF4-FFF2-40B4-BE49-F238E27FC236}">
                <a16:creationId xmlns:a16="http://schemas.microsoft.com/office/drawing/2014/main" id="{39EF2876-3C5C-D0EF-A0DD-79D06081BE34}"/>
              </a:ext>
            </a:extLst>
          </p:cNvPr>
          <p:cNvPicPr>
            <a:picLocks noChangeAspect="1"/>
          </p:cNvPicPr>
          <p:nvPr/>
        </p:nvPicPr>
        <p:blipFill>
          <a:blip r:embed="rId14"/>
          <a:stretch>
            <a:fillRect/>
          </a:stretch>
        </p:blipFill>
        <p:spPr>
          <a:xfrm>
            <a:off x="2063387" y="2382468"/>
            <a:ext cx="8955145" cy="3091333"/>
          </a:xfrm>
          <a:prstGeom prst="rect">
            <a:avLst/>
          </a:prstGeom>
        </p:spPr>
      </p:pic>
    </p:spTree>
    <p:extLst>
      <p:ext uri="{BB962C8B-B14F-4D97-AF65-F5344CB8AC3E}">
        <p14:creationId xmlns:p14="http://schemas.microsoft.com/office/powerpoint/2010/main" val="38040049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Add Dictionary Items</a:t>
            </a:r>
          </a:p>
        </p:txBody>
      </p:sp>
      <p:sp>
        <p:nvSpPr>
          <p:cNvPr id="9" name="TextBox 8">
            <a:extLst>
              <a:ext uri="{FF2B5EF4-FFF2-40B4-BE49-F238E27FC236}">
                <a16:creationId xmlns:a16="http://schemas.microsoft.com/office/drawing/2014/main" id="{F277FBEA-18AE-13C5-B429-48498745187F}"/>
              </a:ext>
            </a:extLst>
          </p:cNvPr>
          <p:cNvSpPr txBox="1"/>
          <p:nvPr/>
        </p:nvSpPr>
        <p:spPr>
          <a:xfrm>
            <a:off x="1918619" y="5712050"/>
            <a:ext cx="9244680" cy="584775"/>
          </a:xfrm>
          <a:prstGeom prst="rect">
            <a:avLst/>
          </a:prstGeom>
          <a:solidFill>
            <a:schemeClr val="bg1"/>
          </a:solidFill>
        </p:spPr>
        <p:txBody>
          <a:bodyPr wrap="square">
            <a:spAutoFit/>
          </a:bodyPr>
          <a:lstStyle/>
          <a:p>
            <a:pPr algn="l"/>
            <a:r>
              <a:rPr lang="en-US" sz="1600" b="0" i="0" dirty="0">
                <a:solidFill>
                  <a:srgbClr val="000000"/>
                </a:solidFill>
                <a:effectLst/>
                <a:latin typeface="Verdana" panose="020B0604030504040204" pitchFamily="34" charset="0"/>
              </a:rPr>
              <a:t>Adding an item to the dictionary is done by using a new index key and assigning a value to it:</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20" y="1721629"/>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Adding Items</a:t>
            </a:r>
          </a:p>
        </p:txBody>
      </p:sp>
      <p:pic>
        <p:nvPicPr>
          <p:cNvPr id="3" name="Picture 2">
            <a:extLst>
              <a:ext uri="{FF2B5EF4-FFF2-40B4-BE49-F238E27FC236}">
                <a16:creationId xmlns:a16="http://schemas.microsoft.com/office/drawing/2014/main" id="{4218D8B2-A73A-F2EE-88F9-0423763E4CF7}"/>
              </a:ext>
            </a:extLst>
          </p:cNvPr>
          <p:cNvPicPr>
            <a:picLocks noChangeAspect="1"/>
          </p:cNvPicPr>
          <p:nvPr/>
        </p:nvPicPr>
        <p:blipFill>
          <a:blip r:embed="rId14"/>
          <a:stretch>
            <a:fillRect/>
          </a:stretch>
        </p:blipFill>
        <p:spPr>
          <a:xfrm>
            <a:off x="2250552" y="2372283"/>
            <a:ext cx="8773048" cy="3172268"/>
          </a:xfrm>
          <a:prstGeom prst="rect">
            <a:avLst/>
          </a:prstGeom>
        </p:spPr>
      </p:pic>
    </p:spTree>
    <p:extLst>
      <p:ext uri="{BB962C8B-B14F-4D97-AF65-F5344CB8AC3E}">
        <p14:creationId xmlns:p14="http://schemas.microsoft.com/office/powerpoint/2010/main" val="10071777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Add Dictionary Items</a:t>
            </a:r>
          </a:p>
        </p:txBody>
      </p:sp>
      <p:sp>
        <p:nvSpPr>
          <p:cNvPr id="9" name="TextBox 8">
            <a:extLst>
              <a:ext uri="{FF2B5EF4-FFF2-40B4-BE49-F238E27FC236}">
                <a16:creationId xmlns:a16="http://schemas.microsoft.com/office/drawing/2014/main" id="{F277FBEA-18AE-13C5-B429-48498745187F}"/>
              </a:ext>
            </a:extLst>
          </p:cNvPr>
          <p:cNvSpPr txBox="1"/>
          <p:nvPr/>
        </p:nvSpPr>
        <p:spPr>
          <a:xfrm>
            <a:off x="1918619" y="5712050"/>
            <a:ext cx="9244680" cy="830997"/>
          </a:xfrm>
          <a:prstGeom prst="rect">
            <a:avLst/>
          </a:prstGeom>
          <a:solidFill>
            <a:schemeClr val="bg1"/>
          </a:solidFill>
        </p:spPr>
        <p:txBody>
          <a:bodyPr wrap="square">
            <a:spAutoFit/>
          </a:bodyPr>
          <a:lstStyle/>
          <a:p>
            <a:pPr algn="l"/>
            <a:r>
              <a:rPr lang="en-US" sz="1200" b="0" i="0" dirty="0">
                <a:solidFill>
                  <a:srgbClr val="000000"/>
                </a:solidFill>
                <a:effectLst/>
                <a:latin typeface="Verdana" panose="020B0604030504040204" pitchFamily="34" charset="0"/>
              </a:rPr>
              <a:t>The update() method will update the dictionary with the items from a given argument. If the item does not exist, the item will be added.</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The argument must be a dictionary, or an </a:t>
            </a:r>
            <a:r>
              <a:rPr lang="en-US" sz="1200" b="0" i="0" dirty="0" err="1">
                <a:solidFill>
                  <a:srgbClr val="000000"/>
                </a:solidFill>
                <a:effectLst/>
                <a:latin typeface="Verdana" panose="020B0604030504040204" pitchFamily="34" charset="0"/>
              </a:rPr>
              <a:t>iterable</a:t>
            </a:r>
            <a:r>
              <a:rPr lang="en-US" sz="1200" b="0" i="0" dirty="0">
                <a:solidFill>
                  <a:srgbClr val="000000"/>
                </a:solidFill>
                <a:effectLst/>
                <a:latin typeface="Verdana" panose="020B0604030504040204" pitchFamily="34" charset="0"/>
              </a:rPr>
              <a:t> object with </a:t>
            </a:r>
            <a:r>
              <a:rPr lang="en-US" sz="1200" b="0" i="0" dirty="0" err="1">
                <a:solidFill>
                  <a:srgbClr val="000000"/>
                </a:solidFill>
                <a:effectLst/>
                <a:latin typeface="Verdana" panose="020B0604030504040204" pitchFamily="34" charset="0"/>
              </a:rPr>
              <a:t>key:value</a:t>
            </a:r>
            <a:r>
              <a:rPr lang="en-US" sz="1200" b="0" i="0" dirty="0">
                <a:solidFill>
                  <a:srgbClr val="000000"/>
                </a:solidFill>
                <a:effectLst/>
                <a:latin typeface="Verdana" panose="020B0604030504040204" pitchFamily="34" charset="0"/>
              </a:rPr>
              <a:t> pairs.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20" y="1721629"/>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Update dictionary </a:t>
            </a:r>
          </a:p>
        </p:txBody>
      </p:sp>
      <p:pic>
        <p:nvPicPr>
          <p:cNvPr id="8" name="Picture 7">
            <a:extLst>
              <a:ext uri="{FF2B5EF4-FFF2-40B4-BE49-F238E27FC236}">
                <a16:creationId xmlns:a16="http://schemas.microsoft.com/office/drawing/2014/main" id="{3F06CDD9-3927-CB5A-2D72-71AE5EB3F30E}"/>
              </a:ext>
            </a:extLst>
          </p:cNvPr>
          <p:cNvPicPr>
            <a:picLocks noChangeAspect="1"/>
          </p:cNvPicPr>
          <p:nvPr/>
        </p:nvPicPr>
        <p:blipFill>
          <a:blip r:embed="rId14"/>
          <a:stretch>
            <a:fillRect/>
          </a:stretch>
        </p:blipFill>
        <p:spPr>
          <a:xfrm>
            <a:off x="2156588" y="2387599"/>
            <a:ext cx="8790811" cy="3234841"/>
          </a:xfrm>
          <a:prstGeom prst="rect">
            <a:avLst/>
          </a:prstGeom>
        </p:spPr>
      </p:pic>
    </p:spTree>
    <p:extLst>
      <p:ext uri="{BB962C8B-B14F-4D97-AF65-F5344CB8AC3E}">
        <p14:creationId xmlns:p14="http://schemas.microsoft.com/office/powerpoint/2010/main" val="27751541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remove Dictionary Items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a:solidFill>
                  <a:schemeClr val="tx1"/>
                </a:solidFill>
                <a:latin typeface="Algerian" panose="04020705040A02060702" pitchFamily="82" charset="0"/>
              </a:rPr>
              <a:t>Removing Items</a:t>
            </a:r>
            <a:endParaRPr lang="en-US" sz="2800" dirty="0">
              <a:solidFill>
                <a:schemeClr val="tx1"/>
              </a:solidFill>
              <a:latin typeface="Algerian" panose="04020705040A02060702" pitchFamily="82" charset="0"/>
            </a:endParaRP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pic>
        <p:nvPicPr>
          <p:cNvPr id="13" name="Picture 12">
            <a:extLst>
              <a:ext uri="{FF2B5EF4-FFF2-40B4-BE49-F238E27FC236}">
                <a16:creationId xmlns:a16="http://schemas.microsoft.com/office/drawing/2014/main" id="{1CC3DCBB-65C6-2580-6974-432887DD567E}"/>
              </a:ext>
            </a:extLst>
          </p:cNvPr>
          <p:cNvPicPr>
            <a:picLocks noChangeAspect="1"/>
          </p:cNvPicPr>
          <p:nvPr/>
        </p:nvPicPr>
        <p:blipFill>
          <a:blip r:embed="rId14"/>
          <a:stretch>
            <a:fillRect/>
          </a:stretch>
        </p:blipFill>
        <p:spPr>
          <a:xfrm>
            <a:off x="1987077" y="2726916"/>
            <a:ext cx="4553881" cy="3584984"/>
          </a:xfrm>
          <a:prstGeom prst="rect">
            <a:avLst/>
          </a:prstGeom>
        </p:spPr>
      </p:pic>
      <p:sp>
        <p:nvSpPr>
          <p:cNvPr id="15" name="Rectangle 2">
            <a:extLst>
              <a:ext uri="{FF2B5EF4-FFF2-40B4-BE49-F238E27FC236}">
                <a16:creationId xmlns:a16="http://schemas.microsoft.com/office/drawing/2014/main" id="{000FF4B0-BF91-7B80-D839-C72B735A8FC9}"/>
              </a:ext>
            </a:extLst>
          </p:cNvPr>
          <p:cNvSpPr>
            <a:spLocks noChangeArrowheads="1"/>
          </p:cNvSpPr>
          <p:nvPr/>
        </p:nvSpPr>
        <p:spPr bwMode="auto">
          <a:xfrm>
            <a:off x="1918619" y="3696807"/>
            <a:ext cx="4837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Verdana" panose="020B0604030504040204" pitchFamily="34" charset="0"/>
              </a:rPr>
              <a:t>The </a:t>
            </a:r>
            <a:r>
              <a:rPr kumimoji="0" lang="en-US" altLang="en-US" sz="1050" b="0" i="0" u="none" strike="noStrike" cap="none" normalizeH="0" baseline="0" dirty="0">
                <a:ln>
                  <a:noFill/>
                </a:ln>
                <a:solidFill>
                  <a:srgbClr val="DC143C"/>
                </a:solidFill>
                <a:effectLst/>
                <a:latin typeface="Consolas" panose="020B0609020204030204" pitchFamily="49" charset="0"/>
              </a:rPr>
              <a:t>pop()</a:t>
            </a:r>
            <a:r>
              <a:rPr kumimoji="0" lang="en-US" altLang="en-US" sz="1050" b="0" i="0" u="none" strike="noStrike" cap="none" normalizeH="0" baseline="0" dirty="0">
                <a:ln>
                  <a:noFill/>
                </a:ln>
                <a:solidFill>
                  <a:srgbClr val="000000"/>
                </a:solidFill>
                <a:effectLst/>
                <a:latin typeface="Verdana" panose="020B0604030504040204" pitchFamily="34" charset="0"/>
              </a:rPr>
              <a:t> method removes the item with the specified key name:</a:t>
            </a:r>
            <a:endParaRPr kumimoji="0" lang="en-US" altLang="en-US" sz="1050" b="0" i="0" u="none" strike="noStrike" cap="none" normalizeH="0" baseline="0" dirty="0">
              <a:ln>
                <a:noFill/>
              </a:ln>
              <a:solidFill>
                <a:schemeClr val="tx1"/>
              </a:solidFill>
              <a:effectLst/>
            </a:endParaRPr>
          </a:p>
        </p:txBody>
      </p:sp>
      <p:pic>
        <p:nvPicPr>
          <p:cNvPr id="17" name="Picture 16">
            <a:extLst>
              <a:ext uri="{FF2B5EF4-FFF2-40B4-BE49-F238E27FC236}">
                <a16:creationId xmlns:a16="http://schemas.microsoft.com/office/drawing/2014/main" id="{86957462-84B1-6515-353D-958115C99221}"/>
              </a:ext>
            </a:extLst>
          </p:cNvPr>
          <p:cNvPicPr>
            <a:picLocks noChangeAspect="1"/>
          </p:cNvPicPr>
          <p:nvPr/>
        </p:nvPicPr>
        <p:blipFill>
          <a:blip r:embed="rId15"/>
          <a:stretch>
            <a:fillRect/>
          </a:stretch>
        </p:blipFill>
        <p:spPr>
          <a:xfrm>
            <a:off x="6601510" y="2726916"/>
            <a:ext cx="4553881" cy="3584983"/>
          </a:xfrm>
          <a:prstGeom prst="rect">
            <a:avLst/>
          </a:prstGeom>
        </p:spPr>
      </p:pic>
      <p:sp>
        <p:nvSpPr>
          <p:cNvPr id="19" name="Rectangle 4">
            <a:extLst>
              <a:ext uri="{FF2B5EF4-FFF2-40B4-BE49-F238E27FC236}">
                <a16:creationId xmlns:a16="http://schemas.microsoft.com/office/drawing/2014/main" id="{F42823F6-8F3E-675F-FFE1-1100D27E8F3B}"/>
              </a:ext>
            </a:extLst>
          </p:cNvPr>
          <p:cNvSpPr>
            <a:spLocks noChangeArrowheads="1"/>
          </p:cNvSpPr>
          <p:nvPr/>
        </p:nvSpPr>
        <p:spPr bwMode="auto">
          <a:xfrm>
            <a:off x="6636900" y="3374130"/>
            <a:ext cx="4483100" cy="4308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a:t>
            </a:r>
            <a:r>
              <a:rPr kumimoji="0" lang="en-US" altLang="en-US" sz="1100" b="0" i="0" u="none" strike="noStrike" cap="none" normalizeH="0" baseline="0" dirty="0" err="1">
                <a:ln>
                  <a:noFill/>
                </a:ln>
                <a:solidFill>
                  <a:srgbClr val="DC143C"/>
                </a:solidFill>
                <a:effectLst/>
                <a:latin typeface="Consolas" panose="020B0609020204030204" pitchFamily="49" charset="0"/>
              </a:rPr>
              <a:t>popitem</a:t>
            </a:r>
            <a:r>
              <a:rPr kumimoji="0" lang="en-US" altLang="en-US" sz="1100" b="0" i="0" u="none" strike="noStrike" cap="none" normalizeH="0" baseline="0" dirty="0">
                <a:ln>
                  <a:noFill/>
                </a:ln>
                <a:solidFill>
                  <a:srgbClr val="DC143C"/>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Verdana" panose="020B0604030504040204" pitchFamily="34" charset="0"/>
              </a:rPr>
              <a:t> method removes the last inserted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(in versions before 3.7, a random item is removed instead):</a:t>
            </a:r>
            <a:endParaRPr kumimoji="0" lang="en-US" alt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569793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remove Dictionary Items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a:solidFill>
                  <a:schemeClr val="tx1"/>
                </a:solidFill>
                <a:latin typeface="Algerian" panose="04020705040A02060702" pitchFamily="82" charset="0"/>
              </a:rPr>
              <a:t>Removing Items</a:t>
            </a:r>
            <a:endParaRPr lang="en-US" sz="2800" dirty="0">
              <a:solidFill>
                <a:schemeClr val="tx1"/>
              </a:solidFill>
              <a:latin typeface="Algerian" panose="04020705040A02060702" pitchFamily="82" charset="0"/>
            </a:endParaRP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pic>
        <p:nvPicPr>
          <p:cNvPr id="3" name="Picture 2">
            <a:extLst>
              <a:ext uri="{FF2B5EF4-FFF2-40B4-BE49-F238E27FC236}">
                <a16:creationId xmlns:a16="http://schemas.microsoft.com/office/drawing/2014/main" id="{4744CE6C-7B9D-C4D9-4EA2-83FF92EA709D}"/>
              </a:ext>
            </a:extLst>
          </p:cNvPr>
          <p:cNvPicPr>
            <a:picLocks noChangeAspect="1"/>
          </p:cNvPicPr>
          <p:nvPr/>
        </p:nvPicPr>
        <p:blipFill rotWithShape="1">
          <a:blip r:embed="rId14"/>
          <a:srcRect l="2595" t="9410" r="71251" b="46752"/>
          <a:stretch/>
        </p:blipFill>
        <p:spPr>
          <a:xfrm>
            <a:off x="2951008" y="2892661"/>
            <a:ext cx="6548292" cy="3004917"/>
          </a:xfrm>
          <a:prstGeom prst="rect">
            <a:avLst/>
          </a:prstGeom>
        </p:spPr>
      </p:pic>
      <p:sp>
        <p:nvSpPr>
          <p:cNvPr id="8" name="Rectangle 2">
            <a:extLst>
              <a:ext uri="{FF2B5EF4-FFF2-40B4-BE49-F238E27FC236}">
                <a16:creationId xmlns:a16="http://schemas.microsoft.com/office/drawing/2014/main" id="{E4070821-1E6C-D7DD-BDB3-9498C87C1F58}"/>
              </a:ext>
            </a:extLst>
          </p:cNvPr>
          <p:cNvSpPr>
            <a:spLocks noChangeArrowheads="1"/>
          </p:cNvSpPr>
          <p:nvPr/>
        </p:nvSpPr>
        <p:spPr bwMode="auto">
          <a:xfrm>
            <a:off x="2951008" y="5902130"/>
            <a:ext cx="6577534" cy="30777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The </a:t>
            </a:r>
            <a:r>
              <a:rPr kumimoji="0" lang="en-US" altLang="en-US" sz="1400" b="0" i="0" u="none" strike="noStrike" cap="none" normalizeH="0" baseline="0" dirty="0">
                <a:ln>
                  <a:noFill/>
                </a:ln>
                <a:solidFill>
                  <a:srgbClr val="DC143C"/>
                </a:solidFill>
                <a:effectLst/>
                <a:latin typeface="Consolas" panose="020B0609020204030204" pitchFamily="49" charset="0"/>
              </a:rPr>
              <a:t>del</a:t>
            </a:r>
            <a:r>
              <a:rPr kumimoji="0" lang="en-US" altLang="en-US" sz="1400" b="0" i="0" u="none" strike="noStrike" cap="none" normalizeH="0" baseline="0" dirty="0">
                <a:ln>
                  <a:noFill/>
                </a:ln>
                <a:solidFill>
                  <a:srgbClr val="000000"/>
                </a:solidFill>
                <a:effectLst/>
                <a:latin typeface="Verdana" panose="020B0604030504040204" pitchFamily="34" charset="0"/>
              </a:rPr>
              <a:t> keyword removes the item with the specified key name: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9717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remove Dictionary Items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a:solidFill>
                  <a:schemeClr val="tx1"/>
                </a:solidFill>
                <a:latin typeface="Algerian" panose="04020705040A02060702" pitchFamily="82" charset="0"/>
              </a:rPr>
              <a:t>Removing Items</a:t>
            </a:r>
            <a:endParaRPr lang="en-US" sz="2800" dirty="0">
              <a:solidFill>
                <a:schemeClr val="tx1"/>
              </a:solidFill>
              <a:latin typeface="Algerian" panose="04020705040A02060702" pitchFamily="82" charset="0"/>
            </a:endParaRP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sp>
        <p:nvSpPr>
          <p:cNvPr id="15" name="Rectangle 2">
            <a:extLst>
              <a:ext uri="{FF2B5EF4-FFF2-40B4-BE49-F238E27FC236}">
                <a16:creationId xmlns:a16="http://schemas.microsoft.com/office/drawing/2014/main" id="{000FF4B0-BF91-7B80-D839-C72B735A8FC9}"/>
              </a:ext>
            </a:extLst>
          </p:cNvPr>
          <p:cNvSpPr>
            <a:spLocks noChangeArrowheads="1"/>
          </p:cNvSpPr>
          <p:nvPr/>
        </p:nvSpPr>
        <p:spPr bwMode="auto">
          <a:xfrm>
            <a:off x="1987077" y="3520812"/>
            <a:ext cx="4837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Verdana" panose="020B0604030504040204" pitchFamily="34" charset="0"/>
              </a:rPr>
              <a:t>The </a:t>
            </a:r>
            <a:r>
              <a:rPr kumimoji="0" lang="en-US" altLang="en-US" sz="1050" b="0" i="0" u="none" strike="noStrike" cap="none" normalizeH="0" baseline="0" dirty="0">
                <a:ln>
                  <a:noFill/>
                </a:ln>
                <a:solidFill>
                  <a:srgbClr val="DC143C"/>
                </a:solidFill>
                <a:effectLst/>
                <a:latin typeface="Consolas" panose="020B0609020204030204" pitchFamily="49" charset="0"/>
              </a:rPr>
              <a:t>pop()</a:t>
            </a:r>
            <a:r>
              <a:rPr kumimoji="0" lang="en-US" altLang="en-US" sz="1050" b="0" i="0" u="none" strike="noStrike" cap="none" normalizeH="0" baseline="0" dirty="0">
                <a:ln>
                  <a:noFill/>
                </a:ln>
                <a:solidFill>
                  <a:srgbClr val="000000"/>
                </a:solidFill>
                <a:effectLst/>
                <a:latin typeface="Verdana" panose="020B0604030504040204" pitchFamily="34" charset="0"/>
              </a:rPr>
              <a:t> method removes the item with the specified key name:</a:t>
            </a:r>
            <a:endParaRPr kumimoji="0" lang="en-US" altLang="en-US" sz="105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2A0E98C8-F50C-C98B-C7C5-A957E4FAFBF0}"/>
              </a:ext>
            </a:extLst>
          </p:cNvPr>
          <p:cNvPicPr>
            <a:picLocks noChangeAspect="1"/>
          </p:cNvPicPr>
          <p:nvPr/>
        </p:nvPicPr>
        <p:blipFill>
          <a:blip r:embed="rId14"/>
          <a:stretch>
            <a:fillRect/>
          </a:stretch>
        </p:blipFill>
        <p:spPr>
          <a:xfrm>
            <a:off x="1940941" y="2726916"/>
            <a:ext cx="4625178" cy="3584984"/>
          </a:xfrm>
          <a:prstGeom prst="rect">
            <a:avLst/>
          </a:prstGeom>
        </p:spPr>
      </p:pic>
      <p:sp>
        <p:nvSpPr>
          <p:cNvPr id="8" name="Rectangle 2">
            <a:extLst>
              <a:ext uri="{FF2B5EF4-FFF2-40B4-BE49-F238E27FC236}">
                <a16:creationId xmlns:a16="http://schemas.microsoft.com/office/drawing/2014/main" id="{2059E397-3BCF-A9EB-EC36-A025DE065D7A}"/>
              </a:ext>
            </a:extLst>
          </p:cNvPr>
          <p:cNvSpPr>
            <a:spLocks noChangeArrowheads="1"/>
          </p:cNvSpPr>
          <p:nvPr/>
        </p:nvSpPr>
        <p:spPr bwMode="auto">
          <a:xfrm>
            <a:off x="1918619" y="3098494"/>
            <a:ext cx="4625177" cy="2693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50" b="0" i="0" u="none" strike="noStrike" cap="none" normalizeH="0" baseline="0" dirty="0">
                <a:ln>
                  <a:noFill/>
                </a:ln>
                <a:solidFill>
                  <a:srgbClr val="000000"/>
                </a:solidFill>
                <a:effectLst/>
                <a:latin typeface="Sitka Small" panose="02000505000000020004" pitchFamily="2" charset="0"/>
              </a:rPr>
              <a:t>The </a:t>
            </a:r>
            <a:r>
              <a:rPr kumimoji="0" lang="en-US" altLang="en-US" sz="1150" b="0" i="0" u="none" strike="noStrike" cap="none" normalizeH="0" baseline="0" dirty="0">
                <a:ln>
                  <a:noFill/>
                </a:ln>
                <a:solidFill>
                  <a:srgbClr val="DC143C"/>
                </a:solidFill>
                <a:effectLst/>
                <a:latin typeface="Sitka Small" panose="02000505000000020004" pitchFamily="2" charset="0"/>
              </a:rPr>
              <a:t>del</a:t>
            </a:r>
            <a:r>
              <a:rPr kumimoji="0" lang="en-US" altLang="en-US" sz="1150" b="0" i="0" u="none" strike="noStrike" cap="none" normalizeH="0" baseline="0" dirty="0">
                <a:ln>
                  <a:noFill/>
                </a:ln>
                <a:solidFill>
                  <a:srgbClr val="000000"/>
                </a:solidFill>
                <a:effectLst/>
                <a:latin typeface="Sitka Small" panose="02000505000000020004" pitchFamily="2" charset="0"/>
              </a:rPr>
              <a:t> keyword can also delete the dictionary completely:</a:t>
            </a:r>
            <a:endParaRPr kumimoji="0" lang="en-US" altLang="en-US" sz="1150" b="0" i="0" u="none" strike="noStrike" cap="none" normalizeH="0" baseline="0" dirty="0">
              <a:ln>
                <a:noFill/>
              </a:ln>
              <a:solidFill>
                <a:schemeClr val="tx1"/>
              </a:solidFill>
              <a:effectLst/>
              <a:latin typeface="Sitka Small" panose="02000505000000020004" pitchFamily="2" charset="0"/>
            </a:endParaRPr>
          </a:p>
        </p:txBody>
      </p:sp>
      <p:pic>
        <p:nvPicPr>
          <p:cNvPr id="10" name="Picture 9">
            <a:extLst>
              <a:ext uri="{FF2B5EF4-FFF2-40B4-BE49-F238E27FC236}">
                <a16:creationId xmlns:a16="http://schemas.microsoft.com/office/drawing/2014/main" id="{9E1BCBDB-DA2C-2299-B421-844F34508F7B}"/>
              </a:ext>
            </a:extLst>
          </p:cNvPr>
          <p:cNvPicPr>
            <a:picLocks noChangeAspect="1"/>
          </p:cNvPicPr>
          <p:nvPr/>
        </p:nvPicPr>
        <p:blipFill rotWithShape="1">
          <a:blip r:embed="rId15"/>
          <a:srcRect l="2595" t="9029" r="79366" b="49826"/>
          <a:stretch/>
        </p:blipFill>
        <p:spPr>
          <a:xfrm>
            <a:off x="6679184" y="2726916"/>
            <a:ext cx="4484114" cy="3584984"/>
          </a:xfrm>
          <a:prstGeom prst="rect">
            <a:avLst/>
          </a:prstGeom>
        </p:spPr>
      </p:pic>
      <p:sp>
        <p:nvSpPr>
          <p:cNvPr id="12" name="Rectangle 4">
            <a:extLst>
              <a:ext uri="{FF2B5EF4-FFF2-40B4-BE49-F238E27FC236}">
                <a16:creationId xmlns:a16="http://schemas.microsoft.com/office/drawing/2014/main" id="{D812780B-FF5C-3A3C-544F-937B6E6A8900}"/>
              </a:ext>
            </a:extLst>
          </p:cNvPr>
          <p:cNvSpPr>
            <a:spLocks noChangeArrowheads="1"/>
          </p:cNvSpPr>
          <p:nvPr/>
        </p:nvSpPr>
        <p:spPr bwMode="auto">
          <a:xfrm>
            <a:off x="6824858" y="3819917"/>
            <a:ext cx="39776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The </a:t>
            </a:r>
            <a:r>
              <a:rPr kumimoji="0" lang="en-US" altLang="en-US" sz="1200" b="0" i="0" u="none" strike="noStrike" cap="none" normalizeH="0" baseline="0" dirty="0">
                <a:ln>
                  <a:noFill/>
                </a:ln>
                <a:solidFill>
                  <a:srgbClr val="DC143C"/>
                </a:solidFill>
                <a:effectLst/>
                <a:latin typeface="Consolas" panose="020B0609020204030204" pitchFamily="49" charset="0"/>
              </a:rPr>
              <a:t>clear()</a:t>
            </a:r>
            <a:r>
              <a:rPr kumimoji="0" lang="en-US" altLang="en-US" sz="1200" b="0" i="0" u="none" strike="noStrike" cap="none" normalizeH="0" baseline="0" dirty="0">
                <a:ln>
                  <a:noFill/>
                </a:ln>
                <a:solidFill>
                  <a:srgbClr val="000000"/>
                </a:solidFill>
                <a:effectLst/>
                <a:latin typeface="Verdana" panose="020B0604030504040204" pitchFamily="34" charset="0"/>
              </a:rPr>
              <a:t> method empties the dictionary:</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80996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LOOP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Loop Through a Dictionary</a:t>
            </a: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sp>
        <p:nvSpPr>
          <p:cNvPr id="12" name="Rectangle 4">
            <a:extLst>
              <a:ext uri="{FF2B5EF4-FFF2-40B4-BE49-F238E27FC236}">
                <a16:creationId xmlns:a16="http://schemas.microsoft.com/office/drawing/2014/main" id="{D812780B-FF5C-3A3C-544F-937B6E6A8900}"/>
              </a:ext>
            </a:extLst>
          </p:cNvPr>
          <p:cNvSpPr>
            <a:spLocks noChangeArrowheads="1"/>
          </p:cNvSpPr>
          <p:nvPr/>
        </p:nvSpPr>
        <p:spPr bwMode="auto">
          <a:xfrm>
            <a:off x="6824858" y="3819917"/>
            <a:ext cx="39776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The </a:t>
            </a:r>
            <a:r>
              <a:rPr kumimoji="0" lang="en-US" altLang="en-US" sz="1200" b="0" i="0" u="none" strike="noStrike" cap="none" normalizeH="0" baseline="0" dirty="0">
                <a:ln>
                  <a:noFill/>
                </a:ln>
                <a:solidFill>
                  <a:srgbClr val="DC143C"/>
                </a:solidFill>
                <a:effectLst/>
                <a:latin typeface="Consolas" panose="020B0609020204030204" pitchFamily="49" charset="0"/>
              </a:rPr>
              <a:t>clear()</a:t>
            </a:r>
            <a:r>
              <a:rPr kumimoji="0" lang="en-US" altLang="en-US" sz="1200" b="0" i="0" u="none" strike="noStrike" cap="none" normalizeH="0" baseline="0" dirty="0">
                <a:ln>
                  <a:noFill/>
                </a:ln>
                <a:solidFill>
                  <a:srgbClr val="000000"/>
                </a:solidFill>
                <a:effectLst/>
                <a:latin typeface="Verdana" panose="020B0604030504040204" pitchFamily="34" charset="0"/>
              </a:rPr>
              <a:t> method empties the dictionary:</a:t>
            </a:r>
            <a:endParaRPr kumimoji="0" lang="en-US" altLang="en-US" sz="12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C975D5E4-6CA8-E75C-F531-DF6BC90CA8A9}"/>
              </a:ext>
            </a:extLst>
          </p:cNvPr>
          <p:cNvPicPr>
            <a:picLocks noChangeAspect="1"/>
          </p:cNvPicPr>
          <p:nvPr/>
        </p:nvPicPr>
        <p:blipFill>
          <a:blip r:embed="rId14"/>
          <a:stretch>
            <a:fillRect/>
          </a:stretch>
        </p:blipFill>
        <p:spPr>
          <a:xfrm>
            <a:off x="1981102" y="2685676"/>
            <a:ext cx="4337257" cy="3562847"/>
          </a:xfrm>
          <a:prstGeom prst="rect">
            <a:avLst/>
          </a:prstGeom>
        </p:spPr>
      </p:pic>
      <p:sp>
        <p:nvSpPr>
          <p:cNvPr id="9" name="Rectangle 1">
            <a:extLst>
              <a:ext uri="{FF2B5EF4-FFF2-40B4-BE49-F238E27FC236}">
                <a16:creationId xmlns:a16="http://schemas.microsoft.com/office/drawing/2014/main" id="{57D980A2-730B-B262-1A42-25AF10C4129D}"/>
              </a:ext>
            </a:extLst>
          </p:cNvPr>
          <p:cNvSpPr>
            <a:spLocks noChangeArrowheads="1"/>
          </p:cNvSpPr>
          <p:nvPr/>
        </p:nvSpPr>
        <p:spPr bwMode="auto">
          <a:xfrm>
            <a:off x="1992446" y="2967335"/>
            <a:ext cx="4337257" cy="76944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You can loop through a dictionary by using a </a:t>
            </a:r>
            <a:r>
              <a:rPr kumimoji="0" lang="en-US" altLang="en-US" sz="1100" b="0" i="0" u="none" strike="noStrike" cap="none" normalizeH="0" baseline="0" dirty="0">
                <a:ln>
                  <a:noFill/>
                </a:ln>
                <a:solidFill>
                  <a:srgbClr val="DC143C"/>
                </a:solidFill>
                <a:effectLst/>
                <a:latin typeface="Consolas" panose="020B0609020204030204" pitchFamily="49" charset="0"/>
              </a:rPr>
              <a:t>for</a:t>
            </a:r>
            <a:r>
              <a:rPr kumimoji="0" lang="en-US" altLang="en-US" sz="1100" b="0" i="0" u="none" strike="noStrike" cap="none" normalizeH="0" baseline="0" dirty="0">
                <a:ln>
                  <a:noFill/>
                </a:ln>
                <a:solidFill>
                  <a:srgbClr val="000000"/>
                </a:solidFill>
                <a:effectLst/>
                <a:latin typeface="Verdana" panose="020B0604030504040204" pitchFamily="34" charset="0"/>
              </a:rPr>
              <a:t> loop.</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When looping through a dictionary, the return value are the </a:t>
            </a:r>
            <a:r>
              <a:rPr kumimoji="0" lang="en-US" altLang="en-US" sz="1100" b="0" i="1" u="none" strike="noStrike" cap="none" normalizeH="0" baseline="0" dirty="0">
                <a:ln>
                  <a:noFill/>
                </a:ln>
                <a:solidFill>
                  <a:srgbClr val="000000"/>
                </a:solidFill>
                <a:effectLst/>
                <a:latin typeface="Verdana" panose="020B0604030504040204" pitchFamily="34" charset="0"/>
              </a:rPr>
              <a:t>keys</a:t>
            </a:r>
            <a:r>
              <a:rPr kumimoji="0" lang="en-US" altLang="en-US" sz="1100" b="0" i="0" u="none" strike="noStrike" cap="none" normalizeH="0" baseline="0" dirty="0">
                <a:ln>
                  <a:noFill/>
                </a:ln>
                <a:solidFill>
                  <a:srgbClr val="000000"/>
                </a:solidFill>
                <a:effectLst/>
                <a:latin typeface="Verdana" panose="020B0604030504040204" pitchFamily="34" charset="0"/>
              </a:rPr>
              <a:t> of the dictionary, but there are methods to return the </a:t>
            </a:r>
            <a:r>
              <a:rPr kumimoji="0" lang="en-US" altLang="en-US" sz="1100" b="0" i="1" u="none" strike="noStrike" cap="none" normalizeH="0" baseline="0" dirty="0">
                <a:ln>
                  <a:noFill/>
                </a:ln>
                <a:solidFill>
                  <a:srgbClr val="000000"/>
                </a:solidFill>
                <a:effectLst/>
                <a:latin typeface="Verdana" panose="020B0604030504040204" pitchFamily="34" charset="0"/>
              </a:rPr>
              <a:t>values</a:t>
            </a:r>
            <a:r>
              <a:rPr kumimoji="0" lang="en-US" altLang="en-US" sz="1100" b="0" i="0" u="none" strike="noStrike" cap="none" normalizeH="0" baseline="0" dirty="0">
                <a:ln>
                  <a:noFill/>
                </a:ln>
                <a:solidFill>
                  <a:srgbClr val="000000"/>
                </a:solidFill>
                <a:effectLst/>
                <a:latin typeface="Verdana" panose="020B0604030504040204" pitchFamily="34" charset="0"/>
              </a:rPr>
              <a:t> as well.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FCEEE3CD-CEED-4367-3937-5F172DEE31E6}"/>
              </a:ext>
            </a:extLst>
          </p:cNvPr>
          <p:cNvPicPr>
            <a:picLocks noChangeAspect="1"/>
          </p:cNvPicPr>
          <p:nvPr/>
        </p:nvPicPr>
        <p:blipFill>
          <a:blip r:embed="rId15"/>
          <a:stretch>
            <a:fillRect/>
          </a:stretch>
        </p:blipFill>
        <p:spPr>
          <a:xfrm>
            <a:off x="6405652" y="2685677"/>
            <a:ext cx="4757646" cy="3529504"/>
          </a:xfrm>
          <a:prstGeom prst="rect">
            <a:avLst/>
          </a:prstGeom>
        </p:spPr>
      </p:pic>
      <p:sp>
        <p:nvSpPr>
          <p:cNvPr id="16" name="TextBox 15">
            <a:extLst>
              <a:ext uri="{FF2B5EF4-FFF2-40B4-BE49-F238E27FC236}">
                <a16:creationId xmlns:a16="http://schemas.microsoft.com/office/drawing/2014/main" id="{5E215601-7197-1A57-7252-5DD46E616C2B}"/>
              </a:ext>
            </a:extLst>
          </p:cNvPr>
          <p:cNvSpPr txBox="1"/>
          <p:nvPr/>
        </p:nvSpPr>
        <p:spPr>
          <a:xfrm>
            <a:off x="6539458" y="3275111"/>
            <a:ext cx="4229366" cy="307777"/>
          </a:xfrm>
          <a:prstGeom prst="rect">
            <a:avLst/>
          </a:prstGeom>
          <a:solidFill>
            <a:schemeClr val="bg1"/>
          </a:solidFill>
        </p:spPr>
        <p:txBody>
          <a:bodyPr wrap="square">
            <a:spAutoFit/>
          </a:bodyPr>
          <a:lstStyle/>
          <a:p>
            <a:pPr algn="l"/>
            <a:r>
              <a:rPr lang="en-US" sz="1400" b="0" i="0" dirty="0">
                <a:solidFill>
                  <a:srgbClr val="000000"/>
                </a:solidFill>
                <a:effectLst/>
                <a:latin typeface="Verdana" panose="020B0604030504040204" pitchFamily="34" charset="0"/>
              </a:rPr>
              <a:t>Print all </a:t>
            </a:r>
            <a:r>
              <a:rPr lang="en-US" sz="1400" b="0" i="1"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in the dictionary, one by one:</a:t>
            </a:r>
          </a:p>
        </p:txBody>
      </p:sp>
    </p:spTree>
    <p:extLst>
      <p:ext uri="{BB962C8B-B14F-4D97-AF65-F5344CB8AC3E}">
        <p14:creationId xmlns:p14="http://schemas.microsoft.com/office/powerpoint/2010/main" val="39723771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LOOP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Loop Through a Dictionary</a:t>
            </a: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sp>
        <p:nvSpPr>
          <p:cNvPr id="12" name="Rectangle 4">
            <a:extLst>
              <a:ext uri="{FF2B5EF4-FFF2-40B4-BE49-F238E27FC236}">
                <a16:creationId xmlns:a16="http://schemas.microsoft.com/office/drawing/2014/main" id="{D812780B-FF5C-3A3C-544F-937B6E6A8900}"/>
              </a:ext>
            </a:extLst>
          </p:cNvPr>
          <p:cNvSpPr>
            <a:spLocks noChangeArrowheads="1"/>
          </p:cNvSpPr>
          <p:nvPr/>
        </p:nvSpPr>
        <p:spPr bwMode="auto">
          <a:xfrm>
            <a:off x="6824858" y="3819917"/>
            <a:ext cx="39776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The </a:t>
            </a:r>
            <a:r>
              <a:rPr kumimoji="0" lang="en-US" altLang="en-US" sz="1200" b="0" i="0" u="none" strike="noStrike" cap="none" normalizeH="0" baseline="0" dirty="0">
                <a:ln>
                  <a:noFill/>
                </a:ln>
                <a:solidFill>
                  <a:srgbClr val="DC143C"/>
                </a:solidFill>
                <a:effectLst/>
                <a:latin typeface="Consolas" panose="020B0609020204030204" pitchFamily="49" charset="0"/>
              </a:rPr>
              <a:t>clear()</a:t>
            </a:r>
            <a:r>
              <a:rPr kumimoji="0" lang="en-US" altLang="en-US" sz="1200" b="0" i="0" u="none" strike="noStrike" cap="none" normalizeH="0" baseline="0" dirty="0">
                <a:ln>
                  <a:noFill/>
                </a:ln>
                <a:solidFill>
                  <a:srgbClr val="000000"/>
                </a:solidFill>
                <a:effectLst/>
                <a:latin typeface="Verdana" panose="020B0604030504040204" pitchFamily="34" charset="0"/>
              </a:rPr>
              <a:t> method empties the dictionary:</a:t>
            </a:r>
            <a:endParaRPr kumimoji="0" lang="en-US" altLang="en-US" sz="12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2CD8C84B-0487-267B-AB39-6A225DCB27A7}"/>
              </a:ext>
            </a:extLst>
          </p:cNvPr>
          <p:cNvPicPr>
            <a:picLocks noChangeAspect="1"/>
          </p:cNvPicPr>
          <p:nvPr/>
        </p:nvPicPr>
        <p:blipFill>
          <a:blip r:embed="rId14"/>
          <a:stretch>
            <a:fillRect/>
          </a:stretch>
        </p:blipFill>
        <p:spPr>
          <a:xfrm>
            <a:off x="2036194" y="2685677"/>
            <a:ext cx="4293661" cy="3564749"/>
          </a:xfrm>
          <a:prstGeom prst="rect">
            <a:avLst/>
          </a:prstGeom>
        </p:spPr>
      </p:pic>
      <p:sp>
        <p:nvSpPr>
          <p:cNvPr id="15" name="Rectangle 2">
            <a:extLst>
              <a:ext uri="{FF2B5EF4-FFF2-40B4-BE49-F238E27FC236}">
                <a16:creationId xmlns:a16="http://schemas.microsoft.com/office/drawing/2014/main" id="{7BA17B24-400C-91A1-10BA-18D4A81FEB7E}"/>
              </a:ext>
            </a:extLst>
          </p:cNvPr>
          <p:cNvSpPr>
            <a:spLocks noChangeArrowheads="1"/>
          </p:cNvSpPr>
          <p:nvPr/>
        </p:nvSpPr>
        <p:spPr bwMode="auto">
          <a:xfrm>
            <a:off x="2041555" y="3256193"/>
            <a:ext cx="3986890" cy="4308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You can also use the </a:t>
            </a:r>
            <a:r>
              <a:rPr kumimoji="0" lang="en-US" altLang="en-US" sz="1100" b="0" i="0" u="none" strike="noStrike" cap="none" normalizeH="0" baseline="0" dirty="0">
                <a:ln>
                  <a:noFill/>
                </a:ln>
                <a:solidFill>
                  <a:srgbClr val="DC143C"/>
                </a:solidFill>
                <a:effectLst/>
                <a:latin typeface="Consolas" panose="020B0609020204030204" pitchFamily="49" charset="0"/>
              </a:rPr>
              <a:t>values()</a:t>
            </a:r>
            <a:r>
              <a:rPr kumimoji="0" lang="en-US" altLang="en-US" sz="1100" b="0" i="0" u="none" strike="noStrike" cap="none" normalizeH="0" baseline="0" dirty="0">
                <a:ln>
                  <a:noFill/>
                </a:ln>
                <a:solidFill>
                  <a:srgbClr val="000000"/>
                </a:solidFill>
                <a:effectLst/>
                <a:latin typeface="Verdana" panose="020B0604030504040204" pitchFamily="34" charset="0"/>
              </a:rPr>
              <a:t> method to return values of a dictionary:</a:t>
            </a:r>
            <a:endParaRPr kumimoji="0" lang="en-US" altLang="en-US" sz="11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4B2CF9F8-7DC7-EB28-9818-AD673FAB0CCD}"/>
              </a:ext>
            </a:extLst>
          </p:cNvPr>
          <p:cNvPicPr>
            <a:picLocks noChangeAspect="1"/>
          </p:cNvPicPr>
          <p:nvPr/>
        </p:nvPicPr>
        <p:blipFill rotWithShape="1">
          <a:blip r:embed="rId15"/>
          <a:srcRect l="2595" t="9410" r="76042" b="38631"/>
          <a:stretch/>
        </p:blipFill>
        <p:spPr>
          <a:xfrm>
            <a:off x="6470166" y="2707671"/>
            <a:ext cx="4693132" cy="3561560"/>
          </a:xfrm>
          <a:prstGeom prst="rect">
            <a:avLst/>
          </a:prstGeom>
        </p:spPr>
      </p:pic>
      <p:sp>
        <p:nvSpPr>
          <p:cNvPr id="19" name="Rectangle 3">
            <a:extLst>
              <a:ext uri="{FF2B5EF4-FFF2-40B4-BE49-F238E27FC236}">
                <a16:creationId xmlns:a16="http://schemas.microsoft.com/office/drawing/2014/main" id="{191B293D-B5AF-D9C4-8AE3-D118F783F94B}"/>
              </a:ext>
            </a:extLst>
          </p:cNvPr>
          <p:cNvSpPr>
            <a:spLocks noChangeArrowheads="1"/>
          </p:cNvSpPr>
          <p:nvPr/>
        </p:nvSpPr>
        <p:spPr bwMode="auto">
          <a:xfrm>
            <a:off x="6463691" y="3302042"/>
            <a:ext cx="4699607" cy="25391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Verdana" panose="020B0604030504040204" pitchFamily="34" charset="0"/>
              </a:rPr>
              <a:t>You can use the </a:t>
            </a:r>
            <a:r>
              <a:rPr kumimoji="0" lang="en-US" altLang="en-US" sz="1050" b="0" i="0" u="none" strike="noStrike" cap="none" normalizeH="0" baseline="0" dirty="0">
                <a:ln>
                  <a:noFill/>
                </a:ln>
                <a:solidFill>
                  <a:srgbClr val="DC143C"/>
                </a:solidFill>
                <a:effectLst/>
                <a:latin typeface="Consolas" panose="020B0609020204030204" pitchFamily="49" charset="0"/>
              </a:rPr>
              <a:t>keys()</a:t>
            </a:r>
            <a:r>
              <a:rPr kumimoji="0" lang="en-US" altLang="en-US" sz="1050" b="0" i="0" u="none" strike="noStrike" cap="none" normalizeH="0" baseline="0" dirty="0">
                <a:ln>
                  <a:noFill/>
                </a:ln>
                <a:solidFill>
                  <a:srgbClr val="000000"/>
                </a:solidFill>
                <a:effectLst/>
                <a:latin typeface="Verdana" panose="020B0604030504040204" pitchFamily="34" charset="0"/>
              </a:rPr>
              <a:t> method to return the keys of a dictionary:</a:t>
            </a:r>
            <a:endParaRPr kumimoji="0" lang="en-US" altLang="en-US" sz="105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77732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LOOP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Loop Through a Dictionary</a:t>
            </a:r>
          </a:p>
        </p:txBody>
      </p:sp>
      <p:sp>
        <p:nvSpPr>
          <p:cNvPr id="7" name="TextBox 6">
            <a:extLst>
              <a:ext uri="{FF2B5EF4-FFF2-40B4-BE49-F238E27FC236}">
                <a16:creationId xmlns:a16="http://schemas.microsoft.com/office/drawing/2014/main" id="{EF8DD816-2823-7CFD-C101-4120127818C4}"/>
              </a:ext>
            </a:extLst>
          </p:cNvPr>
          <p:cNvSpPr txBox="1"/>
          <p:nvPr/>
        </p:nvSpPr>
        <p:spPr>
          <a:xfrm>
            <a:off x="1918619" y="2280409"/>
            <a:ext cx="9244679"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There are several methods to remove items from a dictionary:</a:t>
            </a:r>
          </a:p>
        </p:txBody>
      </p:sp>
      <p:sp>
        <p:nvSpPr>
          <p:cNvPr id="12" name="Rectangle 4">
            <a:extLst>
              <a:ext uri="{FF2B5EF4-FFF2-40B4-BE49-F238E27FC236}">
                <a16:creationId xmlns:a16="http://schemas.microsoft.com/office/drawing/2014/main" id="{D812780B-FF5C-3A3C-544F-937B6E6A8900}"/>
              </a:ext>
            </a:extLst>
          </p:cNvPr>
          <p:cNvSpPr>
            <a:spLocks noChangeArrowheads="1"/>
          </p:cNvSpPr>
          <p:nvPr/>
        </p:nvSpPr>
        <p:spPr bwMode="auto">
          <a:xfrm>
            <a:off x="6824858" y="3819917"/>
            <a:ext cx="39776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The </a:t>
            </a:r>
            <a:r>
              <a:rPr kumimoji="0" lang="en-US" altLang="en-US" sz="1200" b="0" i="0" u="none" strike="noStrike" cap="none" normalizeH="0" baseline="0" dirty="0">
                <a:ln>
                  <a:noFill/>
                </a:ln>
                <a:solidFill>
                  <a:srgbClr val="DC143C"/>
                </a:solidFill>
                <a:effectLst/>
                <a:latin typeface="Consolas" panose="020B0609020204030204" pitchFamily="49" charset="0"/>
              </a:rPr>
              <a:t>clear()</a:t>
            </a:r>
            <a:r>
              <a:rPr kumimoji="0" lang="en-US" altLang="en-US" sz="1200" b="0" i="0" u="none" strike="noStrike" cap="none" normalizeH="0" baseline="0" dirty="0">
                <a:ln>
                  <a:noFill/>
                </a:ln>
                <a:solidFill>
                  <a:srgbClr val="000000"/>
                </a:solidFill>
                <a:effectLst/>
                <a:latin typeface="Verdana" panose="020B0604030504040204" pitchFamily="34" charset="0"/>
              </a:rPr>
              <a:t> method empties the dictionary:</a:t>
            </a:r>
            <a:endParaRPr kumimoji="0" lang="en-US" altLang="en-US" sz="12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5E84A1EE-09A1-0CDB-2132-1CE258C14DEA}"/>
              </a:ext>
            </a:extLst>
          </p:cNvPr>
          <p:cNvPicPr>
            <a:picLocks noChangeAspect="1"/>
          </p:cNvPicPr>
          <p:nvPr/>
        </p:nvPicPr>
        <p:blipFill>
          <a:blip r:embed="rId14"/>
          <a:stretch>
            <a:fillRect/>
          </a:stretch>
        </p:blipFill>
        <p:spPr>
          <a:xfrm>
            <a:off x="2779519" y="2763360"/>
            <a:ext cx="7713834" cy="3154840"/>
          </a:xfrm>
          <a:prstGeom prst="rect">
            <a:avLst/>
          </a:prstGeom>
        </p:spPr>
      </p:pic>
      <p:sp>
        <p:nvSpPr>
          <p:cNvPr id="8" name="Rectangle 2">
            <a:extLst>
              <a:ext uri="{FF2B5EF4-FFF2-40B4-BE49-F238E27FC236}">
                <a16:creationId xmlns:a16="http://schemas.microsoft.com/office/drawing/2014/main" id="{51BC9E75-3FA6-75CA-3604-CFA2CE19A049}"/>
              </a:ext>
            </a:extLst>
          </p:cNvPr>
          <p:cNvSpPr>
            <a:spLocks noChangeArrowheads="1"/>
          </p:cNvSpPr>
          <p:nvPr/>
        </p:nvSpPr>
        <p:spPr bwMode="auto">
          <a:xfrm>
            <a:off x="2779519" y="5862542"/>
            <a:ext cx="7713834"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Loop through both </a:t>
            </a:r>
            <a:r>
              <a:rPr kumimoji="0" lang="en-US" altLang="en-US" sz="1600" b="0" i="1" u="none" strike="noStrike" cap="none" normalizeH="0" baseline="0" dirty="0">
                <a:ln>
                  <a:noFill/>
                </a:ln>
                <a:solidFill>
                  <a:srgbClr val="000000"/>
                </a:solidFill>
                <a:effectLst/>
                <a:latin typeface="Sitka Small" panose="02000505000000020004" pitchFamily="2" charset="0"/>
              </a:rPr>
              <a:t>keys</a:t>
            </a:r>
            <a:r>
              <a:rPr kumimoji="0" lang="en-US" altLang="en-US" sz="1600" b="0" i="0" u="none" strike="noStrike" cap="none" normalizeH="0" baseline="0" dirty="0">
                <a:ln>
                  <a:noFill/>
                </a:ln>
                <a:solidFill>
                  <a:srgbClr val="000000"/>
                </a:solidFill>
                <a:effectLst/>
                <a:latin typeface="Sitka Small" panose="02000505000000020004" pitchFamily="2" charset="0"/>
              </a:rPr>
              <a:t> and </a:t>
            </a:r>
            <a:r>
              <a:rPr kumimoji="0" lang="en-US" altLang="en-US" sz="1600" b="0" i="1" u="none" strike="noStrike" cap="none" normalizeH="0" baseline="0" dirty="0">
                <a:ln>
                  <a:noFill/>
                </a:ln>
                <a:solidFill>
                  <a:srgbClr val="000000"/>
                </a:solidFill>
                <a:effectLst/>
                <a:latin typeface="Sitka Small" panose="02000505000000020004" pitchFamily="2" charset="0"/>
              </a:rPr>
              <a:t>values</a:t>
            </a:r>
            <a:r>
              <a:rPr kumimoji="0" lang="en-US" altLang="en-US" sz="1600" b="0" i="0" u="none" strike="noStrike" cap="none" normalizeH="0" baseline="0" dirty="0">
                <a:ln>
                  <a:noFill/>
                </a:ln>
                <a:solidFill>
                  <a:srgbClr val="000000"/>
                </a:solidFill>
                <a:effectLst/>
                <a:latin typeface="Sitka Small" panose="02000505000000020004" pitchFamily="2" charset="0"/>
              </a:rPr>
              <a:t>, by using the </a:t>
            </a:r>
            <a:r>
              <a:rPr kumimoji="0" lang="en-US" altLang="en-US" sz="1600" b="0" i="0" u="none" strike="noStrike" cap="none" normalizeH="0" baseline="0" dirty="0">
                <a:ln>
                  <a:noFill/>
                </a:ln>
                <a:solidFill>
                  <a:srgbClr val="DC143C"/>
                </a:solidFill>
                <a:effectLst/>
                <a:latin typeface="Sitka Small" panose="02000505000000020004" pitchFamily="2" charset="0"/>
              </a:rPr>
              <a:t>items()</a:t>
            </a:r>
            <a:r>
              <a:rPr kumimoji="0" lang="en-US" altLang="en-US" sz="1600" b="0" i="0" u="none" strike="noStrike" cap="none" normalizeH="0" baseline="0" dirty="0">
                <a:ln>
                  <a:noFill/>
                </a:ln>
                <a:solidFill>
                  <a:srgbClr val="000000"/>
                </a:solidFill>
                <a:effectLst/>
                <a:latin typeface="Sitka Small" panose="02000505000000020004" pitchFamily="2" charset="0"/>
              </a:rPr>
              <a:t> method:</a:t>
            </a:r>
            <a:endParaRPr kumimoji="0" lang="en-US" altLang="en-US" sz="16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30465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14</a:t>
            </a:fld>
            <a:endParaRPr lang="en-US" dirty="0"/>
          </a:p>
        </p:txBody>
      </p:sp>
      <p:sp>
        <p:nvSpPr>
          <p:cNvPr id="25" name="Google Shape;701;p16">
            <a:extLst>
              <a:ext uri="{FF2B5EF4-FFF2-40B4-BE49-F238E27FC236}">
                <a16:creationId xmlns:a16="http://schemas.microsoft.com/office/drawing/2014/main" id="{17D0B13E-59D5-D108-0F46-288CAE8A5DEF}"/>
              </a:ext>
            </a:extLst>
          </p:cNvPr>
          <p:cNvSpPr txBox="1"/>
          <p:nvPr/>
        </p:nvSpPr>
        <p:spPr>
          <a:xfrm rot="-22262">
            <a:off x="2651734" y="794595"/>
            <a:ext cx="7551202"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30"/>
              </a:lnSpc>
              <a:spcBef>
                <a:spcPts val="0"/>
              </a:spcBef>
              <a:spcAft>
                <a:spcPts val="0"/>
              </a:spcAft>
              <a:buNone/>
            </a:pPr>
            <a:r>
              <a:rPr lang="en" sz="4400" dirty="0">
                <a:latin typeface="Algerian" panose="04020705040A02060702" pitchFamily="82" charset="0"/>
                <a:ea typeface="Sigmar One"/>
                <a:cs typeface="Sigmar One"/>
                <a:sym typeface="Sigmar One"/>
              </a:rPr>
              <a:t>GETTING THE</a:t>
            </a:r>
            <a:r>
              <a:rPr lang="en" sz="4400" b="0" i="0" u="none" strike="noStrike" cap="none" dirty="0">
                <a:solidFill>
                  <a:srgbClr val="000000"/>
                </a:solidFill>
                <a:latin typeface="Algerian" panose="04020705040A02060702" pitchFamily="82" charset="0"/>
                <a:ea typeface="Sigmar One"/>
                <a:cs typeface="Sigmar One"/>
                <a:sym typeface="Sigmar One"/>
              </a:rPr>
              <a:t> DATA TYPE</a:t>
            </a:r>
            <a:endParaRPr sz="2000" dirty="0">
              <a:latin typeface="Algerian" panose="04020705040A02060702" pitchFamily="82" charset="0"/>
            </a:endParaRPr>
          </a:p>
        </p:txBody>
      </p:sp>
      <p:pic>
        <p:nvPicPr>
          <p:cNvPr id="28" name="Picture 27">
            <a:extLst>
              <a:ext uri="{FF2B5EF4-FFF2-40B4-BE49-F238E27FC236}">
                <a16:creationId xmlns:a16="http://schemas.microsoft.com/office/drawing/2014/main" id="{792BB5C4-E686-A5CB-C465-0F0624CE53F0}"/>
              </a:ext>
            </a:extLst>
          </p:cNvPr>
          <p:cNvPicPr>
            <a:picLocks noChangeAspect="1"/>
          </p:cNvPicPr>
          <p:nvPr/>
        </p:nvPicPr>
        <p:blipFill rotWithShape="1">
          <a:blip r:embed="rId2"/>
          <a:srcRect l="2826" t="13702" r="80652" b="56911"/>
          <a:stretch/>
        </p:blipFill>
        <p:spPr>
          <a:xfrm>
            <a:off x="1880117" y="2031186"/>
            <a:ext cx="7699513" cy="3521475"/>
          </a:xfrm>
          <a:prstGeom prst="rect">
            <a:avLst/>
          </a:prstGeom>
        </p:spPr>
      </p:pic>
    </p:spTree>
    <p:extLst>
      <p:ext uri="{BB962C8B-B14F-4D97-AF65-F5344CB8AC3E}">
        <p14:creationId xmlns:p14="http://schemas.microsoft.com/office/powerpoint/2010/main" val="20681211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COPY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Copy a Dictionary</a:t>
            </a:r>
          </a:p>
        </p:txBody>
      </p:sp>
      <p:sp>
        <p:nvSpPr>
          <p:cNvPr id="12" name="Rectangle 4">
            <a:extLst>
              <a:ext uri="{FF2B5EF4-FFF2-40B4-BE49-F238E27FC236}">
                <a16:creationId xmlns:a16="http://schemas.microsoft.com/office/drawing/2014/main" id="{D812780B-FF5C-3A3C-544F-937B6E6A8900}"/>
              </a:ext>
            </a:extLst>
          </p:cNvPr>
          <p:cNvSpPr>
            <a:spLocks noChangeArrowheads="1"/>
          </p:cNvSpPr>
          <p:nvPr/>
        </p:nvSpPr>
        <p:spPr bwMode="auto">
          <a:xfrm>
            <a:off x="6824858" y="3819917"/>
            <a:ext cx="39776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The </a:t>
            </a:r>
            <a:r>
              <a:rPr kumimoji="0" lang="en-US" altLang="en-US" sz="1200" b="0" i="0" u="none" strike="noStrike" cap="none" normalizeH="0" baseline="0" dirty="0">
                <a:ln>
                  <a:noFill/>
                </a:ln>
                <a:solidFill>
                  <a:srgbClr val="DC143C"/>
                </a:solidFill>
                <a:effectLst/>
                <a:latin typeface="Consolas" panose="020B0609020204030204" pitchFamily="49" charset="0"/>
              </a:rPr>
              <a:t>clear()</a:t>
            </a:r>
            <a:r>
              <a:rPr kumimoji="0" lang="en-US" altLang="en-US" sz="1200" b="0" i="0" u="none" strike="noStrike" cap="none" normalizeH="0" baseline="0" dirty="0">
                <a:ln>
                  <a:noFill/>
                </a:ln>
                <a:solidFill>
                  <a:srgbClr val="000000"/>
                </a:solidFill>
                <a:effectLst/>
                <a:latin typeface="Verdana" panose="020B0604030504040204" pitchFamily="34" charset="0"/>
              </a:rPr>
              <a:t> method empties the dictionary:</a:t>
            </a:r>
            <a:endParaRPr kumimoji="0" lang="en-US" altLang="en-US" sz="1200" b="0" i="0" u="none" strike="noStrike" cap="none" normalizeH="0" baseline="0" dirty="0">
              <a:ln>
                <a:noFill/>
              </a:ln>
              <a:solidFill>
                <a:schemeClr val="tx1"/>
              </a:solidFill>
              <a:effectLst/>
            </a:endParaRPr>
          </a:p>
        </p:txBody>
      </p:sp>
      <p:sp>
        <p:nvSpPr>
          <p:cNvPr id="8" name="Rectangle 2">
            <a:extLst>
              <a:ext uri="{FF2B5EF4-FFF2-40B4-BE49-F238E27FC236}">
                <a16:creationId xmlns:a16="http://schemas.microsoft.com/office/drawing/2014/main" id="{51BC9E75-3FA6-75CA-3604-CFA2CE19A049}"/>
              </a:ext>
            </a:extLst>
          </p:cNvPr>
          <p:cNvSpPr>
            <a:spLocks noChangeArrowheads="1"/>
          </p:cNvSpPr>
          <p:nvPr/>
        </p:nvSpPr>
        <p:spPr bwMode="auto">
          <a:xfrm>
            <a:off x="2779519" y="5862542"/>
            <a:ext cx="7713834"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Make a copy of a dictionary with the copy() method:</a:t>
            </a:r>
          </a:p>
        </p:txBody>
      </p:sp>
      <p:pic>
        <p:nvPicPr>
          <p:cNvPr id="5" name="Picture 4">
            <a:extLst>
              <a:ext uri="{FF2B5EF4-FFF2-40B4-BE49-F238E27FC236}">
                <a16:creationId xmlns:a16="http://schemas.microsoft.com/office/drawing/2014/main" id="{FF7A51AB-833F-4A87-CED9-38A1D16A954E}"/>
              </a:ext>
            </a:extLst>
          </p:cNvPr>
          <p:cNvPicPr>
            <a:picLocks noChangeAspect="1"/>
          </p:cNvPicPr>
          <p:nvPr/>
        </p:nvPicPr>
        <p:blipFill>
          <a:blip r:embed="rId14"/>
          <a:stretch>
            <a:fillRect/>
          </a:stretch>
        </p:blipFill>
        <p:spPr>
          <a:xfrm>
            <a:off x="2147262" y="2285851"/>
            <a:ext cx="8846341" cy="3538050"/>
          </a:xfrm>
          <a:prstGeom prst="rect">
            <a:avLst/>
          </a:prstGeom>
        </p:spPr>
      </p:pic>
      <p:sp>
        <p:nvSpPr>
          <p:cNvPr id="9" name="TextBox 8">
            <a:extLst>
              <a:ext uri="{FF2B5EF4-FFF2-40B4-BE49-F238E27FC236}">
                <a16:creationId xmlns:a16="http://schemas.microsoft.com/office/drawing/2014/main" id="{1759DAB0-7CE2-DCF7-2D67-FCE4D8BB8DCF}"/>
              </a:ext>
            </a:extLst>
          </p:cNvPr>
          <p:cNvSpPr txBox="1"/>
          <p:nvPr/>
        </p:nvSpPr>
        <p:spPr>
          <a:xfrm>
            <a:off x="7117500" y="3298992"/>
            <a:ext cx="3876103" cy="1892826"/>
          </a:xfrm>
          <a:prstGeom prst="rect">
            <a:avLst/>
          </a:prstGeom>
          <a:solidFill>
            <a:schemeClr val="bg1"/>
          </a:solidFill>
        </p:spPr>
        <p:txBody>
          <a:bodyPr wrap="square">
            <a:spAutoFit/>
          </a:bodyPr>
          <a:lstStyle/>
          <a:p>
            <a:pPr algn="l"/>
            <a:r>
              <a:rPr lang="en-US" sz="1300" b="0" i="0" dirty="0">
                <a:solidFill>
                  <a:srgbClr val="000000"/>
                </a:solidFill>
                <a:effectLst/>
                <a:latin typeface="Verdana" panose="020B0604030504040204" pitchFamily="34" charset="0"/>
              </a:rPr>
              <a:t>You cannot copy a dictionary simply by typing dict2 = dict1, because: dict2 will only be a reference to dict1, and changes made in dict1 will automatically also be made in dict2.</a:t>
            </a:r>
          </a:p>
          <a:p>
            <a:pPr algn="l"/>
            <a:endParaRPr lang="en-US" sz="1300" b="0" i="0" dirty="0">
              <a:solidFill>
                <a:srgbClr val="000000"/>
              </a:solidFill>
              <a:effectLst/>
              <a:latin typeface="Verdana" panose="020B0604030504040204" pitchFamily="34" charset="0"/>
            </a:endParaRPr>
          </a:p>
          <a:p>
            <a:pPr algn="l"/>
            <a:r>
              <a:rPr lang="en-US" sz="1300" b="0" i="0" dirty="0">
                <a:solidFill>
                  <a:srgbClr val="000000"/>
                </a:solidFill>
                <a:effectLst/>
                <a:latin typeface="Verdana" panose="020B0604030504040204" pitchFamily="34" charset="0"/>
              </a:rPr>
              <a:t>There are ways to make a copy, one way is to use the built-in Dictionary method copy().</a:t>
            </a:r>
          </a:p>
        </p:txBody>
      </p:sp>
    </p:spTree>
    <p:extLst>
      <p:ext uri="{BB962C8B-B14F-4D97-AF65-F5344CB8AC3E}">
        <p14:creationId xmlns:p14="http://schemas.microsoft.com/office/powerpoint/2010/main" val="15929000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COPY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291419" y="1675651"/>
            <a:ext cx="820193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
            </a:pPr>
            <a:r>
              <a:rPr lang="en-US" sz="2800" dirty="0">
                <a:solidFill>
                  <a:schemeClr val="tx1"/>
                </a:solidFill>
                <a:latin typeface="Algerian" panose="04020705040A02060702" pitchFamily="82" charset="0"/>
              </a:rPr>
              <a:t>Copy a Dictionary</a:t>
            </a:r>
          </a:p>
        </p:txBody>
      </p:sp>
      <p:sp>
        <p:nvSpPr>
          <p:cNvPr id="8" name="Rectangle 2">
            <a:extLst>
              <a:ext uri="{FF2B5EF4-FFF2-40B4-BE49-F238E27FC236}">
                <a16:creationId xmlns:a16="http://schemas.microsoft.com/office/drawing/2014/main" id="{51BC9E75-3FA6-75CA-3604-CFA2CE19A049}"/>
              </a:ext>
            </a:extLst>
          </p:cNvPr>
          <p:cNvSpPr>
            <a:spLocks noChangeArrowheads="1"/>
          </p:cNvSpPr>
          <p:nvPr/>
        </p:nvSpPr>
        <p:spPr bwMode="auto">
          <a:xfrm>
            <a:off x="2710465" y="5670750"/>
            <a:ext cx="7713834"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Make a copy of a dictionary with the </a:t>
            </a:r>
            <a:r>
              <a:rPr kumimoji="0" lang="en-US" altLang="en-US" sz="1600" b="0" i="0" u="none" strike="noStrike" cap="none" normalizeH="0" baseline="0" dirty="0" err="1">
                <a:ln>
                  <a:noFill/>
                </a:ln>
                <a:solidFill>
                  <a:srgbClr val="000000"/>
                </a:solidFill>
                <a:effectLst/>
                <a:latin typeface="Sitka Small" panose="02000505000000020004" pitchFamily="2" charset="0"/>
              </a:rPr>
              <a:t>dict</a:t>
            </a:r>
            <a:r>
              <a:rPr kumimoji="0" lang="en-US" altLang="en-US" sz="1600" b="0" i="0" u="none" strike="noStrike" cap="none" normalizeH="0" baseline="0" dirty="0">
                <a:ln>
                  <a:noFill/>
                </a:ln>
                <a:solidFill>
                  <a:srgbClr val="000000"/>
                </a:solidFill>
                <a:effectLst/>
                <a:latin typeface="Sitka Small" panose="02000505000000020004" pitchFamily="2" charset="0"/>
              </a:rPr>
              <a:t>() function:</a:t>
            </a:r>
          </a:p>
        </p:txBody>
      </p:sp>
      <p:pic>
        <p:nvPicPr>
          <p:cNvPr id="10" name="Picture 9">
            <a:extLst>
              <a:ext uri="{FF2B5EF4-FFF2-40B4-BE49-F238E27FC236}">
                <a16:creationId xmlns:a16="http://schemas.microsoft.com/office/drawing/2014/main" id="{88BFE91B-7160-4C30-84FE-EAE841E476B1}"/>
              </a:ext>
            </a:extLst>
          </p:cNvPr>
          <p:cNvPicPr>
            <a:picLocks noChangeAspect="1"/>
          </p:cNvPicPr>
          <p:nvPr/>
        </p:nvPicPr>
        <p:blipFill>
          <a:blip r:embed="rId14"/>
          <a:stretch>
            <a:fillRect/>
          </a:stretch>
        </p:blipFill>
        <p:spPr>
          <a:xfrm>
            <a:off x="2702256" y="2439251"/>
            <a:ext cx="7722043" cy="3272799"/>
          </a:xfrm>
          <a:prstGeom prst="rect">
            <a:avLst/>
          </a:prstGeom>
        </p:spPr>
      </p:pic>
      <p:sp>
        <p:nvSpPr>
          <p:cNvPr id="11" name="Rectangle 2">
            <a:extLst>
              <a:ext uri="{FF2B5EF4-FFF2-40B4-BE49-F238E27FC236}">
                <a16:creationId xmlns:a16="http://schemas.microsoft.com/office/drawing/2014/main" id="{60BD750E-E84E-F966-A81A-CCB24D31A2EE}"/>
              </a:ext>
            </a:extLst>
          </p:cNvPr>
          <p:cNvSpPr>
            <a:spLocks noChangeArrowheads="1"/>
          </p:cNvSpPr>
          <p:nvPr/>
        </p:nvSpPr>
        <p:spPr bwMode="auto">
          <a:xfrm>
            <a:off x="2710465" y="3376672"/>
            <a:ext cx="5404835"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Sitka Small" panose="02000505000000020004" pitchFamily="2" charset="0"/>
              </a:rPr>
              <a:t>SAME RESULT BUT DIFFERENT METHOD</a:t>
            </a:r>
            <a:endParaRPr kumimoji="0" lang="en-US" altLang="en-US" sz="1600" b="0" i="0" u="none" strike="noStrike" cap="none" normalizeH="0" baseline="0" dirty="0">
              <a:ln>
                <a:noFill/>
              </a:ln>
              <a:solidFill>
                <a:srgbClr val="000000"/>
              </a:solidFill>
              <a:effectLst/>
              <a:latin typeface="Sitka Small" panose="02000505000000020004" pitchFamily="2" charset="0"/>
            </a:endParaRPr>
          </a:p>
        </p:txBody>
      </p:sp>
    </p:spTree>
    <p:extLst>
      <p:ext uri="{BB962C8B-B14F-4D97-AF65-F5344CB8AC3E}">
        <p14:creationId xmlns:p14="http://schemas.microsoft.com/office/powerpoint/2010/main" val="1628553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NESTED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455439" y="1741912"/>
            <a:ext cx="849088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1600" dirty="0">
                <a:solidFill>
                  <a:schemeClr val="tx1"/>
                </a:solidFill>
                <a:latin typeface="Algerian" panose="04020705040A02060702" pitchFamily="82" charset="0"/>
              </a:rPr>
              <a:t>A dictionary can contain dictionaries, this is called nested dictionaries.</a:t>
            </a:r>
          </a:p>
          <a:p>
            <a:pPr algn="l"/>
            <a:endParaRPr lang="en-US" sz="1600" dirty="0">
              <a:solidFill>
                <a:schemeClr val="tx1"/>
              </a:solidFill>
              <a:latin typeface="Algerian" panose="04020705040A02060702" pitchFamily="82" charset="0"/>
            </a:endParaRPr>
          </a:p>
        </p:txBody>
      </p:sp>
      <p:pic>
        <p:nvPicPr>
          <p:cNvPr id="7" name="Picture 6">
            <a:extLst>
              <a:ext uri="{FF2B5EF4-FFF2-40B4-BE49-F238E27FC236}">
                <a16:creationId xmlns:a16="http://schemas.microsoft.com/office/drawing/2014/main" id="{31753591-B9C1-0799-82B8-E6C886A2097F}"/>
              </a:ext>
            </a:extLst>
          </p:cNvPr>
          <p:cNvPicPr>
            <a:picLocks noChangeAspect="1"/>
          </p:cNvPicPr>
          <p:nvPr/>
        </p:nvPicPr>
        <p:blipFill>
          <a:blip r:embed="rId14"/>
          <a:stretch>
            <a:fillRect/>
          </a:stretch>
        </p:blipFill>
        <p:spPr>
          <a:xfrm>
            <a:off x="2109147" y="2188906"/>
            <a:ext cx="8837173" cy="3856294"/>
          </a:xfrm>
          <a:prstGeom prst="rect">
            <a:avLst/>
          </a:prstGeom>
        </p:spPr>
      </p:pic>
      <p:sp>
        <p:nvSpPr>
          <p:cNvPr id="9" name="Rectangle 2">
            <a:extLst>
              <a:ext uri="{FF2B5EF4-FFF2-40B4-BE49-F238E27FC236}">
                <a16:creationId xmlns:a16="http://schemas.microsoft.com/office/drawing/2014/main" id="{782F88C5-6D2F-C9C1-2F78-681BF202597B}"/>
              </a:ext>
            </a:extLst>
          </p:cNvPr>
          <p:cNvSpPr>
            <a:spLocks noChangeArrowheads="1"/>
          </p:cNvSpPr>
          <p:nvPr/>
        </p:nvSpPr>
        <p:spPr bwMode="auto">
          <a:xfrm>
            <a:off x="2109147" y="2658702"/>
            <a:ext cx="5512638"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lgn="l"/>
            <a:r>
              <a:rPr lang="en-US" sz="1600" b="0" i="0" dirty="0">
                <a:solidFill>
                  <a:srgbClr val="000000"/>
                </a:solidFill>
                <a:effectLst/>
                <a:latin typeface="Verdana" panose="020B0604030504040204" pitchFamily="34" charset="0"/>
              </a:rPr>
              <a:t>Create a dictionary that contain three dictionaries:</a:t>
            </a:r>
          </a:p>
        </p:txBody>
      </p:sp>
    </p:spTree>
    <p:extLst>
      <p:ext uri="{BB962C8B-B14F-4D97-AF65-F5344CB8AC3E}">
        <p14:creationId xmlns:p14="http://schemas.microsoft.com/office/powerpoint/2010/main" val="33936326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NESTED </a:t>
            </a:r>
            <a:r>
              <a:rPr lang="en-US" sz="3200" dirty="0" err="1">
                <a:solidFill>
                  <a:schemeClr val="tx1"/>
                </a:solidFill>
                <a:latin typeface="Algerian" panose="04020705040A02060702" pitchFamily="82" charset="0"/>
              </a:rPr>
              <a:t>DictionarIES</a:t>
            </a:r>
            <a:endParaRPr lang="en-US" sz="3200" dirty="0">
              <a:solidFill>
                <a:schemeClr val="tx1"/>
              </a:solidFill>
              <a:latin typeface="Algerian" panose="04020705040A02060702" pitchFamily="82" charset="0"/>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455439" y="1741912"/>
            <a:ext cx="849088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1600" dirty="0">
                <a:solidFill>
                  <a:schemeClr val="tx1"/>
                </a:solidFill>
                <a:latin typeface="Algerian" panose="04020705040A02060702" pitchFamily="82" charset="0"/>
              </a:rPr>
              <a:t>A dictionary can contain dictionaries, this is called nested dictionaries.</a:t>
            </a:r>
          </a:p>
          <a:p>
            <a:pPr algn="l"/>
            <a:endParaRPr lang="en-US" sz="1600" dirty="0">
              <a:solidFill>
                <a:schemeClr val="tx1"/>
              </a:solidFill>
              <a:latin typeface="Algerian" panose="04020705040A02060702" pitchFamily="82" charset="0"/>
            </a:endParaRPr>
          </a:p>
        </p:txBody>
      </p:sp>
      <p:pic>
        <p:nvPicPr>
          <p:cNvPr id="13" name="Picture 12">
            <a:extLst>
              <a:ext uri="{FF2B5EF4-FFF2-40B4-BE49-F238E27FC236}">
                <a16:creationId xmlns:a16="http://schemas.microsoft.com/office/drawing/2014/main" id="{511607F9-E17B-1094-8105-59DF6CBB5EC7}"/>
              </a:ext>
            </a:extLst>
          </p:cNvPr>
          <p:cNvPicPr>
            <a:picLocks noChangeAspect="1"/>
          </p:cNvPicPr>
          <p:nvPr/>
        </p:nvPicPr>
        <p:blipFill>
          <a:blip r:embed="rId14"/>
          <a:stretch>
            <a:fillRect/>
          </a:stretch>
        </p:blipFill>
        <p:spPr>
          <a:xfrm>
            <a:off x="1955799" y="2210440"/>
            <a:ext cx="9105901" cy="4069562"/>
          </a:xfrm>
          <a:prstGeom prst="rect">
            <a:avLst/>
          </a:prstGeom>
        </p:spPr>
      </p:pic>
      <p:sp>
        <p:nvSpPr>
          <p:cNvPr id="14" name="Rectangle 2">
            <a:extLst>
              <a:ext uri="{FF2B5EF4-FFF2-40B4-BE49-F238E27FC236}">
                <a16:creationId xmlns:a16="http://schemas.microsoft.com/office/drawing/2014/main" id="{270208ED-F257-C41A-09F0-F18AC88182C5}"/>
              </a:ext>
            </a:extLst>
          </p:cNvPr>
          <p:cNvSpPr>
            <a:spLocks noChangeArrowheads="1"/>
          </p:cNvSpPr>
          <p:nvPr/>
        </p:nvSpPr>
        <p:spPr bwMode="auto">
          <a:xfrm>
            <a:off x="2009834" y="2606128"/>
            <a:ext cx="8997830" cy="30777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lgn="l"/>
            <a:r>
              <a:rPr lang="en-US" sz="1400" b="0" i="0" dirty="0">
                <a:solidFill>
                  <a:srgbClr val="000000"/>
                </a:solidFill>
                <a:effectLst/>
                <a:latin typeface="Verdana" panose="020B0604030504040204" pitchFamily="34" charset="0"/>
              </a:rPr>
              <a:t>Create three dictionaries, then create one dictionary that will contain the other three dictionaries:</a:t>
            </a:r>
          </a:p>
        </p:txBody>
      </p:sp>
    </p:spTree>
    <p:extLst>
      <p:ext uri="{BB962C8B-B14F-4D97-AF65-F5344CB8AC3E}">
        <p14:creationId xmlns:p14="http://schemas.microsoft.com/office/powerpoint/2010/main" val="9019305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 </a:t>
            </a:r>
            <a:r>
              <a:rPr lang="en-US" sz="3200" dirty="0" err="1">
                <a:solidFill>
                  <a:schemeClr val="tx1"/>
                </a:solidFill>
                <a:latin typeface="Algerian" panose="04020705040A02060702" pitchFamily="82" charset="0"/>
              </a:rPr>
              <a:t>DictionarY</a:t>
            </a:r>
            <a:r>
              <a:rPr lang="en-US" sz="3200" dirty="0">
                <a:solidFill>
                  <a:schemeClr val="tx1"/>
                </a:solidFill>
                <a:latin typeface="Algerian" panose="04020705040A02060702" pitchFamily="82" charset="0"/>
              </a:rPr>
              <a:t> METHODS</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516783" y="1622425"/>
            <a:ext cx="849088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1600" dirty="0">
                <a:solidFill>
                  <a:schemeClr val="tx1"/>
                </a:solidFill>
                <a:latin typeface="Algerian" panose="04020705040A02060702" pitchFamily="82" charset="0"/>
              </a:rPr>
              <a:t>Python has a set of built-in methods that you can use on dictionaries.</a:t>
            </a:r>
          </a:p>
        </p:txBody>
      </p:sp>
      <p:pic>
        <p:nvPicPr>
          <p:cNvPr id="3" name="Picture 2">
            <a:extLst>
              <a:ext uri="{FF2B5EF4-FFF2-40B4-BE49-F238E27FC236}">
                <a16:creationId xmlns:a16="http://schemas.microsoft.com/office/drawing/2014/main" id="{684A6E50-D8F7-3997-B363-828BC8BE8675}"/>
              </a:ext>
            </a:extLst>
          </p:cNvPr>
          <p:cNvPicPr>
            <a:picLocks noChangeAspect="1"/>
          </p:cNvPicPr>
          <p:nvPr/>
        </p:nvPicPr>
        <p:blipFill>
          <a:blip r:embed="rId14"/>
          <a:stretch>
            <a:fillRect/>
          </a:stretch>
        </p:blipFill>
        <p:spPr>
          <a:xfrm>
            <a:off x="2294994" y="2285851"/>
            <a:ext cx="8104040" cy="3867690"/>
          </a:xfrm>
          <a:prstGeom prst="rect">
            <a:avLst/>
          </a:prstGeom>
        </p:spPr>
      </p:pic>
    </p:spTree>
    <p:extLst>
      <p:ext uri="{BB962C8B-B14F-4D97-AF65-F5344CB8AC3E}">
        <p14:creationId xmlns:p14="http://schemas.microsoft.com/office/powerpoint/2010/main" val="22571309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sz="4800" dirty="0">
                <a:solidFill>
                  <a:schemeClr val="tx1"/>
                </a:solidFill>
                <a:latin typeface="Algerian" panose="04020705040A02060702" pitchFamily="82" charset="0"/>
              </a:rPr>
              <a:t>PYTHON </a:t>
            </a:r>
            <a:r>
              <a:rPr lang="en-US" sz="4800" dirty="0">
                <a:solidFill>
                  <a:schemeClr val="tx1"/>
                </a:solidFill>
                <a:latin typeface="Algerian" panose="04020705040A02060702" pitchFamily="82" charset="0"/>
              </a:rPr>
              <a:t>If ... Else</a:t>
            </a:r>
            <a:endParaRPr sz="4800" dirty="0">
              <a:solidFill>
                <a:schemeClr val="tx1"/>
              </a:solidFill>
              <a:latin typeface="Algerian" panose="04020705040A02060702" pitchFamily="82" charset="0"/>
            </a:endParaRPr>
          </a:p>
        </p:txBody>
      </p:sp>
    </p:spTree>
    <p:extLst>
      <p:ext uri="{BB962C8B-B14F-4D97-AF65-F5344CB8AC3E}">
        <p14:creationId xmlns:p14="http://schemas.microsoft.com/office/powerpoint/2010/main" val="7150721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2156589" y="114595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5" name="TextBox 4">
            <a:extLst>
              <a:ext uri="{FF2B5EF4-FFF2-40B4-BE49-F238E27FC236}">
                <a16:creationId xmlns:a16="http://schemas.microsoft.com/office/drawing/2014/main" id="{007D778D-384C-4086-0024-3EF5EF29DE9C}"/>
              </a:ext>
            </a:extLst>
          </p:cNvPr>
          <p:cNvSpPr txBox="1"/>
          <p:nvPr/>
        </p:nvSpPr>
        <p:spPr>
          <a:xfrm>
            <a:off x="2156589" y="1909550"/>
            <a:ext cx="5355371" cy="4278094"/>
          </a:xfrm>
          <a:prstGeom prst="rect">
            <a:avLst/>
          </a:prstGeom>
          <a:solidFill>
            <a:schemeClr val="bg1"/>
          </a:solidFill>
        </p:spPr>
        <p:txBody>
          <a:bodyPr wrap="square">
            <a:spAutoFit/>
          </a:bodyPr>
          <a:lstStyle/>
          <a:p>
            <a:pPr algn="l"/>
            <a:r>
              <a:rPr lang="en-US" sz="2000" b="0" i="0" dirty="0">
                <a:solidFill>
                  <a:srgbClr val="000000"/>
                </a:solidFill>
                <a:effectLst/>
                <a:latin typeface="Algerian" panose="04020705040A02060702" pitchFamily="82" charset="0"/>
              </a:rPr>
              <a:t>Python Conditions and If statements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Verdana" panose="020B0604030504040204" pitchFamily="34" charset="0"/>
              </a:rPr>
              <a:t>Python supports the usual logical conditions from mathematics:</a:t>
            </a:r>
          </a:p>
          <a:p>
            <a:pPr algn="l">
              <a:buFont typeface="Arial" panose="020B0604020202020204" pitchFamily="34" charset="0"/>
              <a:buChar char="•"/>
            </a:pPr>
            <a:r>
              <a:rPr lang="en-US" b="0" i="0" dirty="0">
                <a:solidFill>
                  <a:srgbClr val="000000"/>
                </a:solidFill>
                <a:effectLst/>
                <a:latin typeface="Verdana" panose="020B0604030504040204" pitchFamily="34" charset="0"/>
              </a:rPr>
              <a:t>Equals: </a:t>
            </a:r>
            <a:r>
              <a:rPr lang="en-US" b="0" i="0" dirty="0">
                <a:solidFill>
                  <a:srgbClr val="DC143C"/>
                </a:solidFill>
                <a:effectLst/>
                <a:latin typeface="Consolas" panose="020B0609020204030204" pitchFamily="49" charset="0"/>
              </a:rPr>
              <a:t>a ==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Not Equals: </a:t>
            </a:r>
            <a:r>
              <a:rPr lang="en-US" b="0" i="0" dirty="0">
                <a:solidFill>
                  <a:srgbClr val="DC143C"/>
                </a:solidFill>
                <a:effectLst/>
                <a:latin typeface="Consolas" panose="020B0609020204030204" pitchFamily="49" charset="0"/>
              </a:rPr>
              <a:t>a !=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Less than: </a:t>
            </a:r>
            <a:r>
              <a:rPr lang="en-US" b="0" i="0" dirty="0">
                <a:solidFill>
                  <a:srgbClr val="DC143C"/>
                </a:solidFill>
                <a:effectLst/>
                <a:latin typeface="Consolas" panose="020B0609020204030204" pitchFamily="49" charset="0"/>
              </a:rPr>
              <a:t>a &lt;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Less than or equal to: </a:t>
            </a:r>
            <a:r>
              <a:rPr lang="en-US" b="0" i="0" dirty="0">
                <a:solidFill>
                  <a:srgbClr val="DC143C"/>
                </a:solidFill>
                <a:effectLst/>
                <a:latin typeface="Consolas" panose="020B0609020204030204" pitchFamily="49" charset="0"/>
              </a:rPr>
              <a:t>a &lt;=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Greater than: </a:t>
            </a:r>
            <a:r>
              <a:rPr lang="en-US" b="0" i="0" dirty="0">
                <a:solidFill>
                  <a:srgbClr val="DC143C"/>
                </a:solidFill>
                <a:effectLst/>
                <a:latin typeface="Consolas" panose="020B0609020204030204" pitchFamily="49" charset="0"/>
              </a:rPr>
              <a:t>a &gt;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Greater than or equal to: </a:t>
            </a:r>
            <a:r>
              <a:rPr lang="en-US" b="0" i="0" dirty="0">
                <a:solidFill>
                  <a:srgbClr val="DC143C"/>
                </a:solidFill>
                <a:effectLst/>
                <a:latin typeface="Consolas" panose="020B0609020204030204" pitchFamily="49" charset="0"/>
              </a:rPr>
              <a:t>a &gt;= b</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These conditions can be used in several ways, most commonly in "if statements" and loops.</a:t>
            </a:r>
          </a:p>
          <a:p>
            <a:pPr algn="l"/>
            <a:r>
              <a:rPr lang="en-US" b="0" i="0" dirty="0">
                <a:solidFill>
                  <a:srgbClr val="000000"/>
                </a:solidFill>
                <a:effectLst/>
                <a:latin typeface="Verdana" panose="020B0604030504040204" pitchFamily="34" charset="0"/>
              </a:rPr>
              <a:t>An "if statement" is written by using the </a:t>
            </a:r>
            <a:r>
              <a:rPr lang="en-US" b="0" i="0" dirty="0">
                <a:solidFill>
                  <a:srgbClr val="DC143C"/>
                </a:solidFill>
                <a:effectLst/>
                <a:latin typeface="Consolas" panose="020B0609020204030204" pitchFamily="49" charset="0"/>
              </a:rPr>
              <a:t>if</a:t>
            </a:r>
            <a:r>
              <a:rPr lang="en-US" b="0" i="0" dirty="0">
                <a:solidFill>
                  <a:srgbClr val="000000"/>
                </a:solidFill>
                <a:effectLst/>
                <a:latin typeface="Verdana" panose="020B0604030504040204" pitchFamily="34" charset="0"/>
              </a:rPr>
              <a:t> keyword.</a:t>
            </a:r>
          </a:p>
        </p:txBody>
      </p:sp>
      <p:pic>
        <p:nvPicPr>
          <p:cNvPr id="8" name="Picture 7">
            <a:extLst>
              <a:ext uri="{FF2B5EF4-FFF2-40B4-BE49-F238E27FC236}">
                <a16:creationId xmlns:a16="http://schemas.microsoft.com/office/drawing/2014/main" id="{05994E74-833A-6D0C-89A5-075BA8AEFD5C}"/>
              </a:ext>
            </a:extLst>
          </p:cNvPr>
          <p:cNvPicPr>
            <a:picLocks noChangeAspect="1"/>
          </p:cNvPicPr>
          <p:nvPr/>
        </p:nvPicPr>
        <p:blipFill>
          <a:blip r:embed="rId14"/>
          <a:stretch>
            <a:fillRect/>
          </a:stretch>
        </p:blipFill>
        <p:spPr>
          <a:xfrm>
            <a:off x="7615828" y="1909550"/>
            <a:ext cx="3412878" cy="4310211"/>
          </a:xfrm>
          <a:prstGeom prst="rect">
            <a:avLst/>
          </a:prstGeom>
        </p:spPr>
      </p:pic>
    </p:spTree>
    <p:extLst>
      <p:ext uri="{BB962C8B-B14F-4D97-AF65-F5344CB8AC3E}">
        <p14:creationId xmlns:p14="http://schemas.microsoft.com/office/powerpoint/2010/main" val="20590181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01573" y="1484919"/>
            <a:ext cx="849088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400" dirty="0">
                <a:solidFill>
                  <a:schemeClr val="tx1"/>
                </a:solidFill>
                <a:latin typeface="Algerian" panose="04020705040A02060702" pitchFamily="82" charset="0"/>
              </a:rPr>
              <a:t>Indentation</a:t>
            </a:r>
            <a:endParaRPr lang="en-US" sz="1600" dirty="0">
              <a:solidFill>
                <a:schemeClr val="tx1"/>
              </a:solidFill>
              <a:latin typeface="Algerian" panose="04020705040A02060702" pitchFamily="82" charset="0"/>
            </a:endParaRPr>
          </a:p>
          <a:p>
            <a:pPr algn="l"/>
            <a:r>
              <a:rPr lang="en-US" sz="1600" dirty="0">
                <a:solidFill>
                  <a:schemeClr val="tx1"/>
                </a:solidFill>
                <a:latin typeface="Algerian" panose="04020705040A02060702" pitchFamily="82" charset="0"/>
              </a:rPr>
              <a:t>Python relies on indentation (whitespace at the beginning of a line) to define scope in the code. Other programming languages often use curly-brackets for this purpose.</a:t>
            </a:r>
          </a:p>
        </p:txBody>
      </p:sp>
      <p:pic>
        <p:nvPicPr>
          <p:cNvPr id="5" name="Picture 4">
            <a:extLst>
              <a:ext uri="{FF2B5EF4-FFF2-40B4-BE49-F238E27FC236}">
                <a16:creationId xmlns:a16="http://schemas.microsoft.com/office/drawing/2014/main" id="{77350130-2530-774F-F492-4F008AFC211E}"/>
              </a:ext>
            </a:extLst>
          </p:cNvPr>
          <p:cNvPicPr>
            <a:picLocks noChangeAspect="1"/>
          </p:cNvPicPr>
          <p:nvPr/>
        </p:nvPicPr>
        <p:blipFill>
          <a:blip r:embed="rId14"/>
          <a:stretch>
            <a:fillRect/>
          </a:stretch>
        </p:blipFill>
        <p:spPr>
          <a:xfrm>
            <a:off x="2191980" y="2553627"/>
            <a:ext cx="8490881" cy="3562847"/>
          </a:xfrm>
          <a:prstGeom prst="rect">
            <a:avLst/>
          </a:prstGeom>
        </p:spPr>
      </p:pic>
      <p:sp>
        <p:nvSpPr>
          <p:cNvPr id="8" name="TextBox 7">
            <a:extLst>
              <a:ext uri="{FF2B5EF4-FFF2-40B4-BE49-F238E27FC236}">
                <a16:creationId xmlns:a16="http://schemas.microsoft.com/office/drawing/2014/main" id="{24341DD8-5F09-BD3F-EBA8-49778B86DD1A}"/>
              </a:ext>
            </a:extLst>
          </p:cNvPr>
          <p:cNvSpPr txBox="1"/>
          <p:nvPr/>
        </p:nvSpPr>
        <p:spPr>
          <a:xfrm>
            <a:off x="2511961" y="5492923"/>
            <a:ext cx="5184166" cy="307777"/>
          </a:xfrm>
          <a:prstGeom prst="rect">
            <a:avLst/>
          </a:prstGeom>
          <a:solidFill>
            <a:schemeClr val="bg1"/>
          </a:solidFill>
        </p:spPr>
        <p:txBody>
          <a:bodyPr wrap="square">
            <a:spAutoFit/>
          </a:bodyPr>
          <a:lstStyle/>
          <a:p>
            <a:r>
              <a:rPr lang="en-US" sz="1400" b="0" i="0" dirty="0">
                <a:solidFill>
                  <a:srgbClr val="000000"/>
                </a:solidFill>
                <a:effectLst/>
                <a:latin typeface="Verdana" panose="020B0604030504040204" pitchFamily="34" charset="0"/>
              </a:rPr>
              <a:t>If statement, without indentation (will raise an error):</a:t>
            </a:r>
            <a:endParaRPr lang="en-US" sz="1400" dirty="0"/>
          </a:p>
        </p:txBody>
      </p:sp>
    </p:spTree>
    <p:extLst>
      <p:ext uri="{BB962C8B-B14F-4D97-AF65-F5344CB8AC3E}">
        <p14:creationId xmlns:p14="http://schemas.microsoft.com/office/powerpoint/2010/main" val="30406341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50773" y="1398330"/>
            <a:ext cx="849088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800" dirty="0">
                <a:solidFill>
                  <a:schemeClr val="tx1"/>
                </a:solidFill>
                <a:latin typeface="Algerian" panose="04020705040A02060702" pitchFamily="82" charset="0"/>
              </a:rPr>
              <a:t>ELIF</a:t>
            </a:r>
          </a:p>
          <a:p>
            <a:pPr algn="l"/>
            <a:r>
              <a:rPr lang="en-US" sz="1600" b="0" i="0" dirty="0">
                <a:solidFill>
                  <a:srgbClr val="000000"/>
                </a:solidFill>
                <a:effectLst/>
                <a:latin typeface="Sitka Small" panose="02000505000000020004" pitchFamily="2" charset="0"/>
              </a:rPr>
              <a:t>The </a:t>
            </a:r>
            <a:r>
              <a:rPr lang="en-US" sz="1600" b="0" i="0" dirty="0" err="1">
                <a:solidFill>
                  <a:srgbClr val="DC143C"/>
                </a:solidFill>
                <a:effectLst/>
                <a:latin typeface="Sitka Small" panose="02000505000000020004" pitchFamily="2" charset="0"/>
              </a:rPr>
              <a:t>elif</a:t>
            </a:r>
            <a:r>
              <a:rPr lang="en-US" sz="1600" b="0" i="0" dirty="0">
                <a:solidFill>
                  <a:srgbClr val="000000"/>
                </a:solidFill>
                <a:effectLst/>
                <a:latin typeface="Sitka Small" panose="02000505000000020004" pitchFamily="2" charset="0"/>
              </a:rPr>
              <a:t> keyword is pythons way of saying "if the previous conditions were not true, then try this condition".</a:t>
            </a:r>
          </a:p>
          <a:p>
            <a:pPr algn="l"/>
            <a:endParaRPr lang="en-US" sz="1600" dirty="0">
              <a:solidFill>
                <a:schemeClr val="tx1"/>
              </a:solidFill>
              <a:latin typeface="Sitka Small" panose="02000505000000020004" pitchFamily="2" charset="0"/>
            </a:endParaRPr>
          </a:p>
        </p:txBody>
      </p:sp>
      <p:sp>
        <p:nvSpPr>
          <p:cNvPr id="8" name="TextBox 7">
            <a:extLst>
              <a:ext uri="{FF2B5EF4-FFF2-40B4-BE49-F238E27FC236}">
                <a16:creationId xmlns:a16="http://schemas.microsoft.com/office/drawing/2014/main" id="{24341DD8-5F09-BD3F-EBA8-49778B86DD1A}"/>
              </a:ext>
            </a:extLst>
          </p:cNvPr>
          <p:cNvSpPr txBox="1"/>
          <p:nvPr/>
        </p:nvSpPr>
        <p:spPr>
          <a:xfrm>
            <a:off x="2241292" y="5482780"/>
            <a:ext cx="8300362" cy="523220"/>
          </a:xfrm>
          <a:prstGeom prst="rect">
            <a:avLst/>
          </a:prstGeom>
          <a:solidFill>
            <a:schemeClr val="bg1"/>
          </a:solidFill>
        </p:spPr>
        <p:txBody>
          <a:bodyPr wrap="square">
            <a:spAutoFit/>
          </a:bodyPr>
          <a:lstStyle/>
          <a:p>
            <a:r>
              <a:rPr lang="en-US" sz="1400" b="0" i="0" dirty="0">
                <a:solidFill>
                  <a:srgbClr val="000000"/>
                </a:solidFill>
                <a:effectLst/>
                <a:latin typeface="Verdana" panose="020B0604030504040204" pitchFamily="34" charset="0"/>
              </a:rPr>
              <a:t>In this example a is equal to b, so the first condition is not true, but the </a:t>
            </a:r>
            <a:r>
              <a:rPr lang="en-US" sz="1400" b="0" i="0" dirty="0" err="1">
                <a:solidFill>
                  <a:srgbClr val="000000"/>
                </a:solidFill>
                <a:effectLst/>
                <a:latin typeface="Verdana" panose="020B0604030504040204" pitchFamily="34" charset="0"/>
              </a:rPr>
              <a:t>elif</a:t>
            </a:r>
            <a:r>
              <a:rPr lang="en-US" sz="1400" b="0" i="0" dirty="0">
                <a:solidFill>
                  <a:srgbClr val="000000"/>
                </a:solidFill>
                <a:effectLst/>
                <a:latin typeface="Verdana" panose="020B0604030504040204" pitchFamily="34" charset="0"/>
              </a:rPr>
              <a:t> condition is true, so we print to screen that "a and b are equal".</a:t>
            </a:r>
            <a:endParaRPr lang="en-US" sz="1400" dirty="0"/>
          </a:p>
        </p:txBody>
      </p:sp>
      <p:pic>
        <p:nvPicPr>
          <p:cNvPr id="3" name="Picture 2">
            <a:extLst>
              <a:ext uri="{FF2B5EF4-FFF2-40B4-BE49-F238E27FC236}">
                <a16:creationId xmlns:a16="http://schemas.microsoft.com/office/drawing/2014/main" id="{080D6C01-C9AA-BF94-3EB8-9D05A1782854}"/>
              </a:ext>
            </a:extLst>
          </p:cNvPr>
          <p:cNvPicPr>
            <a:picLocks noChangeAspect="1"/>
          </p:cNvPicPr>
          <p:nvPr/>
        </p:nvPicPr>
        <p:blipFill>
          <a:blip r:embed="rId14"/>
          <a:stretch>
            <a:fillRect/>
          </a:stretch>
        </p:blipFill>
        <p:spPr>
          <a:xfrm>
            <a:off x="2241292" y="2285851"/>
            <a:ext cx="8300362" cy="3173819"/>
          </a:xfrm>
          <a:prstGeom prst="rect">
            <a:avLst/>
          </a:prstGeom>
        </p:spPr>
      </p:pic>
    </p:spTree>
    <p:extLst>
      <p:ext uri="{BB962C8B-B14F-4D97-AF65-F5344CB8AC3E}">
        <p14:creationId xmlns:p14="http://schemas.microsoft.com/office/powerpoint/2010/main" val="35115949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50773" y="1398330"/>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ELSE</a:t>
            </a:r>
          </a:p>
          <a:p>
            <a:pPr algn="l"/>
            <a:r>
              <a:rPr lang="en-US" sz="1600" b="0" i="0" dirty="0">
                <a:solidFill>
                  <a:srgbClr val="000000"/>
                </a:solidFill>
                <a:effectLst/>
                <a:latin typeface="Sitka Small" panose="02000505000000020004" pitchFamily="2" charset="0"/>
              </a:rPr>
              <a:t>The else keyword catches anything which isn't caught by the preceding conditions.</a:t>
            </a:r>
          </a:p>
          <a:p>
            <a:pPr algn="l"/>
            <a:endParaRPr lang="en-US" sz="1800" dirty="0">
              <a:solidFill>
                <a:schemeClr val="tx1"/>
              </a:solidFill>
              <a:latin typeface="Sitka Small" panose="02000505000000020004" pitchFamily="2" charset="0"/>
            </a:endParaRPr>
          </a:p>
        </p:txBody>
      </p:sp>
      <p:sp>
        <p:nvSpPr>
          <p:cNvPr id="8" name="TextBox 7">
            <a:extLst>
              <a:ext uri="{FF2B5EF4-FFF2-40B4-BE49-F238E27FC236}">
                <a16:creationId xmlns:a16="http://schemas.microsoft.com/office/drawing/2014/main" id="{24341DD8-5F09-BD3F-EBA8-49778B86DD1A}"/>
              </a:ext>
            </a:extLst>
          </p:cNvPr>
          <p:cNvSpPr txBox="1"/>
          <p:nvPr/>
        </p:nvSpPr>
        <p:spPr>
          <a:xfrm>
            <a:off x="2241292" y="5482780"/>
            <a:ext cx="8300362" cy="523220"/>
          </a:xfrm>
          <a:prstGeom prst="rect">
            <a:avLst/>
          </a:prstGeom>
          <a:solidFill>
            <a:schemeClr val="bg1"/>
          </a:solidFill>
        </p:spPr>
        <p:txBody>
          <a:bodyPr wrap="square">
            <a:spAutoFit/>
          </a:bodyPr>
          <a:lstStyle/>
          <a:p>
            <a:r>
              <a:rPr lang="en-US" sz="1400" b="0" i="0" dirty="0">
                <a:solidFill>
                  <a:srgbClr val="000000"/>
                </a:solidFill>
                <a:effectLst/>
                <a:latin typeface="Verdana" panose="020B0604030504040204" pitchFamily="34" charset="0"/>
              </a:rPr>
              <a:t>In this example a is equal to b, so the first condition is not true, but the </a:t>
            </a:r>
            <a:r>
              <a:rPr lang="en-US" sz="1400" b="0" i="0" dirty="0" err="1">
                <a:solidFill>
                  <a:srgbClr val="000000"/>
                </a:solidFill>
                <a:effectLst/>
                <a:latin typeface="Verdana" panose="020B0604030504040204" pitchFamily="34" charset="0"/>
              </a:rPr>
              <a:t>elif</a:t>
            </a:r>
            <a:r>
              <a:rPr lang="en-US" sz="1400" b="0" i="0" dirty="0">
                <a:solidFill>
                  <a:srgbClr val="000000"/>
                </a:solidFill>
                <a:effectLst/>
                <a:latin typeface="Verdana" panose="020B0604030504040204" pitchFamily="34" charset="0"/>
              </a:rPr>
              <a:t> condition is true, so we print to screen that "a and b are equal".</a:t>
            </a:r>
            <a:endParaRPr lang="en-US" sz="1400" dirty="0"/>
          </a:p>
        </p:txBody>
      </p:sp>
      <p:pic>
        <p:nvPicPr>
          <p:cNvPr id="5" name="Picture 4">
            <a:extLst>
              <a:ext uri="{FF2B5EF4-FFF2-40B4-BE49-F238E27FC236}">
                <a16:creationId xmlns:a16="http://schemas.microsoft.com/office/drawing/2014/main" id="{6CC92854-E4AE-7A44-729F-6F123B14092E}"/>
              </a:ext>
            </a:extLst>
          </p:cNvPr>
          <p:cNvPicPr>
            <a:picLocks noChangeAspect="1"/>
          </p:cNvPicPr>
          <p:nvPr/>
        </p:nvPicPr>
        <p:blipFill>
          <a:blip r:embed="rId14"/>
          <a:stretch>
            <a:fillRect/>
          </a:stretch>
        </p:blipFill>
        <p:spPr>
          <a:xfrm>
            <a:off x="2241292" y="2170783"/>
            <a:ext cx="8300362" cy="3268467"/>
          </a:xfrm>
          <a:prstGeom prst="rect">
            <a:avLst/>
          </a:prstGeom>
        </p:spPr>
      </p:pic>
    </p:spTree>
    <p:extLst>
      <p:ext uri="{BB962C8B-B14F-4D97-AF65-F5344CB8AC3E}">
        <p14:creationId xmlns:p14="http://schemas.microsoft.com/office/powerpoint/2010/main" val="180817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810329" y="3004103"/>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SETTING THE SPECIFIC DATA TYPE</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1603607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50773" y="1398330"/>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ELSE</a:t>
            </a:r>
          </a:p>
          <a:p>
            <a:pPr algn="l"/>
            <a:endParaRPr lang="en-US" sz="1800" dirty="0">
              <a:solidFill>
                <a:schemeClr val="tx1"/>
              </a:solidFill>
              <a:latin typeface="Sitka Small" panose="02000505000000020004" pitchFamily="2" charset="0"/>
            </a:endParaRPr>
          </a:p>
        </p:txBody>
      </p:sp>
      <p:sp>
        <p:nvSpPr>
          <p:cNvPr id="8" name="TextBox 7">
            <a:extLst>
              <a:ext uri="{FF2B5EF4-FFF2-40B4-BE49-F238E27FC236}">
                <a16:creationId xmlns:a16="http://schemas.microsoft.com/office/drawing/2014/main" id="{24341DD8-5F09-BD3F-EBA8-49778B86DD1A}"/>
              </a:ext>
            </a:extLst>
          </p:cNvPr>
          <p:cNvSpPr txBox="1"/>
          <p:nvPr/>
        </p:nvSpPr>
        <p:spPr>
          <a:xfrm>
            <a:off x="2241292" y="5482780"/>
            <a:ext cx="8300362" cy="369332"/>
          </a:xfrm>
          <a:prstGeom prst="rect">
            <a:avLst/>
          </a:prstGeom>
          <a:solidFill>
            <a:schemeClr val="bg1"/>
          </a:solidFill>
        </p:spPr>
        <p:txBody>
          <a:bodyPr wrap="square">
            <a:spAutoFit/>
          </a:bodyPr>
          <a:lstStyle/>
          <a:p>
            <a:r>
              <a:rPr lang="en-US" b="0" i="0" dirty="0">
                <a:solidFill>
                  <a:srgbClr val="000000"/>
                </a:solidFill>
                <a:effectLst/>
                <a:latin typeface="Verdana" panose="020B0604030504040204" pitchFamily="34" charset="0"/>
              </a:rPr>
              <a:t>You can also have an else without the </a:t>
            </a:r>
            <a:r>
              <a:rPr lang="en-US" b="0" i="0" dirty="0" err="1">
                <a:solidFill>
                  <a:srgbClr val="000000"/>
                </a:solidFill>
                <a:effectLst/>
                <a:latin typeface="Verdana" panose="020B0604030504040204" pitchFamily="34" charset="0"/>
              </a:rPr>
              <a:t>elif</a:t>
            </a:r>
            <a:r>
              <a:rPr lang="en-US" b="0" i="0" dirty="0">
                <a:solidFill>
                  <a:srgbClr val="000000"/>
                </a:solidFill>
                <a:effectLst/>
                <a:latin typeface="Verdana" panose="020B0604030504040204" pitchFamily="34" charset="0"/>
              </a:rPr>
              <a:t>:</a:t>
            </a:r>
          </a:p>
        </p:txBody>
      </p:sp>
      <p:pic>
        <p:nvPicPr>
          <p:cNvPr id="3" name="Picture 2">
            <a:extLst>
              <a:ext uri="{FF2B5EF4-FFF2-40B4-BE49-F238E27FC236}">
                <a16:creationId xmlns:a16="http://schemas.microsoft.com/office/drawing/2014/main" id="{BACEF586-B293-C4E8-AA69-EEC3B8D2CFDD}"/>
              </a:ext>
            </a:extLst>
          </p:cNvPr>
          <p:cNvPicPr>
            <a:picLocks noChangeAspect="1"/>
          </p:cNvPicPr>
          <p:nvPr/>
        </p:nvPicPr>
        <p:blipFill>
          <a:blip r:embed="rId14"/>
          <a:stretch>
            <a:fillRect/>
          </a:stretch>
        </p:blipFill>
        <p:spPr>
          <a:xfrm>
            <a:off x="2241292" y="2194088"/>
            <a:ext cx="8300361" cy="3265582"/>
          </a:xfrm>
          <a:prstGeom prst="rect">
            <a:avLst/>
          </a:prstGeom>
        </p:spPr>
      </p:pic>
    </p:spTree>
    <p:extLst>
      <p:ext uri="{BB962C8B-B14F-4D97-AF65-F5344CB8AC3E}">
        <p14:creationId xmlns:p14="http://schemas.microsoft.com/office/powerpoint/2010/main" val="8690284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50773" y="1398330"/>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SHORT HAND IF</a:t>
            </a:r>
          </a:p>
          <a:p>
            <a:pPr algn="l"/>
            <a:r>
              <a:rPr lang="en-US" sz="1400" b="0" i="0" dirty="0">
                <a:solidFill>
                  <a:srgbClr val="000000"/>
                </a:solidFill>
                <a:effectLst/>
                <a:latin typeface="Verdana" panose="020B0604030504040204" pitchFamily="34" charset="0"/>
              </a:rPr>
              <a:t>If you have only one statement to execute, you can put it on the same line as the if statement.</a:t>
            </a:r>
            <a:endParaRPr lang="en-US" sz="4000" dirty="0">
              <a:solidFill>
                <a:schemeClr val="tx1"/>
              </a:solidFill>
              <a:latin typeface="Algerian" panose="04020705040A02060702" pitchFamily="82" charset="0"/>
            </a:endParaRPr>
          </a:p>
          <a:p>
            <a:pPr algn="l"/>
            <a:endParaRPr lang="en-US" sz="1800" dirty="0">
              <a:solidFill>
                <a:schemeClr val="tx1"/>
              </a:solidFill>
              <a:latin typeface="Sitka Small" panose="02000505000000020004" pitchFamily="2" charset="0"/>
            </a:endParaRPr>
          </a:p>
        </p:txBody>
      </p:sp>
      <p:pic>
        <p:nvPicPr>
          <p:cNvPr id="5" name="Picture 4">
            <a:extLst>
              <a:ext uri="{FF2B5EF4-FFF2-40B4-BE49-F238E27FC236}">
                <a16:creationId xmlns:a16="http://schemas.microsoft.com/office/drawing/2014/main" id="{1DC3594B-3350-5930-0178-4ECF9D0AD724}"/>
              </a:ext>
            </a:extLst>
          </p:cNvPr>
          <p:cNvPicPr>
            <a:picLocks noChangeAspect="1"/>
          </p:cNvPicPr>
          <p:nvPr/>
        </p:nvPicPr>
        <p:blipFill>
          <a:blip r:embed="rId14"/>
          <a:stretch>
            <a:fillRect/>
          </a:stretch>
        </p:blipFill>
        <p:spPr>
          <a:xfrm>
            <a:off x="2241292" y="2161930"/>
            <a:ext cx="8300362" cy="3215254"/>
          </a:xfrm>
          <a:prstGeom prst="rect">
            <a:avLst/>
          </a:prstGeom>
        </p:spPr>
      </p:pic>
    </p:spTree>
    <p:extLst>
      <p:ext uri="{BB962C8B-B14F-4D97-AF65-F5344CB8AC3E}">
        <p14:creationId xmlns:p14="http://schemas.microsoft.com/office/powerpoint/2010/main" val="19382826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0223" y="1471040"/>
            <a:ext cx="9397999"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SHORT HAND IF ELSE</a:t>
            </a:r>
          </a:p>
          <a:p>
            <a:pPr algn="l"/>
            <a:r>
              <a:rPr lang="en-US" sz="1200" b="0" i="0" dirty="0">
                <a:solidFill>
                  <a:srgbClr val="000000"/>
                </a:solidFill>
                <a:effectLst/>
                <a:latin typeface="Sitka Small" panose="02000505000000020004" pitchFamily="2" charset="0"/>
              </a:rPr>
              <a:t>If you have only one statement to execute,</a:t>
            </a:r>
          </a:p>
          <a:p>
            <a:pPr algn="l"/>
            <a:r>
              <a:rPr lang="en-US" sz="1200" b="0" i="0" dirty="0">
                <a:solidFill>
                  <a:srgbClr val="000000"/>
                </a:solidFill>
                <a:effectLst/>
                <a:latin typeface="Sitka Small" panose="02000505000000020004" pitchFamily="2" charset="0"/>
              </a:rPr>
              <a:t> you can put it on the same line as the if statement.</a:t>
            </a:r>
            <a:endParaRPr lang="en-US" sz="1200" dirty="0">
              <a:solidFill>
                <a:schemeClr val="tx1"/>
              </a:solidFill>
              <a:latin typeface="Sitka Small" panose="02000505000000020004" pitchFamily="2" charset="0"/>
            </a:endParaRPr>
          </a:p>
          <a:p>
            <a:pPr algn="l"/>
            <a:endParaRPr lang="en-US" sz="1800" dirty="0">
              <a:solidFill>
                <a:schemeClr val="tx1"/>
              </a:solidFill>
              <a:latin typeface="Sitka Small" panose="02000505000000020004" pitchFamily="2" charset="0"/>
            </a:endParaRPr>
          </a:p>
        </p:txBody>
      </p:sp>
      <p:pic>
        <p:nvPicPr>
          <p:cNvPr id="3" name="Picture 2">
            <a:extLst>
              <a:ext uri="{FF2B5EF4-FFF2-40B4-BE49-F238E27FC236}">
                <a16:creationId xmlns:a16="http://schemas.microsoft.com/office/drawing/2014/main" id="{F4B6954E-0D10-22CE-1186-E76EFA6D11C4}"/>
              </a:ext>
            </a:extLst>
          </p:cNvPr>
          <p:cNvPicPr>
            <a:picLocks noChangeAspect="1"/>
          </p:cNvPicPr>
          <p:nvPr/>
        </p:nvPicPr>
        <p:blipFill>
          <a:blip r:embed="rId14"/>
          <a:stretch>
            <a:fillRect/>
          </a:stretch>
        </p:blipFill>
        <p:spPr>
          <a:xfrm>
            <a:off x="2215871" y="2285850"/>
            <a:ext cx="4057930" cy="3619649"/>
          </a:xfrm>
          <a:prstGeom prst="rect">
            <a:avLst/>
          </a:prstGeom>
        </p:spPr>
      </p:pic>
      <p:pic>
        <p:nvPicPr>
          <p:cNvPr id="8" name="Picture 7">
            <a:extLst>
              <a:ext uri="{FF2B5EF4-FFF2-40B4-BE49-F238E27FC236}">
                <a16:creationId xmlns:a16="http://schemas.microsoft.com/office/drawing/2014/main" id="{6B0BEF40-6556-9A17-ED05-BA38024174C5}"/>
              </a:ext>
            </a:extLst>
          </p:cNvPr>
          <p:cNvPicPr>
            <a:picLocks noChangeAspect="1"/>
          </p:cNvPicPr>
          <p:nvPr/>
        </p:nvPicPr>
        <p:blipFill>
          <a:blip r:embed="rId15"/>
          <a:stretch>
            <a:fillRect/>
          </a:stretch>
        </p:blipFill>
        <p:spPr>
          <a:xfrm>
            <a:off x="6375400" y="2285850"/>
            <a:ext cx="4737477" cy="3619648"/>
          </a:xfrm>
          <a:prstGeom prst="rect">
            <a:avLst/>
          </a:prstGeom>
        </p:spPr>
      </p:pic>
      <p:sp>
        <p:nvSpPr>
          <p:cNvPr id="10" name="TextBox 9">
            <a:extLst>
              <a:ext uri="{FF2B5EF4-FFF2-40B4-BE49-F238E27FC236}">
                <a16:creationId xmlns:a16="http://schemas.microsoft.com/office/drawing/2014/main" id="{00CEEB16-C9E2-B14A-CB44-383898E1248C}"/>
              </a:ext>
            </a:extLst>
          </p:cNvPr>
          <p:cNvSpPr txBox="1"/>
          <p:nvPr/>
        </p:nvSpPr>
        <p:spPr>
          <a:xfrm>
            <a:off x="6375400" y="3114865"/>
            <a:ext cx="3911850" cy="523220"/>
          </a:xfrm>
          <a:prstGeom prst="rect">
            <a:avLst/>
          </a:prstGeom>
          <a:solidFill>
            <a:schemeClr val="bg1"/>
          </a:solidFill>
        </p:spPr>
        <p:txBody>
          <a:bodyPr wrap="square">
            <a:spAutoFit/>
          </a:bodyPr>
          <a:lstStyle/>
          <a:p>
            <a:pPr algn="l"/>
            <a:r>
              <a:rPr lang="en-US" sz="1400" b="0" i="0" dirty="0">
                <a:solidFill>
                  <a:srgbClr val="000000"/>
                </a:solidFill>
                <a:effectLst/>
                <a:latin typeface="Sitka Small" panose="02000505000000020004" pitchFamily="2" charset="0"/>
              </a:rPr>
              <a:t>You can also have multiple else statements on the same line:</a:t>
            </a:r>
          </a:p>
        </p:txBody>
      </p:sp>
    </p:spTree>
    <p:extLst>
      <p:ext uri="{BB962C8B-B14F-4D97-AF65-F5344CB8AC3E}">
        <p14:creationId xmlns:p14="http://schemas.microsoft.com/office/powerpoint/2010/main" val="21928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81040" y="1297149"/>
            <a:ext cx="4159529"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AND</a:t>
            </a:r>
          </a:p>
          <a:p>
            <a:pPr algn="l"/>
            <a:r>
              <a:rPr lang="en-US" sz="1400" b="0" i="0" dirty="0">
                <a:solidFill>
                  <a:srgbClr val="000000"/>
                </a:solidFill>
                <a:effectLst/>
                <a:latin typeface="Sitka Small" panose="02000505000000020004" pitchFamily="2" charset="0"/>
              </a:rPr>
              <a:t>The and keyword is a logical operator, and is</a:t>
            </a:r>
          </a:p>
          <a:p>
            <a:pPr algn="l"/>
            <a:r>
              <a:rPr lang="en-US" sz="1400" b="0" i="0" dirty="0">
                <a:solidFill>
                  <a:srgbClr val="000000"/>
                </a:solidFill>
                <a:effectLst/>
                <a:latin typeface="Sitka Small" panose="02000505000000020004" pitchFamily="2" charset="0"/>
              </a:rPr>
              <a:t> used to combine conditional statements:</a:t>
            </a:r>
            <a:endParaRPr lang="en-US" sz="2000" dirty="0">
              <a:solidFill>
                <a:schemeClr val="tx1"/>
              </a:solidFill>
              <a:latin typeface="Sitka Small" panose="02000505000000020004" pitchFamily="2" charset="0"/>
            </a:endParaRPr>
          </a:p>
        </p:txBody>
      </p:sp>
      <p:pic>
        <p:nvPicPr>
          <p:cNvPr id="5" name="Picture 4">
            <a:extLst>
              <a:ext uri="{FF2B5EF4-FFF2-40B4-BE49-F238E27FC236}">
                <a16:creationId xmlns:a16="http://schemas.microsoft.com/office/drawing/2014/main" id="{F1613411-C928-F1AD-A819-28F59392253C}"/>
              </a:ext>
            </a:extLst>
          </p:cNvPr>
          <p:cNvPicPr>
            <a:picLocks noChangeAspect="1"/>
          </p:cNvPicPr>
          <p:nvPr/>
        </p:nvPicPr>
        <p:blipFill>
          <a:blip r:embed="rId14"/>
          <a:stretch>
            <a:fillRect/>
          </a:stretch>
        </p:blipFill>
        <p:spPr>
          <a:xfrm>
            <a:off x="2215871" y="2313975"/>
            <a:ext cx="4024698" cy="3619648"/>
          </a:xfrm>
          <a:prstGeom prst="rect">
            <a:avLst/>
          </a:prstGeom>
        </p:spPr>
      </p:pic>
      <p:sp>
        <p:nvSpPr>
          <p:cNvPr id="7" name="Google Shape;1324;p48">
            <a:extLst>
              <a:ext uri="{FF2B5EF4-FFF2-40B4-BE49-F238E27FC236}">
                <a16:creationId xmlns:a16="http://schemas.microsoft.com/office/drawing/2014/main" id="{EA5445B0-D6F7-A092-7AA0-7F580BE6B8AC}"/>
              </a:ext>
            </a:extLst>
          </p:cNvPr>
          <p:cNvSpPr txBox="1">
            <a:spLocks/>
          </p:cNvSpPr>
          <p:nvPr/>
        </p:nvSpPr>
        <p:spPr>
          <a:xfrm>
            <a:off x="6513340" y="1376739"/>
            <a:ext cx="4159529"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OR</a:t>
            </a:r>
          </a:p>
          <a:p>
            <a:pPr algn="l"/>
            <a:r>
              <a:rPr lang="en-US" sz="1400" b="0" i="0" dirty="0">
                <a:solidFill>
                  <a:srgbClr val="000000"/>
                </a:solidFill>
                <a:effectLst/>
                <a:latin typeface="Sitka Small" panose="02000505000000020004" pitchFamily="2" charset="0"/>
              </a:rPr>
              <a:t>The or keyword is a logical operator, and is used to combine conditional statements:</a:t>
            </a:r>
          </a:p>
          <a:p>
            <a:pPr algn="l"/>
            <a:endParaRPr lang="en-US" sz="1400" b="0" i="0" dirty="0">
              <a:solidFill>
                <a:srgbClr val="000000"/>
              </a:solidFill>
              <a:effectLst/>
              <a:latin typeface="Sitka Small" panose="02000505000000020004" pitchFamily="2" charset="0"/>
            </a:endParaRPr>
          </a:p>
        </p:txBody>
      </p:sp>
      <p:pic>
        <p:nvPicPr>
          <p:cNvPr id="13" name="Picture 12">
            <a:extLst>
              <a:ext uri="{FF2B5EF4-FFF2-40B4-BE49-F238E27FC236}">
                <a16:creationId xmlns:a16="http://schemas.microsoft.com/office/drawing/2014/main" id="{26E35358-65FA-60A8-9D68-80BBB0BB4C2C}"/>
              </a:ext>
            </a:extLst>
          </p:cNvPr>
          <p:cNvPicPr>
            <a:picLocks noChangeAspect="1"/>
          </p:cNvPicPr>
          <p:nvPr/>
        </p:nvPicPr>
        <p:blipFill>
          <a:blip r:embed="rId15"/>
          <a:stretch>
            <a:fillRect/>
          </a:stretch>
        </p:blipFill>
        <p:spPr>
          <a:xfrm>
            <a:off x="6455739" y="2313974"/>
            <a:ext cx="4639322" cy="3619647"/>
          </a:xfrm>
          <a:prstGeom prst="rect">
            <a:avLst/>
          </a:prstGeom>
        </p:spPr>
      </p:pic>
    </p:spTree>
    <p:extLst>
      <p:ext uri="{BB962C8B-B14F-4D97-AF65-F5344CB8AC3E}">
        <p14:creationId xmlns:p14="http://schemas.microsoft.com/office/powerpoint/2010/main" val="3263527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32689" y="243033"/>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Python If ... Else</a:t>
            </a: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917701" y="1398908"/>
            <a:ext cx="439028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Nested If</a:t>
            </a:r>
          </a:p>
          <a:p>
            <a:pPr algn="l"/>
            <a:r>
              <a:rPr lang="en-US" sz="1400" b="0" i="0" dirty="0">
                <a:solidFill>
                  <a:srgbClr val="000000"/>
                </a:solidFill>
                <a:effectLst/>
                <a:latin typeface="Sitka Small" panose="02000505000000020004" pitchFamily="2" charset="0"/>
              </a:rPr>
              <a:t>You can have if statements inside if statements, this is called nested if statements.</a:t>
            </a:r>
          </a:p>
          <a:p>
            <a:pPr algn="l"/>
            <a:endParaRPr lang="en-US" sz="1400" b="0" i="0" dirty="0">
              <a:solidFill>
                <a:srgbClr val="000000"/>
              </a:solidFill>
              <a:effectLst/>
              <a:latin typeface="Sitka Small" panose="02000505000000020004" pitchFamily="2" charset="0"/>
            </a:endParaRPr>
          </a:p>
        </p:txBody>
      </p:sp>
      <p:sp>
        <p:nvSpPr>
          <p:cNvPr id="7" name="Google Shape;1324;p48">
            <a:extLst>
              <a:ext uri="{FF2B5EF4-FFF2-40B4-BE49-F238E27FC236}">
                <a16:creationId xmlns:a16="http://schemas.microsoft.com/office/drawing/2014/main" id="{EA5445B0-D6F7-A092-7AA0-7F580BE6B8AC}"/>
              </a:ext>
            </a:extLst>
          </p:cNvPr>
          <p:cNvSpPr txBox="1">
            <a:spLocks/>
          </p:cNvSpPr>
          <p:nvPr/>
        </p:nvSpPr>
        <p:spPr>
          <a:xfrm>
            <a:off x="6513340" y="1376739"/>
            <a:ext cx="458172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The pass Statement</a:t>
            </a:r>
          </a:p>
          <a:p>
            <a:pPr algn="l"/>
            <a:r>
              <a:rPr lang="en-US" sz="1400" b="0" i="0" dirty="0">
                <a:solidFill>
                  <a:srgbClr val="000000"/>
                </a:solidFill>
                <a:effectLst/>
                <a:latin typeface="Sitka Small" panose="02000505000000020004" pitchFamily="2" charset="0"/>
              </a:rPr>
              <a:t>if statements cannot be empty, but if you for some reason have an if statement with no content, put in the pass statement to avoid getting an error.</a:t>
            </a:r>
          </a:p>
          <a:p>
            <a:pPr algn="l"/>
            <a:endParaRPr lang="en-US" sz="1400" b="0" i="0" dirty="0">
              <a:solidFill>
                <a:srgbClr val="000000"/>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8DEEA1F7-BA9E-F13C-CF8E-EDA4A7E5F049}"/>
              </a:ext>
            </a:extLst>
          </p:cNvPr>
          <p:cNvPicPr>
            <a:picLocks noChangeAspect="1"/>
          </p:cNvPicPr>
          <p:nvPr/>
        </p:nvPicPr>
        <p:blipFill>
          <a:blip r:embed="rId14"/>
          <a:stretch>
            <a:fillRect/>
          </a:stretch>
        </p:blipFill>
        <p:spPr>
          <a:xfrm>
            <a:off x="2092237" y="2287086"/>
            <a:ext cx="4092663" cy="3619647"/>
          </a:xfrm>
          <a:prstGeom prst="rect">
            <a:avLst/>
          </a:prstGeom>
        </p:spPr>
      </p:pic>
      <p:pic>
        <p:nvPicPr>
          <p:cNvPr id="9" name="Picture 8">
            <a:extLst>
              <a:ext uri="{FF2B5EF4-FFF2-40B4-BE49-F238E27FC236}">
                <a16:creationId xmlns:a16="http://schemas.microsoft.com/office/drawing/2014/main" id="{9255D330-20B1-FCC4-C640-FA6B9841D511}"/>
              </a:ext>
            </a:extLst>
          </p:cNvPr>
          <p:cNvPicPr>
            <a:picLocks noChangeAspect="1"/>
          </p:cNvPicPr>
          <p:nvPr/>
        </p:nvPicPr>
        <p:blipFill>
          <a:blip r:embed="rId15"/>
          <a:stretch>
            <a:fillRect/>
          </a:stretch>
        </p:blipFill>
        <p:spPr>
          <a:xfrm>
            <a:off x="6513340" y="2285851"/>
            <a:ext cx="4472160" cy="3619647"/>
          </a:xfrm>
          <a:prstGeom prst="rect">
            <a:avLst/>
          </a:prstGeom>
        </p:spPr>
      </p:pic>
    </p:spTree>
    <p:extLst>
      <p:ext uri="{BB962C8B-B14F-4D97-AF65-F5344CB8AC3E}">
        <p14:creationId xmlns:p14="http://schemas.microsoft.com/office/powerpoint/2010/main" val="10605067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Python While Loops</a:t>
            </a:r>
          </a:p>
        </p:txBody>
      </p:sp>
    </p:spTree>
    <p:extLst>
      <p:ext uri="{BB962C8B-B14F-4D97-AF65-F5344CB8AC3E}">
        <p14:creationId xmlns:p14="http://schemas.microsoft.com/office/powerpoint/2010/main" val="21056590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50771" y="1867670"/>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400" dirty="0">
                <a:solidFill>
                  <a:schemeClr val="tx1"/>
                </a:solidFill>
                <a:latin typeface="Algerian" panose="04020705040A02060702" pitchFamily="82" charset="0"/>
              </a:rPr>
              <a:t>PYTHON LOOPS</a:t>
            </a:r>
          </a:p>
          <a:p>
            <a:pPr algn="l"/>
            <a:endParaRPr lang="en-US" sz="1800" dirty="0">
              <a:solidFill>
                <a:schemeClr val="tx1"/>
              </a:solidFill>
              <a:latin typeface="Sitka Small" panose="02000505000000020004" pitchFamily="2" charset="0"/>
            </a:endParaRPr>
          </a:p>
        </p:txBody>
      </p:sp>
      <p:sp>
        <p:nvSpPr>
          <p:cNvPr id="8" name="TextBox 7">
            <a:extLst>
              <a:ext uri="{FF2B5EF4-FFF2-40B4-BE49-F238E27FC236}">
                <a16:creationId xmlns:a16="http://schemas.microsoft.com/office/drawing/2014/main" id="{24341DD8-5F09-BD3F-EBA8-49778B86DD1A}"/>
              </a:ext>
            </a:extLst>
          </p:cNvPr>
          <p:cNvSpPr txBox="1"/>
          <p:nvPr/>
        </p:nvSpPr>
        <p:spPr>
          <a:xfrm>
            <a:off x="2196802" y="2842463"/>
            <a:ext cx="8756967" cy="1969770"/>
          </a:xfrm>
          <a:prstGeom prst="rect">
            <a:avLst/>
          </a:prstGeom>
          <a:noFill/>
        </p:spPr>
        <p:txBody>
          <a:bodyPr wrap="square">
            <a:spAutoFit/>
          </a:bodyPr>
          <a:lstStyle/>
          <a:p>
            <a:r>
              <a:rPr lang="en-US" sz="4000" b="0" i="0" dirty="0">
                <a:solidFill>
                  <a:srgbClr val="000000"/>
                </a:solidFill>
                <a:effectLst/>
                <a:latin typeface="Sitka Display" panose="02000505000000020004" pitchFamily="2" charset="0"/>
              </a:rPr>
              <a:t>Python has two primitive loop commands:</a:t>
            </a:r>
          </a:p>
          <a:p>
            <a:endParaRPr lang="en-US" b="0" i="0" dirty="0">
              <a:solidFill>
                <a:srgbClr val="000000"/>
              </a:solidFill>
              <a:effectLst/>
              <a:latin typeface="Verdana" panose="020B0604030504040204" pitchFamily="34" charset="0"/>
            </a:endParaRPr>
          </a:p>
          <a:p>
            <a:pPr marL="285750" indent="-285750">
              <a:buFont typeface="Wingdings" panose="05000000000000000000" pitchFamily="2" charset="2"/>
              <a:buChar char="Ø"/>
            </a:pPr>
            <a:r>
              <a:rPr lang="en-US" sz="3200" b="0" i="0" dirty="0">
                <a:solidFill>
                  <a:srgbClr val="000000"/>
                </a:solidFill>
                <a:effectLst/>
                <a:latin typeface="Sitka Small" panose="02000505000000020004" pitchFamily="2" charset="0"/>
              </a:rPr>
              <a:t>while loops</a:t>
            </a:r>
          </a:p>
          <a:p>
            <a:pPr marL="285750" indent="-285750">
              <a:buFont typeface="Wingdings" panose="05000000000000000000" pitchFamily="2" charset="2"/>
              <a:buChar char="Ø"/>
            </a:pPr>
            <a:r>
              <a:rPr lang="en-US" sz="3200" b="0" i="0" dirty="0">
                <a:solidFill>
                  <a:srgbClr val="000000"/>
                </a:solidFill>
                <a:effectLst/>
                <a:latin typeface="Sitka Small" panose="02000505000000020004" pitchFamily="2" charset="0"/>
              </a:rPr>
              <a:t>for loops</a:t>
            </a:r>
          </a:p>
        </p:txBody>
      </p:sp>
    </p:spTree>
    <p:extLst>
      <p:ext uri="{BB962C8B-B14F-4D97-AF65-F5344CB8AC3E}">
        <p14:creationId xmlns:p14="http://schemas.microsoft.com/office/powerpoint/2010/main" val="12505189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466571"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400" dirty="0">
                <a:solidFill>
                  <a:schemeClr val="tx1"/>
                </a:solidFill>
                <a:latin typeface="Algerian" panose="04020705040A02060702" pitchFamily="82" charset="0"/>
              </a:rPr>
              <a:t>THE WHILE LOOP</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300859"/>
            <a:ext cx="9049026" cy="338554"/>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With the </a:t>
            </a:r>
            <a:r>
              <a:rPr lang="en-US" sz="1600" b="0" i="0" dirty="0">
                <a:effectLst/>
                <a:latin typeface="Consolas" panose="020B0609020204030204" pitchFamily="49" charset="0"/>
              </a:rPr>
              <a:t>while</a:t>
            </a:r>
            <a:r>
              <a:rPr lang="en-US" sz="1600" b="0" i="0" dirty="0">
                <a:effectLst/>
                <a:latin typeface="Verdana" panose="020B0604030504040204" pitchFamily="34" charset="0"/>
              </a:rPr>
              <a:t> loop we can execute a set of statements as long as a condition is true.</a:t>
            </a:r>
          </a:p>
        </p:txBody>
      </p:sp>
      <p:pic>
        <p:nvPicPr>
          <p:cNvPr id="5" name="Picture 4">
            <a:extLst>
              <a:ext uri="{FF2B5EF4-FFF2-40B4-BE49-F238E27FC236}">
                <a16:creationId xmlns:a16="http://schemas.microsoft.com/office/drawing/2014/main" id="{7BA3C813-F571-CE15-3586-A1015EBA4C32}"/>
              </a:ext>
            </a:extLst>
          </p:cNvPr>
          <p:cNvPicPr>
            <a:picLocks noChangeAspect="1"/>
          </p:cNvPicPr>
          <p:nvPr/>
        </p:nvPicPr>
        <p:blipFill>
          <a:blip r:embed="rId14"/>
          <a:stretch>
            <a:fillRect/>
          </a:stretch>
        </p:blipFill>
        <p:spPr>
          <a:xfrm>
            <a:off x="2050772" y="1779116"/>
            <a:ext cx="9049026" cy="4225301"/>
          </a:xfrm>
          <a:prstGeom prst="rect">
            <a:avLst/>
          </a:prstGeom>
        </p:spPr>
      </p:pic>
      <p:sp>
        <p:nvSpPr>
          <p:cNvPr id="9" name="TextBox 8">
            <a:extLst>
              <a:ext uri="{FF2B5EF4-FFF2-40B4-BE49-F238E27FC236}">
                <a16:creationId xmlns:a16="http://schemas.microsoft.com/office/drawing/2014/main" id="{E41AE586-B8B5-E169-3A8C-62FB469C4C8A}"/>
              </a:ext>
            </a:extLst>
          </p:cNvPr>
          <p:cNvSpPr txBox="1"/>
          <p:nvPr/>
        </p:nvSpPr>
        <p:spPr>
          <a:xfrm>
            <a:off x="2412998" y="5959454"/>
            <a:ext cx="8686800" cy="369332"/>
          </a:xfrm>
          <a:prstGeom prst="rect">
            <a:avLst/>
          </a:prstGeom>
          <a:noFill/>
        </p:spPr>
        <p:txBody>
          <a:bodyPr wrap="square">
            <a:spAutoFit/>
          </a:bodyPr>
          <a:lstStyle/>
          <a:p>
            <a:pPr algn="l"/>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remember to increment </a:t>
            </a:r>
            <a:r>
              <a:rPr lang="en-US" b="0" i="0" dirty="0" err="1">
                <a:solidFill>
                  <a:srgbClr val="000000"/>
                </a:solidFill>
                <a:effectLst/>
                <a:latin typeface="Verdana" panose="020B0604030504040204" pitchFamily="34" charset="0"/>
              </a:rPr>
              <a:t>i</a:t>
            </a:r>
            <a:r>
              <a:rPr lang="en-US" b="0" i="0" dirty="0">
                <a:solidFill>
                  <a:srgbClr val="000000"/>
                </a:solidFill>
                <a:effectLst/>
                <a:latin typeface="Verdana" panose="020B0604030504040204" pitchFamily="34" charset="0"/>
              </a:rPr>
              <a:t>, or else the loop will continue forever.</a:t>
            </a:r>
          </a:p>
        </p:txBody>
      </p:sp>
    </p:spTree>
    <p:extLst>
      <p:ext uri="{BB962C8B-B14F-4D97-AF65-F5344CB8AC3E}">
        <p14:creationId xmlns:p14="http://schemas.microsoft.com/office/powerpoint/2010/main" val="3519945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break Statement</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300859"/>
            <a:ext cx="9049026" cy="338554"/>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With the break statement we can stop the loop even if the while condition is true:</a:t>
            </a:r>
          </a:p>
        </p:txBody>
      </p:sp>
      <p:pic>
        <p:nvPicPr>
          <p:cNvPr id="4" name="Picture 3">
            <a:extLst>
              <a:ext uri="{FF2B5EF4-FFF2-40B4-BE49-F238E27FC236}">
                <a16:creationId xmlns:a16="http://schemas.microsoft.com/office/drawing/2014/main" id="{A7886EEA-CBD6-01A9-6FE2-15EA25193E1C}"/>
              </a:ext>
            </a:extLst>
          </p:cNvPr>
          <p:cNvPicPr>
            <a:picLocks noChangeAspect="1"/>
          </p:cNvPicPr>
          <p:nvPr/>
        </p:nvPicPr>
        <p:blipFill>
          <a:blip r:embed="rId14"/>
          <a:stretch>
            <a:fillRect/>
          </a:stretch>
        </p:blipFill>
        <p:spPr>
          <a:xfrm>
            <a:off x="2050770" y="1824454"/>
            <a:ext cx="9049025" cy="4372046"/>
          </a:xfrm>
          <a:prstGeom prst="rect">
            <a:avLst/>
          </a:prstGeom>
        </p:spPr>
      </p:pic>
    </p:spTree>
    <p:extLst>
      <p:ext uri="{BB962C8B-B14F-4D97-AF65-F5344CB8AC3E}">
        <p14:creationId xmlns:p14="http://schemas.microsoft.com/office/powerpoint/2010/main" val="2574845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continue Statement</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300859"/>
            <a:ext cx="9049026" cy="830997"/>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With the continue statement we can stop the current iteration, and continue with the next:</a:t>
            </a:r>
          </a:p>
          <a:p>
            <a:pPr algn="l"/>
            <a:endParaRPr lang="en-US" sz="1600" b="0" i="0" dirty="0">
              <a:effectLst/>
              <a:latin typeface="Verdana" panose="020B0604030504040204" pitchFamily="34" charset="0"/>
            </a:endParaRPr>
          </a:p>
        </p:txBody>
      </p:sp>
      <p:pic>
        <p:nvPicPr>
          <p:cNvPr id="5" name="Picture 4">
            <a:extLst>
              <a:ext uri="{FF2B5EF4-FFF2-40B4-BE49-F238E27FC236}">
                <a16:creationId xmlns:a16="http://schemas.microsoft.com/office/drawing/2014/main" id="{86C91750-55ED-6AD5-A6BF-7BB0E23752AA}"/>
              </a:ext>
            </a:extLst>
          </p:cNvPr>
          <p:cNvPicPr>
            <a:picLocks noChangeAspect="1"/>
          </p:cNvPicPr>
          <p:nvPr/>
        </p:nvPicPr>
        <p:blipFill>
          <a:blip r:embed="rId14"/>
          <a:stretch>
            <a:fillRect/>
          </a:stretch>
        </p:blipFill>
        <p:spPr>
          <a:xfrm>
            <a:off x="2050772" y="1859407"/>
            <a:ext cx="9049026" cy="4198020"/>
          </a:xfrm>
          <a:prstGeom prst="rect">
            <a:avLst/>
          </a:prstGeom>
        </p:spPr>
      </p:pic>
    </p:spTree>
    <p:extLst>
      <p:ext uri="{BB962C8B-B14F-4D97-AF65-F5344CB8AC3E}">
        <p14:creationId xmlns:p14="http://schemas.microsoft.com/office/powerpoint/2010/main" val="370992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20" name="Google Shape;688;p15">
            <a:extLst>
              <a:ext uri="{FF2B5EF4-FFF2-40B4-BE49-F238E27FC236}">
                <a16:creationId xmlns:a16="http://schemas.microsoft.com/office/drawing/2014/main" id="{8539E57D-4CE2-D8A8-7A9B-7CD9E9D1843C}"/>
              </a:ext>
            </a:extLst>
          </p:cNvPr>
          <p:cNvPicPr preferRelativeResize="0"/>
          <p:nvPr/>
        </p:nvPicPr>
        <p:blipFill rotWithShape="1">
          <a:blip r:embed="rId3">
            <a:alphaModFix/>
          </a:blip>
          <a:srcRect t="32934"/>
          <a:stretch/>
        </p:blipFill>
        <p:spPr>
          <a:xfrm>
            <a:off x="1460237" y="875571"/>
            <a:ext cx="10006413" cy="5344602"/>
          </a:xfrm>
          <a:prstGeom prst="rect">
            <a:avLst/>
          </a:prstGeom>
          <a:noFill/>
          <a:ln>
            <a:noFill/>
          </a:ln>
        </p:spPr>
      </p:pic>
    </p:spTree>
    <p:extLst>
      <p:ext uri="{BB962C8B-B14F-4D97-AF65-F5344CB8AC3E}">
        <p14:creationId xmlns:p14="http://schemas.microsoft.com/office/powerpoint/2010/main" val="29856100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ELSE Statement</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440248"/>
            <a:ext cx="9049026" cy="584775"/>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With the else statement we can run a block of code once when the condition no longer is true:</a:t>
            </a:r>
          </a:p>
        </p:txBody>
      </p:sp>
      <p:pic>
        <p:nvPicPr>
          <p:cNvPr id="8" name="Picture 7">
            <a:extLst>
              <a:ext uri="{FF2B5EF4-FFF2-40B4-BE49-F238E27FC236}">
                <a16:creationId xmlns:a16="http://schemas.microsoft.com/office/drawing/2014/main" id="{AF7B074C-003F-9B0A-6A1D-474AC8E33F2C}"/>
              </a:ext>
            </a:extLst>
          </p:cNvPr>
          <p:cNvPicPr>
            <a:picLocks noChangeAspect="1"/>
          </p:cNvPicPr>
          <p:nvPr/>
        </p:nvPicPr>
        <p:blipFill>
          <a:blip r:embed="rId14"/>
          <a:stretch>
            <a:fillRect/>
          </a:stretch>
        </p:blipFill>
        <p:spPr>
          <a:xfrm>
            <a:off x="2050772" y="2172136"/>
            <a:ext cx="9049026" cy="4039164"/>
          </a:xfrm>
          <a:prstGeom prst="rect">
            <a:avLst/>
          </a:prstGeom>
        </p:spPr>
      </p:pic>
    </p:spTree>
    <p:extLst>
      <p:ext uri="{BB962C8B-B14F-4D97-AF65-F5344CB8AC3E}">
        <p14:creationId xmlns:p14="http://schemas.microsoft.com/office/powerpoint/2010/main" val="38309544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Python FOR Loops</a:t>
            </a:r>
          </a:p>
        </p:txBody>
      </p:sp>
    </p:spTree>
    <p:extLst>
      <p:ext uri="{BB962C8B-B14F-4D97-AF65-F5344CB8AC3E}">
        <p14:creationId xmlns:p14="http://schemas.microsoft.com/office/powerpoint/2010/main" val="40266322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Python FOR Loops</a:t>
            </a:r>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254799"/>
            <a:ext cx="9049026" cy="1600438"/>
          </a:xfrm>
          <a:prstGeom prst="rect">
            <a:avLst/>
          </a:prstGeom>
          <a:solidFill>
            <a:schemeClr val="bg1"/>
          </a:solidFill>
        </p:spPr>
        <p:txBody>
          <a:bodyPr wrap="square">
            <a:spAutoFit/>
          </a:bodyPr>
          <a:lstStyle/>
          <a:p>
            <a:pPr algn="l"/>
            <a:r>
              <a:rPr lang="en-US" sz="1400" b="0" i="0" dirty="0">
                <a:effectLst/>
                <a:latin typeface="Verdana" panose="020B0604030504040204" pitchFamily="34" charset="0"/>
              </a:rPr>
              <a:t>A for loop is used for iterating over a sequence (that is either a list, a tuple, a dictionary, a set, or a string).</a:t>
            </a:r>
          </a:p>
          <a:p>
            <a:pPr algn="l"/>
            <a:endParaRPr lang="en-US" sz="1400" b="0" i="0" dirty="0">
              <a:effectLst/>
              <a:latin typeface="Verdana" panose="020B0604030504040204" pitchFamily="34" charset="0"/>
            </a:endParaRPr>
          </a:p>
          <a:p>
            <a:pPr algn="l"/>
            <a:r>
              <a:rPr lang="en-US" sz="1400" b="0" i="0" dirty="0">
                <a:effectLst/>
                <a:latin typeface="Verdana" panose="020B0604030504040204" pitchFamily="34" charset="0"/>
              </a:rPr>
              <a:t>This is less like the for keyword in other programming languages, and works more like an iterator method as found in other object-orientated programming languages.</a:t>
            </a:r>
          </a:p>
          <a:p>
            <a:pPr algn="l"/>
            <a:endParaRPr lang="en-US" sz="1400" b="0" i="0" dirty="0">
              <a:effectLst/>
              <a:latin typeface="Verdana" panose="020B0604030504040204" pitchFamily="34" charset="0"/>
            </a:endParaRPr>
          </a:p>
          <a:p>
            <a:pPr algn="l"/>
            <a:r>
              <a:rPr lang="en-US" sz="1400" b="0" i="0" dirty="0">
                <a:effectLst/>
                <a:latin typeface="Verdana" panose="020B0604030504040204" pitchFamily="34" charset="0"/>
              </a:rPr>
              <a:t>With the for loop we can execute a set of statements, once for each item in a list, tuple, set etc.</a:t>
            </a:r>
          </a:p>
        </p:txBody>
      </p:sp>
      <p:pic>
        <p:nvPicPr>
          <p:cNvPr id="4" name="Picture 3">
            <a:extLst>
              <a:ext uri="{FF2B5EF4-FFF2-40B4-BE49-F238E27FC236}">
                <a16:creationId xmlns:a16="http://schemas.microsoft.com/office/drawing/2014/main" id="{612A95D1-1EFB-024C-57B4-5F76FF47221C}"/>
              </a:ext>
            </a:extLst>
          </p:cNvPr>
          <p:cNvPicPr>
            <a:picLocks noChangeAspect="1"/>
          </p:cNvPicPr>
          <p:nvPr/>
        </p:nvPicPr>
        <p:blipFill>
          <a:blip r:embed="rId14"/>
          <a:stretch>
            <a:fillRect/>
          </a:stretch>
        </p:blipFill>
        <p:spPr>
          <a:xfrm>
            <a:off x="2050772" y="2972786"/>
            <a:ext cx="9049026" cy="3238514"/>
          </a:xfrm>
          <a:prstGeom prst="rect">
            <a:avLst/>
          </a:prstGeom>
        </p:spPr>
      </p:pic>
      <p:sp>
        <p:nvSpPr>
          <p:cNvPr id="7" name="TextBox 6">
            <a:extLst>
              <a:ext uri="{FF2B5EF4-FFF2-40B4-BE49-F238E27FC236}">
                <a16:creationId xmlns:a16="http://schemas.microsoft.com/office/drawing/2014/main" id="{3208FCBD-8DB8-50F5-5D17-ABDC542379A8}"/>
              </a:ext>
            </a:extLst>
          </p:cNvPr>
          <p:cNvSpPr txBox="1"/>
          <p:nvPr/>
        </p:nvSpPr>
        <p:spPr>
          <a:xfrm>
            <a:off x="2171400" y="3789140"/>
            <a:ext cx="7327900" cy="338554"/>
          </a:xfrm>
          <a:prstGeom prst="rect">
            <a:avLst/>
          </a:prstGeom>
          <a:solidFill>
            <a:schemeClr val="bg1"/>
          </a:solidFill>
        </p:spPr>
        <p:txBody>
          <a:bodyPr wrap="square">
            <a:spAutoFit/>
          </a:bodyPr>
          <a:lstStyle/>
          <a:p>
            <a:pPr algn="l"/>
            <a:r>
              <a:rPr lang="en-US" sz="1600" b="0" i="0" dirty="0">
                <a:effectLst/>
                <a:latin typeface="Sitka Small" panose="02000505000000020004" pitchFamily="2" charset="0"/>
              </a:rPr>
              <a:t>The for loop does not require an indexing variable to set beforehand.</a:t>
            </a:r>
          </a:p>
        </p:txBody>
      </p:sp>
    </p:spTree>
    <p:extLst>
      <p:ext uri="{BB962C8B-B14F-4D97-AF65-F5344CB8AC3E}">
        <p14:creationId xmlns:p14="http://schemas.microsoft.com/office/powerpoint/2010/main" val="3807565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Looping Through a String</a:t>
            </a: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415370"/>
            <a:ext cx="9049026" cy="307777"/>
          </a:xfrm>
          <a:prstGeom prst="rect">
            <a:avLst/>
          </a:prstGeom>
          <a:solidFill>
            <a:schemeClr val="bg1"/>
          </a:solidFill>
        </p:spPr>
        <p:txBody>
          <a:bodyPr wrap="square">
            <a:spAutoFit/>
          </a:bodyPr>
          <a:lstStyle/>
          <a:p>
            <a:pPr algn="l"/>
            <a:r>
              <a:rPr lang="en-US" sz="1400" b="0" i="0" dirty="0">
                <a:solidFill>
                  <a:srgbClr val="000000"/>
                </a:solidFill>
                <a:effectLst/>
                <a:latin typeface="Verdana" panose="020B0604030504040204" pitchFamily="34" charset="0"/>
              </a:rPr>
              <a:t>Even strings are </a:t>
            </a:r>
            <a:r>
              <a:rPr lang="en-US" sz="1400" b="0" i="0" dirty="0" err="1">
                <a:solidFill>
                  <a:srgbClr val="000000"/>
                </a:solidFill>
                <a:effectLst/>
                <a:latin typeface="Verdana" panose="020B0604030504040204" pitchFamily="34" charset="0"/>
              </a:rPr>
              <a:t>iterable</a:t>
            </a:r>
            <a:r>
              <a:rPr lang="en-US" sz="1400" b="0" i="0" dirty="0">
                <a:solidFill>
                  <a:srgbClr val="000000"/>
                </a:solidFill>
                <a:effectLst/>
                <a:latin typeface="Verdana" panose="020B0604030504040204" pitchFamily="34" charset="0"/>
              </a:rPr>
              <a:t> objects, they contain a sequence of characters:</a:t>
            </a:r>
          </a:p>
        </p:txBody>
      </p:sp>
      <p:pic>
        <p:nvPicPr>
          <p:cNvPr id="5" name="Picture 4">
            <a:extLst>
              <a:ext uri="{FF2B5EF4-FFF2-40B4-BE49-F238E27FC236}">
                <a16:creationId xmlns:a16="http://schemas.microsoft.com/office/drawing/2014/main" id="{4B5E7389-0675-A792-914D-4A7CDCD21B72}"/>
              </a:ext>
            </a:extLst>
          </p:cNvPr>
          <p:cNvPicPr>
            <a:picLocks noChangeAspect="1"/>
          </p:cNvPicPr>
          <p:nvPr/>
        </p:nvPicPr>
        <p:blipFill>
          <a:blip r:embed="rId14"/>
          <a:stretch>
            <a:fillRect/>
          </a:stretch>
        </p:blipFill>
        <p:spPr>
          <a:xfrm>
            <a:off x="2050772" y="1837659"/>
            <a:ext cx="9049026" cy="4358841"/>
          </a:xfrm>
          <a:prstGeom prst="rect">
            <a:avLst/>
          </a:prstGeom>
        </p:spPr>
      </p:pic>
    </p:spTree>
    <p:extLst>
      <p:ext uri="{BB962C8B-B14F-4D97-AF65-F5344CB8AC3E}">
        <p14:creationId xmlns:p14="http://schemas.microsoft.com/office/powerpoint/2010/main" val="40897386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break Statement</a:t>
            </a: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415370"/>
            <a:ext cx="9049026" cy="307777"/>
          </a:xfrm>
          <a:prstGeom prst="rect">
            <a:avLst/>
          </a:prstGeom>
          <a:solidFill>
            <a:schemeClr val="bg1"/>
          </a:solidFill>
        </p:spPr>
        <p:txBody>
          <a:bodyPr wrap="square">
            <a:spAutoFit/>
          </a:bodyPr>
          <a:lstStyle/>
          <a:p>
            <a:pPr algn="l"/>
            <a:r>
              <a:rPr lang="en-US" sz="1400" b="0" i="0" dirty="0">
                <a:solidFill>
                  <a:srgbClr val="000000"/>
                </a:solidFill>
                <a:effectLst/>
                <a:latin typeface="Verdana" panose="020B0604030504040204" pitchFamily="34" charset="0"/>
              </a:rPr>
              <a:t>With the break statement we can stop the loop before it has looped through all the items:</a:t>
            </a:r>
          </a:p>
        </p:txBody>
      </p:sp>
      <p:pic>
        <p:nvPicPr>
          <p:cNvPr id="4" name="Picture 3">
            <a:extLst>
              <a:ext uri="{FF2B5EF4-FFF2-40B4-BE49-F238E27FC236}">
                <a16:creationId xmlns:a16="http://schemas.microsoft.com/office/drawing/2014/main" id="{692FAC40-F3C9-8047-4754-6744D01A8261}"/>
              </a:ext>
            </a:extLst>
          </p:cNvPr>
          <p:cNvPicPr>
            <a:picLocks noChangeAspect="1"/>
          </p:cNvPicPr>
          <p:nvPr/>
        </p:nvPicPr>
        <p:blipFill>
          <a:blip r:embed="rId14"/>
          <a:stretch>
            <a:fillRect/>
          </a:stretch>
        </p:blipFill>
        <p:spPr>
          <a:xfrm>
            <a:off x="2050772" y="1828976"/>
            <a:ext cx="9049026" cy="4258881"/>
          </a:xfrm>
          <a:prstGeom prst="rect">
            <a:avLst/>
          </a:prstGeom>
        </p:spPr>
      </p:pic>
    </p:spTree>
    <p:extLst>
      <p:ext uri="{BB962C8B-B14F-4D97-AF65-F5344CB8AC3E}">
        <p14:creationId xmlns:p14="http://schemas.microsoft.com/office/powerpoint/2010/main" val="908784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39014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break Statement</a:t>
            </a: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575399"/>
            <a:ext cx="9049026" cy="323165"/>
          </a:xfrm>
          <a:prstGeom prst="rect">
            <a:avLst/>
          </a:prstGeom>
          <a:solidFill>
            <a:schemeClr val="bg1"/>
          </a:solidFill>
        </p:spPr>
        <p:txBody>
          <a:bodyPr wrap="square">
            <a:spAutoFit/>
          </a:bodyPr>
          <a:lstStyle/>
          <a:p>
            <a:pPr algn="l"/>
            <a:r>
              <a:rPr lang="en-US" sz="1500" b="0" i="0" dirty="0">
                <a:solidFill>
                  <a:srgbClr val="000000"/>
                </a:solidFill>
                <a:effectLst/>
                <a:latin typeface="Verdana" panose="020B0604030504040204" pitchFamily="34" charset="0"/>
              </a:rPr>
              <a:t>Exit the loop when x is “pink", but this time the break comes before the print:</a:t>
            </a:r>
          </a:p>
        </p:txBody>
      </p:sp>
      <p:pic>
        <p:nvPicPr>
          <p:cNvPr id="5" name="Picture 4">
            <a:extLst>
              <a:ext uri="{FF2B5EF4-FFF2-40B4-BE49-F238E27FC236}">
                <a16:creationId xmlns:a16="http://schemas.microsoft.com/office/drawing/2014/main" id="{D0A16D7B-F2AE-D30D-EA56-119DCA0DD462}"/>
              </a:ext>
            </a:extLst>
          </p:cNvPr>
          <p:cNvPicPr>
            <a:picLocks noChangeAspect="1"/>
          </p:cNvPicPr>
          <p:nvPr/>
        </p:nvPicPr>
        <p:blipFill>
          <a:blip r:embed="rId14"/>
          <a:stretch>
            <a:fillRect/>
          </a:stretch>
        </p:blipFill>
        <p:spPr>
          <a:xfrm>
            <a:off x="2050772" y="2058625"/>
            <a:ext cx="9049026" cy="3947375"/>
          </a:xfrm>
          <a:prstGeom prst="rect">
            <a:avLst/>
          </a:prstGeom>
        </p:spPr>
      </p:pic>
    </p:spTree>
    <p:extLst>
      <p:ext uri="{BB962C8B-B14F-4D97-AF65-F5344CB8AC3E}">
        <p14:creationId xmlns:p14="http://schemas.microsoft.com/office/powerpoint/2010/main" val="11092533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624833"/>
            <a:ext cx="9226061" cy="763600"/>
          </a:xfrm>
          <a:prstGeom prst="rect">
            <a:avLst/>
          </a:prstGeom>
          <a:solidFill>
            <a:schemeClr val="bg2"/>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The continue Statement</a:t>
            </a:r>
          </a:p>
        </p:txBody>
      </p:sp>
      <p:pic>
        <p:nvPicPr>
          <p:cNvPr id="4" name="Picture 3">
            <a:extLst>
              <a:ext uri="{FF2B5EF4-FFF2-40B4-BE49-F238E27FC236}">
                <a16:creationId xmlns:a16="http://schemas.microsoft.com/office/drawing/2014/main" id="{ADCD56AD-52C5-0FAB-6235-107EEF6CD48B}"/>
              </a:ext>
            </a:extLst>
          </p:cNvPr>
          <p:cNvPicPr>
            <a:picLocks noChangeAspect="1"/>
          </p:cNvPicPr>
          <p:nvPr/>
        </p:nvPicPr>
        <p:blipFill>
          <a:blip r:embed="rId14"/>
          <a:stretch>
            <a:fillRect/>
          </a:stretch>
        </p:blipFill>
        <p:spPr>
          <a:xfrm>
            <a:off x="2010609" y="1640750"/>
            <a:ext cx="9089191" cy="4393814"/>
          </a:xfrm>
          <a:prstGeom prst="rect">
            <a:avLst/>
          </a:prstGeom>
        </p:spPr>
      </p:pic>
      <p:sp>
        <p:nvSpPr>
          <p:cNvPr id="7" name="TextBox 6">
            <a:extLst>
              <a:ext uri="{FF2B5EF4-FFF2-40B4-BE49-F238E27FC236}">
                <a16:creationId xmlns:a16="http://schemas.microsoft.com/office/drawing/2014/main" id="{C355697F-4A4B-5232-6CEF-8A568EFD19B4}"/>
              </a:ext>
            </a:extLst>
          </p:cNvPr>
          <p:cNvSpPr txBox="1"/>
          <p:nvPr/>
        </p:nvSpPr>
        <p:spPr>
          <a:xfrm>
            <a:off x="2010609" y="2592651"/>
            <a:ext cx="9089191" cy="307777"/>
          </a:xfrm>
          <a:prstGeom prst="rect">
            <a:avLst/>
          </a:prstGeom>
          <a:solidFill>
            <a:schemeClr val="bg1"/>
          </a:solidFill>
        </p:spPr>
        <p:txBody>
          <a:bodyPr wrap="square">
            <a:spAutoFit/>
          </a:bodyPr>
          <a:lstStyle/>
          <a:p>
            <a:pPr algn="l"/>
            <a:r>
              <a:rPr lang="en-US" sz="1350" b="0" i="0" dirty="0">
                <a:solidFill>
                  <a:srgbClr val="000000"/>
                </a:solidFill>
                <a:effectLst/>
                <a:latin typeface="Verdana" panose="020B0604030504040204" pitchFamily="34" charset="0"/>
              </a:rPr>
              <a:t>With the continue statement we can stop the current iteration of the loop, and continue with the next:</a:t>
            </a:r>
          </a:p>
        </p:txBody>
      </p:sp>
    </p:spTree>
    <p:extLst>
      <p:ext uri="{BB962C8B-B14F-4D97-AF65-F5344CB8AC3E}">
        <p14:creationId xmlns:p14="http://schemas.microsoft.com/office/powerpoint/2010/main" val="33011467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283768"/>
            <a:ext cx="922606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Sitka Small" panose="02000505000000020004" pitchFamily="2" charset="0"/>
              </a:rPr>
              <a:t>The range() Function</a:t>
            </a:r>
          </a:p>
        </p:txBody>
      </p:sp>
      <p:pic>
        <p:nvPicPr>
          <p:cNvPr id="3" name="Picture 2">
            <a:extLst>
              <a:ext uri="{FF2B5EF4-FFF2-40B4-BE49-F238E27FC236}">
                <a16:creationId xmlns:a16="http://schemas.microsoft.com/office/drawing/2014/main" id="{1E6CD68E-BA36-11E9-253F-F162DDEC8E6D}"/>
              </a:ext>
            </a:extLst>
          </p:cNvPr>
          <p:cNvPicPr>
            <a:picLocks noChangeAspect="1"/>
          </p:cNvPicPr>
          <p:nvPr/>
        </p:nvPicPr>
        <p:blipFill>
          <a:blip r:embed="rId14"/>
          <a:stretch>
            <a:fillRect/>
          </a:stretch>
        </p:blipFill>
        <p:spPr>
          <a:xfrm>
            <a:off x="2009571" y="1652182"/>
            <a:ext cx="8848929" cy="4305670"/>
          </a:xfrm>
          <a:prstGeom prst="rect">
            <a:avLst/>
          </a:prstGeom>
        </p:spPr>
      </p:pic>
      <p:sp>
        <p:nvSpPr>
          <p:cNvPr id="5" name="TextBox 4">
            <a:extLst>
              <a:ext uri="{FF2B5EF4-FFF2-40B4-BE49-F238E27FC236}">
                <a16:creationId xmlns:a16="http://schemas.microsoft.com/office/drawing/2014/main" id="{5B956DB6-D4AB-46FF-6CC5-61D44EBC3E29}"/>
              </a:ext>
            </a:extLst>
          </p:cNvPr>
          <p:cNvSpPr txBox="1"/>
          <p:nvPr/>
        </p:nvSpPr>
        <p:spPr>
          <a:xfrm>
            <a:off x="5493938" y="4142819"/>
            <a:ext cx="4728062" cy="1338828"/>
          </a:xfrm>
          <a:prstGeom prst="rect">
            <a:avLst/>
          </a:prstGeom>
          <a:solidFill>
            <a:schemeClr val="bg1"/>
          </a:solidFill>
        </p:spPr>
        <p:txBody>
          <a:bodyPr wrap="square">
            <a:spAutoFit/>
          </a:bodyPr>
          <a:lstStyle/>
          <a:p>
            <a:pPr algn="l"/>
            <a:r>
              <a:rPr lang="en-US" sz="1350" b="0" i="0" dirty="0">
                <a:solidFill>
                  <a:srgbClr val="000000"/>
                </a:solidFill>
                <a:effectLst/>
                <a:latin typeface="Verdana" panose="020B0604030504040204" pitchFamily="34" charset="0"/>
              </a:rPr>
              <a:t>To loop through a set of code a specified number of times, we can use the range() function,</a:t>
            </a:r>
          </a:p>
          <a:p>
            <a:pPr algn="l"/>
            <a:r>
              <a:rPr lang="en-US" sz="1350" b="0" i="0" dirty="0">
                <a:solidFill>
                  <a:srgbClr val="000000"/>
                </a:solidFill>
                <a:effectLst/>
                <a:latin typeface="Verdana" panose="020B0604030504040204" pitchFamily="34" charset="0"/>
              </a:rPr>
              <a:t>The range() function returns a sequence of numbers, starting from 0 by default, and increments by 1 (by default), and ends at a specified number.</a:t>
            </a:r>
          </a:p>
        </p:txBody>
      </p:sp>
      <p:sp>
        <p:nvSpPr>
          <p:cNvPr id="9" name="TextBox 8">
            <a:extLst>
              <a:ext uri="{FF2B5EF4-FFF2-40B4-BE49-F238E27FC236}">
                <a16:creationId xmlns:a16="http://schemas.microsoft.com/office/drawing/2014/main" id="{278CBAEA-07C0-C1D6-468A-C85FFA462B5F}"/>
              </a:ext>
            </a:extLst>
          </p:cNvPr>
          <p:cNvSpPr txBox="1"/>
          <p:nvPr/>
        </p:nvSpPr>
        <p:spPr>
          <a:xfrm>
            <a:off x="1944571" y="6107893"/>
            <a:ext cx="9226060" cy="400110"/>
          </a:xfrm>
          <a:prstGeom prst="rect">
            <a:avLst/>
          </a:prstGeom>
          <a:solidFill>
            <a:schemeClr val="accent6">
              <a:lumMod val="75000"/>
            </a:schemeClr>
          </a:solidFill>
        </p:spPr>
        <p:txBody>
          <a:bodyPr wrap="square">
            <a:spAutoFit/>
          </a:bodyPr>
          <a:lstStyle/>
          <a:p>
            <a:r>
              <a:rPr lang="en-US" sz="2000" b="0" i="0" dirty="0">
                <a:effectLst/>
                <a:latin typeface="Verdana" panose="020B0604030504040204" pitchFamily="34" charset="0"/>
              </a:rPr>
              <a:t>Note that </a:t>
            </a:r>
            <a:r>
              <a:rPr lang="en-US" sz="2000" b="0" i="0" dirty="0">
                <a:effectLst/>
                <a:latin typeface="Consolas" panose="020B0609020204030204" pitchFamily="49" charset="0"/>
              </a:rPr>
              <a:t>range(6)</a:t>
            </a:r>
            <a:r>
              <a:rPr lang="en-US" sz="2000" b="0" i="0" dirty="0">
                <a:effectLst/>
                <a:latin typeface="Verdana" panose="020B0604030504040204" pitchFamily="34" charset="0"/>
              </a:rPr>
              <a:t> is not the values of 0 to 6, but the values 0 to 5.</a:t>
            </a:r>
            <a:endParaRPr lang="en-US" sz="2000" dirty="0"/>
          </a:p>
        </p:txBody>
      </p:sp>
    </p:spTree>
    <p:extLst>
      <p:ext uri="{BB962C8B-B14F-4D97-AF65-F5344CB8AC3E}">
        <p14:creationId xmlns:p14="http://schemas.microsoft.com/office/powerpoint/2010/main" val="34994192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Sitka Small" panose="02000505000000020004" pitchFamily="2" charset="0"/>
              </a:rPr>
              <a:t>The range() Function</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257488"/>
            <a:ext cx="9049026" cy="523220"/>
          </a:xfrm>
          <a:prstGeom prst="rect">
            <a:avLst/>
          </a:prstGeom>
          <a:solidFill>
            <a:schemeClr val="bg1"/>
          </a:solidFill>
        </p:spPr>
        <p:txBody>
          <a:bodyPr wrap="square">
            <a:spAutoFit/>
          </a:bodyPr>
          <a:lstStyle/>
          <a:p>
            <a:pPr algn="l"/>
            <a:r>
              <a:rPr lang="en-US" sz="1400" b="0" i="0" dirty="0">
                <a:effectLst/>
                <a:latin typeface="Verdana" panose="020B0604030504040204" pitchFamily="34" charset="0"/>
              </a:rPr>
              <a:t>The range() function defaults to 0 as a starting value, however it is possible to specify the starting value by adding a parameter: range(2, 6), which means values from 2 to 6 (but not including 6):</a:t>
            </a:r>
          </a:p>
        </p:txBody>
      </p:sp>
      <p:pic>
        <p:nvPicPr>
          <p:cNvPr id="4" name="Picture 3">
            <a:extLst>
              <a:ext uri="{FF2B5EF4-FFF2-40B4-BE49-F238E27FC236}">
                <a16:creationId xmlns:a16="http://schemas.microsoft.com/office/drawing/2014/main" id="{B604871B-C023-842A-460B-A7264A3ABD5A}"/>
              </a:ext>
            </a:extLst>
          </p:cNvPr>
          <p:cNvPicPr>
            <a:picLocks noChangeAspect="1"/>
          </p:cNvPicPr>
          <p:nvPr/>
        </p:nvPicPr>
        <p:blipFill>
          <a:blip r:embed="rId14"/>
          <a:stretch>
            <a:fillRect/>
          </a:stretch>
        </p:blipFill>
        <p:spPr>
          <a:xfrm>
            <a:off x="2050772" y="1986018"/>
            <a:ext cx="9049026" cy="4179737"/>
          </a:xfrm>
          <a:prstGeom prst="rect">
            <a:avLst/>
          </a:prstGeom>
        </p:spPr>
      </p:pic>
      <p:sp>
        <p:nvSpPr>
          <p:cNvPr id="8" name="TextBox 7">
            <a:extLst>
              <a:ext uri="{FF2B5EF4-FFF2-40B4-BE49-F238E27FC236}">
                <a16:creationId xmlns:a16="http://schemas.microsoft.com/office/drawing/2014/main" id="{DD6404AF-8FE4-1685-7EA7-2AC7743FB8B6}"/>
              </a:ext>
            </a:extLst>
          </p:cNvPr>
          <p:cNvSpPr txBox="1"/>
          <p:nvPr/>
        </p:nvSpPr>
        <p:spPr>
          <a:xfrm>
            <a:off x="2527300" y="2774102"/>
            <a:ext cx="6096000" cy="369332"/>
          </a:xfrm>
          <a:prstGeom prst="rect">
            <a:avLst/>
          </a:prstGeom>
          <a:solidFill>
            <a:schemeClr val="bg1"/>
          </a:solidFill>
        </p:spPr>
        <p:txBody>
          <a:bodyPr wrap="square">
            <a:spAutoFit/>
          </a:bodyPr>
          <a:lstStyle/>
          <a:p>
            <a:pPr algn="l"/>
            <a:r>
              <a:rPr lang="en-US" b="0" i="0" dirty="0">
                <a:solidFill>
                  <a:srgbClr val="000000"/>
                </a:solidFill>
                <a:effectLst/>
                <a:latin typeface="Verdana" panose="020B0604030504040204" pitchFamily="34" charset="0"/>
              </a:rPr>
              <a:t>Using the start parameter:</a:t>
            </a:r>
          </a:p>
        </p:txBody>
      </p:sp>
    </p:spTree>
    <p:extLst>
      <p:ext uri="{BB962C8B-B14F-4D97-AF65-F5344CB8AC3E}">
        <p14:creationId xmlns:p14="http://schemas.microsoft.com/office/powerpoint/2010/main" val="36532023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Sitka Small" panose="02000505000000020004" pitchFamily="2" charset="0"/>
              </a:rPr>
              <a:t>The range() Function</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257488"/>
            <a:ext cx="9049026" cy="523220"/>
          </a:xfrm>
          <a:prstGeom prst="rect">
            <a:avLst/>
          </a:prstGeom>
          <a:solidFill>
            <a:schemeClr val="bg1"/>
          </a:solidFill>
        </p:spPr>
        <p:txBody>
          <a:bodyPr wrap="square">
            <a:spAutoFit/>
          </a:bodyPr>
          <a:lstStyle/>
          <a:p>
            <a:pPr algn="l"/>
            <a:r>
              <a:rPr lang="en-US" sz="1400" b="0" i="0" dirty="0">
                <a:effectLst/>
                <a:latin typeface="Verdana" panose="020B0604030504040204" pitchFamily="34" charset="0"/>
              </a:rPr>
              <a:t>The range() function defaults to increment the sequence by 1, however it is possible to specify the increment value by adding a third parameter: range(4, 36, </a:t>
            </a:r>
            <a:r>
              <a:rPr lang="en-US" sz="1400" dirty="0">
                <a:latin typeface="Verdana" panose="020B0604030504040204" pitchFamily="34" charset="0"/>
              </a:rPr>
              <a:t>6</a:t>
            </a:r>
            <a:r>
              <a:rPr lang="en-US" sz="1400" b="0" i="0" dirty="0">
                <a:effectLst/>
                <a:latin typeface="Verdana" panose="020B0604030504040204" pitchFamily="34" charset="0"/>
              </a:rPr>
              <a:t>):</a:t>
            </a:r>
          </a:p>
        </p:txBody>
      </p:sp>
      <p:pic>
        <p:nvPicPr>
          <p:cNvPr id="5" name="Picture 4">
            <a:extLst>
              <a:ext uri="{FF2B5EF4-FFF2-40B4-BE49-F238E27FC236}">
                <a16:creationId xmlns:a16="http://schemas.microsoft.com/office/drawing/2014/main" id="{186E932F-4F75-9712-E1EE-1BB41FF38CDD}"/>
              </a:ext>
            </a:extLst>
          </p:cNvPr>
          <p:cNvPicPr>
            <a:picLocks noChangeAspect="1"/>
          </p:cNvPicPr>
          <p:nvPr/>
        </p:nvPicPr>
        <p:blipFill>
          <a:blip r:embed="rId14"/>
          <a:stretch>
            <a:fillRect/>
          </a:stretch>
        </p:blipFill>
        <p:spPr>
          <a:xfrm>
            <a:off x="2031505" y="1986018"/>
            <a:ext cx="9049026" cy="4210482"/>
          </a:xfrm>
          <a:prstGeom prst="rect">
            <a:avLst/>
          </a:prstGeom>
        </p:spPr>
      </p:pic>
    </p:spTree>
    <p:extLst>
      <p:ext uri="{BB962C8B-B14F-4D97-AF65-F5344CB8AC3E}">
        <p14:creationId xmlns:p14="http://schemas.microsoft.com/office/powerpoint/2010/main" val="63819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lstStyle/>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pPr marL="0" indent="0">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9" name="Picture 8">
            <a:extLst>
              <a:ext uri="{FF2B5EF4-FFF2-40B4-BE49-F238E27FC236}">
                <a16:creationId xmlns:a16="http://schemas.microsoft.com/office/drawing/2014/main" id="{1E14773E-26E5-8F31-C265-7CBBA89257DA}"/>
              </a:ext>
            </a:extLst>
          </p:cNvPr>
          <p:cNvPicPr>
            <a:picLocks noChangeAspect="1"/>
          </p:cNvPicPr>
          <p:nvPr/>
        </p:nvPicPr>
        <p:blipFill rotWithShape="1">
          <a:blip r:embed="rId2"/>
          <a:srcRect l="2935" t="13702" r="74565" b="37579"/>
          <a:stretch/>
        </p:blipFill>
        <p:spPr>
          <a:xfrm>
            <a:off x="1612392" y="660952"/>
            <a:ext cx="8356092" cy="4229100"/>
          </a:xfrm>
          <a:prstGeom prst="rect">
            <a:avLst/>
          </a:prstGeom>
        </p:spPr>
      </p:pic>
      <p:sp>
        <p:nvSpPr>
          <p:cNvPr id="12" name="Title 1">
            <a:extLst>
              <a:ext uri="{FF2B5EF4-FFF2-40B4-BE49-F238E27FC236}">
                <a16:creationId xmlns:a16="http://schemas.microsoft.com/office/drawing/2014/main" id="{E0943B5C-3747-0671-DD19-2712EC0C9166}"/>
              </a:ext>
            </a:extLst>
          </p:cNvPr>
          <p:cNvSpPr txBox="1">
            <a:spLocks/>
          </p:cNvSpPr>
          <p:nvPr/>
        </p:nvSpPr>
        <p:spPr>
          <a:xfrm>
            <a:off x="3496056" y="1485265"/>
            <a:ext cx="8695944"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r>
              <a:rPr lang="en-US" dirty="0">
                <a:latin typeface="Algerian" panose="04020705040A02060702" pitchFamily="82" charset="0"/>
              </a:rPr>
              <a:t>PYTHON NUMBERS </a:t>
            </a:r>
          </a:p>
        </p:txBody>
      </p:sp>
    </p:spTree>
    <p:extLst>
      <p:ext uri="{BB962C8B-B14F-4D97-AF65-F5344CB8AC3E}">
        <p14:creationId xmlns:p14="http://schemas.microsoft.com/office/powerpoint/2010/main" val="5207005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Else in For Loop</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532237"/>
            <a:ext cx="9049026" cy="307777"/>
          </a:xfrm>
          <a:prstGeom prst="rect">
            <a:avLst/>
          </a:prstGeom>
          <a:solidFill>
            <a:schemeClr val="bg1"/>
          </a:solidFill>
        </p:spPr>
        <p:txBody>
          <a:bodyPr wrap="square">
            <a:spAutoFit/>
          </a:bodyPr>
          <a:lstStyle/>
          <a:p>
            <a:pPr algn="l"/>
            <a:r>
              <a:rPr lang="en-US" sz="1400" b="0" i="0" dirty="0">
                <a:effectLst/>
                <a:latin typeface="Verdana" panose="020B0604030504040204" pitchFamily="34" charset="0"/>
              </a:rPr>
              <a:t>The else keyword in a for loop specifies a block of code to be executed when the loop is finished:</a:t>
            </a:r>
          </a:p>
        </p:txBody>
      </p:sp>
      <p:pic>
        <p:nvPicPr>
          <p:cNvPr id="4" name="Picture 3">
            <a:extLst>
              <a:ext uri="{FF2B5EF4-FFF2-40B4-BE49-F238E27FC236}">
                <a16:creationId xmlns:a16="http://schemas.microsoft.com/office/drawing/2014/main" id="{5FF8A9B6-6303-31BF-6511-EABA1B2610C9}"/>
              </a:ext>
            </a:extLst>
          </p:cNvPr>
          <p:cNvPicPr>
            <a:picLocks noChangeAspect="1"/>
          </p:cNvPicPr>
          <p:nvPr/>
        </p:nvPicPr>
        <p:blipFill>
          <a:blip r:embed="rId14"/>
          <a:stretch>
            <a:fillRect/>
          </a:stretch>
        </p:blipFill>
        <p:spPr>
          <a:xfrm>
            <a:off x="2050772" y="2041667"/>
            <a:ext cx="9049026" cy="3759033"/>
          </a:xfrm>
          <a:prstGeom prst="rect">
            <a:avLst/>
          </a:prstGeom>
        </p:spPr>
      </p:pic>
    </p:spTree>
    <p:extLst>
      <p:ext uri="{BB962C8B-B14F-4D97-AF65-F5344CB8AC3E}">
        <p14:creationId xmlns:p14="http://schemas.microsoft.com/office/powerpoint/2010/main" val="18139333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Else in For Loop</a:t>
            </a:r>
          </a:p>
          <a:p>
            <a:pPr algn="l"/>
            <a:endParaRPr lang="en-US" sz="1800" dirty="0">
              <a:solidFill>
                <a:schemeClr val="tx1"/>
              </a:solidFill>
              <a:latin typeface="Sitka Small" panose="02000505000000020004" pitchFamily="2" charset="0"/>
            </a:endParaRPr>
          </a:p>
        </p:txBody>
      </p:sp>
      <p:sp>
        <p:nvSpPr>
          <p:cNvPr id="3" name="TextBox 2">
            <a:extLst>
              <a:ext uri="{FF2B5EF4-FFF2-40B4-BE49-F238E27FC236}">
                <a16:creationId xmlns:a16="http://schemas.microsoft.com/office/drawing/2014/main" id="{8E9AB670-4B7C-9C4E-5E89-84E8E01DAFE7}"/>
              </a:ext>
            </a:extLst>
          </p:cNvPr>
          <p:cNvSpPr txBox="1"/>
          <p:nvPr/>
        </p:nvSpPr>
        <p:spPr>
          <a:xfrm>
            <a:off x="2050772" y="1532237"/>
            <a:ext cx="9049026" cy="338554"/>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Break the loop when x is 3, and see what happens with the else block:</a:t>
            </a:r>
          </a:p>
        </p:txBody>
      </p:sp>
      <p:pic>
        <p:nvPicPr>
          <p:cNvPr id="5" name="Picture 4">
            <a:extLst>
              <a:ext uri="{FF2B5EF4-FFF2-40B4-BE49-F238E27FC236}">
                <a16:creationId xmlns:a16="http://schemas.microsoft.com/office/drawing/2014/main" id="{BF4F8BA7-E53F-499A-62A1-2384832BCD80}"/>
              </a:ext>
            </a:extLst>
          </p:cNvPr>
          <p:cNvPicPr>
            <a:picLocks noChangeAspect="1"/>
          </p:cNvPicPr>
          <p:nvPr/>
        </p:nvPicPr>
        <p:blipFill>
          <a:blip r:embed="rId14"/>
          <a:stretch>
            <a:fillRect/>
          </a:stretch>
        </p:blipFill>
        <p:spPr>
          <a:xfrm>
            <a:off x="2101572" y="2075009"/>
            <a:ext cx="8998226" cy="3944791"/>
          </a:xfrm>
          <a:prstGeom prst="rect">
            <a:avLst/>
          </a:prstGeom>
        </p:spPr>
      </p:pic>
    </p:spTree>
    <p:extLst>
      <p:ext uri="{BB962C8B-B14F-4D97-AF65-F5344CB8AC3E}">
        <p14:creationId xmlns:p14="http://schemas.microsoft.com/office/powerpoint/2010/main" val="20272042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Nested Loops</a:t>
            </a:r>
          </a:p>
          <a:p>
            <a:pPr algn="l"/>
            <a:endParaRPr lang="en-US" sz="1800" dirty="0">
              <a:solidFill>
                <a:schemeClr val="tx1"/>
              </a:solidFill>
              <a:latin typeface="Sitka Small" panose="02000505000000020004" pitchFamily="2" charset="0"/>
            </a:endParaRPr>
          </a:p>
        </p:txBody>
      </p:sp>
      <p:pic>
        <p:nvPicPr>
          <p:cNvPr id="4" name="Picture 3">
            <a:extLst>
              <a:ext uri="{FF2B5EF4-FFF2-40B4-BE49-F238E27FC236}">
                <a16:creationId xmlns:a16="http://schemas.microsoft.com/office/drawing/2014/main" id="{B7B6DB55-EBA5-D13E-6312-EDD8DAFC66C7}"/>
              </a:ext>
            </a:extLst>
          </p:cNvPr>
          <p:cNvPicPr>
            <a:picLocks noChangeAspect="1"/>
          </p:cNvPicPr>
          <p:nvPr/>
        </p:nvPicPr>
        <p:blipFill>
          <a:blip r:embed="rId14"/>
          <a:stretch>
            <a:fillRect/>
          </a:stretch>
        </p:blipFill>
        <p:spPr>
          <a:xfrm>
            <a:off x="2087007" y="2238484"/>
            <a:ext cx="9012791" cy="3896615"/>
          </a:xfrm>
          <a:prstGeom prst="rect">
            <a:avLst/>
          </a:prstGeom>
        </p:spPr>
      </p:pic>
      <p:sp>
        <p:nvSpPr>
          <p:cNvPr id="7" name="TextBox 6">
            <a:extLst>
              <a:ext uri="{FF2B5EF4-FFF2-40B4-BE49-F238E27FC236}">
                <a16:creationId xmlns:a16="http://schemas.microsoft.com/office/drawing/2014/main" id="{541F6D47-A08F-C652-20A4-167A2C98263D}"/>
              </a:ext>
            </a:extLst>
          </p:cNvPr>
          <p:cNvSpPr txBox="1"/>
          <p:nvPr/>
        </p:nvSpPr>
        <p:spPr>
          <a:xfrm>
            <a:off x="2087006" y="1311677"/>
            <a:ext cx="9012791" cy="830997"/>
          </a:xfrm>
          <a:prstGeom prst="rect">
            <a:avLst/>
          </a:prstGeom>
          <a:solidFill>
            <a:schemeClr val="bg1"/>
          </a:solidFill>
        </p:spPr>
        <p:txBody>
          <a:bodyPr wrap="square">
            <a:spAutoFit/>
          </a:bodyPr>
          <a:lstStyle/>
          <a:p>
            <a:pPr algn="l"/>
            <a:r>
              <a:rPr lang="en-US" sz="1600" b="0" i="0" dirty="0">
                <a:effectLst/>
                <a:latin typeface="Verdana" panose="020B0604030504040204" pitchFamily="34" charset="0"/>
              </a:rPr>
              <a:t>A nested loop is a loop inside a loop.</a:t>
            </a:r>
          </a:p>
          <a:p>
            <a:pPr algn="l"/>
            <a:endParaRPr lang="en-US" sz="1600" b="0" i="0" dirty="0">
              <a:effectLst/>
              <a:latin typeface="Verdana" panose="020B0604030504040204" pitchFamily="34" charset="0"/>
            </a:endParaRPr>
          </a:p>
          <a:p>
            <a:pPr algn="l"/>
            <a:r>
              <a:rPr lang="en-US" sz="1600" b="0" i="0" dirty="0">
                <a:effectLst/>
                <a:latin typeface="Verdana" panose="020B0604030504040204" pitchFamily="34" charset="0"/>
              </a:rPr>
              <a:t>The "inner loop" will be executed one time for each iteration of the "outer loop":</a:t>
            </a:r>
          </a:p>
        </p:txBody>
      </p:sp>
    </p:spTree>
    <p:extLst>
      <p:ext uri="{BB962C8B-B14F-4D97-AF65-F5344CB8AC3E}">
        <p14:creationId xmlns:p14="http://schemas.microsoft.com/office/powerpoint/2010/main" val="4292179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72973" y="452266"/>
            <a:ext cx="904902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The pass Statement</a:t>
            </a:r>
          </a:p>
          <a:p>
            <a:pPr algn="l"/>
            <a:endParaRPr lang="en-US" sz="1800" dirty="0">
              <a:solidFill>
                <a:schemeClr val="tx1"/>
              </a:solidFill>
              <a:latin typeface="Sitka Small" panose="02000505000000020004" pitchFamily="2" charset="0"/>
            </a:endParaRPr>
          </a:p>
        </p:txBody>
      </p:sp>
      <p:pic>
        <p:nvPicPr>
          <p:cNvPr id="3" name="Picture 2">
            <a:extLst>
              <a:ext uri="{FF2B5EF4-FFF2-40B4-BE49-F238E27FC236}">
                <a16:creationId xmlns:a16="http://schemas.microsoft.com/office/drawing/2014/main" id="{F612BF03-1E42-81A8-D908-6586E98BA47A}"/>
              </a:ext>
            </a:extLst>
          </p:cNvPr>
          <p:cNvPicPr>
            <a:picLocks noChangeAspect="1"/>
          </p:cNvPicPr>
          <p:nvPr/>
        </p:nvPicPr>
        <p:blipFill>
          <a:blip r:embed="rId14"/>
          <a:stretch>
            <a:fillRect/>
          </a:stretch>
        </p:blipFill>
        <p:spPr>
          <a:xfrm>
            <a:off x="2087006" y="2285851"/>
            <a:ext cx="9012791" cy="3759349"/>
          </a:xfrm>
          <a:prstGeom prst="rect">
            <a:avLst/>
          </a:prstGeom>
        </p:spPr>
      </p:pic>
      <p:sp>
        <p:nvSpPr>
          <p:cNvPr id="8" name="Rectangle 2">
            <a:extLst>
              <a:ext uri="{FF2B5EF4-FFF2-40B4-BE49-F238E27FC236}">
                <a16:creationId xmlns:a16="http://schemas.microsoft.com/office/drawing/2014/main" id="{27830465-7186-EEDD-4142-6D26D10A9F3A}"/>
              </a:ext>
            </a:extLst>
          </p:cNvPr>
          <p:cNvSpPr>
            <a:spLocks noChangeArrowheads="1"/>
          </p:cNvSpPr>
          <p:nvPr/>
        </p:nvSpPr>
        <p:spPr bwMode="auto">
          <a:xfrm>
            <a:off x="2087006" y="1570739"/>
            <a:ext cx="9012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143C"/>
                </a:solidFill>
                <a:effectLst/>
                <a:latin typeface="Consolas" panose="020B0609020204030204" pitchFamily="49" charset="0"/>
              </a:rPr>
              <a:t>for</a:t>
            </a:r>
            <a:r>
              <a:rPr kumimoji="0" lang="en-US" altLang="en-US" sz="1400" b="0" i="0" u="none" strike="noStrike" cap="none" normalizeH="0" baseline="0" dirty="0">
                <a:ln>
                  <a:noFill/>
                </a:ln>
                <a:solidFill>
                  <a:srgbClr val="000000"/>
                </a:solidFill>
                <a:effectLst/>
                <a:latin typeface="Verdana" panose="020B0604030504040204" pitchFamily="34" charset="0"/>
              </a:rPr>
              <a:t> loops cannot be empty, but if you for some reason have a </a:t>
            </a:r>
            <a:r>
              <a:rPr kumimoji="0" lang="en-US" altLang="en-US" sz="1400" b="0" i="0" u="none" strike="noStrike" cap="none" normalizeH="0" baseline="0" dirty="0">
                <a:ln>
                  <a:noFill/>
                </a:ln>
                <a:solidFill>
                  <a:srgbClr val="DC143C"/>
                </a:solidFill>
                <a:effectLst/>
                <a:latin typeface="Consolas" panose="020B0609020204030204" pitchFamily="49" charset="0"/>
              </a:rPr>
              <a:t>for</a:t>
            </a:r>
            <a:r>
              <a:rPr kumimoji="0" lang="en-US" altLang="en-US" sz="1400" b="0" i="0" u="none" strike="noStrike" cap="none" normalizeH="0" baseline="0" dirty="0">
                <a:ln>
                  <a:noFill/>
                </a:ln>
                <a:solidFill>
                  <a:srgbClr val="000000"/>
                </a:solidFill>
                <a:effectLst/>
                <a:latin typeface="Verdana" panose="020B0604030504040204" pitchFamily="34" charset="0"/>
              </a:rPr>
              <a:t> loop with no content, put in the </a:t>
            </a:r>
            <a:r>
              <a:rPr kumimoji="0" lang="en-US" altLang="en-US" sz="1400" b="0" i="0" u="none" strike="noStrike" cap="none" normalizeH="0" baseline="0" dirty="0">
                <a:ln>
                  <a:noFill/>
                </a:ln>
                <a:solidFill>
                  <a:srgbClr val="DC143C"/>
                </a:solidFill>
                <a:effectLst/>
                <a:latin typeface="Consolas" panose="020B0609020204030204" pitchFamily="49" charset="0"/>
              </a:rPr>
              <a:t>pass</a:t>
            </a:r>
            <a:r>
              <a:rPr kumimoji="0" lang="en-US" altLang="en-US" sz="1400" b="0" i="0" u="none" strike="noStrike" cap="none" normalizeH="0" baseline="0" dirty="0">
                <a:ln>
                  <a:noFill/>
                </a:ln>
                <a:solidFill>
                  <a:srgbClr val="000000"/>
                </a:solidFill>
                <a:effectLst/>
                <a:latin typeface="Verdana" panose="020B0604030504040204" pitchFamily="34" charset="0"/>
              </a:rPr>
              <a:t> statement to avoid getting an error.</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074114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2902719"/>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Python Functions</a:t>
            </a:r>
          </a:p>
        </p:txBody>
      </p:sp>
      <p:sp>
        <p:nvSpPr>
          <p:cNvPr id="3" name="矩形 2">
            <a:extLst>
              <a:ext uri="{FF2B5EF4-FFF2-40B4-BE49-F238E27FC236}">
                <a16:creationId xmlns:a16="http://schemas.microsoft.com/office/drawing/2014/main" id="{54249EF0-BA29-4D4E-85FE-D812CD0C8816}"/>
              </a:ext>
            </a:extLst>
          </p:cNvPr>
          <p:cNvSpPr/>
          <p:nvPr/>
        </p:nvSpPr>
        <p:spPr>
          <a:xfrm>
            <a:off x="3049008" y="3695779"/>
            <a:ext cx="6915900" cy="923330"/>
          </a:xfrm>
          <a:prstGeom prst="rect">
            <a:avLst/>
          </a:prstGeom>
        </p:spPr>
        <p:txBody>
          <a:bodyPr wrap="square">
            <a:spAutoFit/>
          </a:bodyPr>
          <a:lstStyle/>
          <a:p>
            <a:r>
              <a:rPr lang="en-US" altLang="zh-TW" dirty="0">
                <a:solidFill>
                  <a:srgbClr val="000000"/>
                </a:solidFill>
                <a:latin typeface="Sitka Subheading" panose="02000505000000020004" pitchFamily="2" charset="0"/>
              </a:rPr>
              <a:t>A function is a block of code which only runs when it is called.                              You can pass data, known as parameters, into a function.</a:t>
            </a:r>
          </a:p>
          <a:p>
            <a:r>
              <a:rPr lang="en-US" altLang="zh-TW" dirty="0">
                <a:solidFill>
                  <a:srgbClr val="000000"/>
                </a:solidFill>
                <a:latin typeface="Sitka Subheading" panose="02000505000000020004" pitchFamily="2" charset="0"/>
              </a:rPr>
              <a:t>A function can return data as a result.</a:t>
            </a:r>
          </a:p>
        </p:txBody>
      </p:sp>
    </p:spTree>
    <p:extLst>
      <p:ext uri="{BB962C8B-B14F-4D97-AF65-F5344CB8AC3E}">
        <p14:creationId xmlns:p14="http://schemas.microsoft.com/office/powerpoint/2010/main" val="4036366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248474" y="342181"/>
            <a:ext cx="563888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Creating a function</a:t>
            </a:r>
          </a:p>
          <a:p>
            <a:pPr algn="l"/>
            <a:endParaRPr lang="en-US" sz="1800" dirty="0">
              <a:solidFill>
                <a:schemeClr val="tx1"/>
              </a:solidFill>
              <a:latin typeface="Sitka Small" panose="02000505000000020004" pitchFamily="2" charset="0"/>
            </a:endParaRPr>
          </a:p>
        </p:txBody>
      </p:sp>
      <p:pic>
        <p:nvPicPr>
          <p:cNvPr id="2" name="圖片 1">
            <a:extLst>
              <a:ext uri="{FF2B5EF4-FFF2-40B4-BE49-F238E27FC236}">
                <a16:creationId xmlns:a16="http://schemas.microsoft.com/office/drawing/2014/main" id="{6ADAEC86-DA7D-4BD1-A505-64B14835B213}"/>
              </a:ext>
            </a:extLst>
          </p:cNvPr>
          <p:cNvPicPr>
            <a:picLocks noChangeAspect="1"/>
          </p:cNvPicPr>
          <p:nvPr/>
        </p:nvPicPr>
        <p:blipFill>
          <a:blip r:embed="rId14"/>
          <a:stretch>
            <a:fillRect/>
          </a:stretch>
        </p:blipFill>
        <p:spPr>
          <a:xfrm>
            <a:off x="2162507" y="1224708"/>
            <a:ext cx="8877405" cy="2204292"/>
          </a:xfrm>
          <a:prstGeom prst="rect">
            <a:avLst/>
          </a:prstGeom>
        </p:spPr>
      </p:pic>
      <p:sp>
        <p:nvSpPr>
          <p:cNvPr id="16" name="Rectangle 2">
            <a:extLst>
              <a:ext uri="{FF2B5EF4-FFF2-40B4-BE49-F238E27FC236}">
                <a16:creationId xmlns:a16="http://schemas.microsoft.com/office/drawing/2014/main" id="{A11ED41E-4E54-4CF1-B371-B030AD659310}"/>
              </a:ext>
            </a:extLst>
          </p:cNvPr>
          <p:cNvSpPr>
            <a:spLocks noChangeArrowheads="1"/>
          </p:cNvSpPr>
          <p:nvPr/>
        </p:nvSpPr>
        <p:spPr bwMode="auto">
          <a:xfrm>
            <a:off x="2162507" y="1964759"/>
            <a:ext cx="887740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TW" dirty="0">
                <a:latin typeface="Sitka Subheading" panose="02000505000000020004" pitchFamily="2" charset="0"/>
              </a:rPr>
              <a:t>In Python a function is defined using the def keyword:</a:t>
            </a:r>
          </a:p>
        </p:txBody>
      </p:sp>
      <p:sp>
        <p:nvSpPr>
          <p:cNvPr id="17" name="Google Shape;1324;p48">
            <a:extLst>
              <a:ext uri="{FF2B5EF4-FFF2-40B4-BE49-F238E27FC236}">
                <a16:creationId xmlns:a16="http://schemas.microsoft.com/office/drawing/2014/main" id="{3E44D615-2CAA-4E30-A957-921768890A85}"/>
              </a:ext>
            </a:extLst>
          </p:cNvPr>
          <p:cNvSpPr txBox="1">
            <a:spLocks/>
          </p:cNvSpPr>
          <p:nvPr/>
        </p:nvSpPr>
        <p:spPr>
          <a:xfrm>
            <a:off x="1367319" y="3453551"/>
            <a:ext cx="563888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calling a function</a:t>
            </a:r>
          </a:p>
          <a:p>
            <a:pPr algn="l"/>
            <a:endParaRPr lang="en-US" sz="1800" dirty="0">
              <a:solidFill>
                <a:schemeClr val="tx1"/>
              </a:solidFill>
              <a:latin typeface="Sitka Small" panose="02000505000000020004" pitchFamily="2" charset="0"/>
            </a:endParaRPr>
          </a:p>
        </p:txBody>
      </p:sp>
      <p:pic>
        <p:nvPicPr>
          <p:cNvPr id="4" name="圖片 3">
            <a:extLst>
              <a:ext uri="{FF2B5EF4-FFF2-40B4-BE49-F238E27FC236}">
                <a16:creationId xmlns:a16="http://schemas.microsoft.com/office/drawing/2014/main" id="{735C770C-5691-4704-B64D-4CD08E0F07D3}"/>
              </a:ext>
            </a:extLst>
          </p:cNvPr>
          <p:cNvPicPr>
            <a:picLocks noChangeAspect="1"/>
          </p:cNvPicPr>
          <p:nvPr/>
        </p:nvPicPr>
        <p:blipFill>
          <a:blip r:embed="rId15"/>
          <a:stretch>
            <a:fillRect/>
          </a:stretch>
        </p:blipFill>
        <p:spPr>
          <a:xfrm>
            <a:off x="2215046" y="4000689"/>
            <a:ext cx="8824865" cy="2270386"/>
          </a:xfrm>
          <a:prstGeom prst="rect">
            <a:avLst/>
          </a:prstGeom>
        </p:spPr>
      </p:pic>
      <p:sp>
        <p:nvSpPr>
          <p:cNvPr id="19" name="Rectangle 2">
            <a:extLst>
              <a:ext uri="{FF2B5EF4-FFF2-40B4-BE49-F238E27FC236}">
                <a16:creationId xmlns:a16="http://schemas.microsoft.com/office/drawing/2014/main" id="{E1B36C93-873D-4FBA-ADBE-E1144FE19488}"/>
              </a:ext>
            </a:extLst>
          </p:cNvPr>
          <p:cNvSpPr>
            <a:spLocks noChangeArrowheads="1"/>
          </p:cNvSpPr>
          <p:nvPr/>
        </p:nvSpPr>
        <p:spPr bwMode="auto">
          <a:xfrm>
            <a:off x="2215046" y="4604173"/>
            <a:ext cx="88248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TW" dirty="0">
                <a:latin typeface="Sitka Subheading" panose="02000505000000020004" pitchFamily="2" charset="0"/>
              </a:rPr>
              <a:t>To call a function, use the function name followed by parenthesis:</a:t>
            </a:r>
          </a:p>
        </p:txBody>
      </p:sp>
    </p:spTree>
    <p:extLst>
      <p:ext uri="{BB962C8B-B14F-4D97-AF65-F5344CB8AC3E}">
        <p14:creationId xmlns:p14="http://schemas.microsoft.com/office/powerpoint/2010/main" val="650525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248474" y="342181"/>
            <a:ext cx="563888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ARGUMENTS</a:t>
            </a:r>
          </a:p>
          <a:p>
            <a:pPr algn="l"/>
            <a:endParaRPr lang="en-US" sz="1800" dirty="0">
              <a:solidFill>
                <a:schemeClr val="tx1"/>
              </a:solidFill>
              <a:latin typeface="Sitka Small" panose="02000505000000020004" pitchFamily="2" charset="0"/>
            </a:endParaRPr>
          </a:p>
        </p:txBody>
      </p:sp>
      <p:pic>
        <p:nvPicPr>
          <p:cNvPr id="3" name="圖片 2">
            <a:extLst>
              <a:ext uri="{FF2B5EF4-FFF2-40B4-BE49-F238E27FC236}">
                <a16:creationId xmlns:a16="http://schemas.microsoft.com/office/drawing/2014/main" id="{1FE989DF-8D28-430B-98D1-AEF5B7D64159}"/>
              </a:ext>
            </a:extLst>
          </p:cNvPr>
          <p:cNvPicPr>
            <a:picLocks noChangeAspect="1"/>
          </p:cNvPicPr>
          <p:nvPr/>
        </p:nvPicPr>
        <p:blipFill>
          <a:blip r:embed="rId14"/>
          <a:stretch>
            <a:fillRect/>
          </a:stretch>
        </p:blipFill>
        <p:spPr>
          <a:xfrm>
            <a:off x="2438193" y="2968217"/>
            <a:ext cx="8534607" cy="3134162"/>
          </a:xfrm>
          <a:prstGeom prst="rect">
            <a:avLst/>
          </a:prstGeom>
        </p:spPr>
      </p:pic>
      <p:sp>
        <p:nvSpPr>
          <p:cNvPr id="5" name="矩形 4">
            <a:extLst>
              <a:ext uri="{FF2B5EF4-FFF2-40B4-BE49-F238E27FC236}">
                <a16:creationId xmlns:a16="http://schemas.microsoft.com/office/drawing/2014/main" id="{987BA192-0E09-47B1-8C07-1C0FEB42106F}"/>
              </a:ext>
            </a:extLst>
          </p:cNvPr>
          <p:cNvSpPr/>
          <p:nvPr/>
        </p:nvSpPr>
        <p:spPr>
          <a:xfrm>
            <a:off x="2438193" y="1293520"/>
            <a:ext cx="8534607" cy="1600438"/>
          </a:xfrm>
          <a:prstGeom prst="rect">
            <a:avLst/>
          </a:prstGeom>
          <a:solidFill>
            <a:schemeClr val="bg1"/>
          </a:solidFill>
        </p:spPr>
        <p:txBody>
          <a:bodyPr wrap="square">
            <a:spAutoFit/>
          </a:bodyPr>
          <a:lstStyle/>
          <a:p>
            <a:r>
              <a:rPr lang="en-US" altLang="zh-TW" sz="1400" dirty="0">
                <a:solidFill>
                  <a:srgbClr val="000000"/>
                </a:solidFill>
                <a:latin typeface="Sitka Subheading" panose="02000505000000020004" pitchFamily="2" charset="0"/>
              </a:rPr>
              <a:t>Information can be passed into functions as arguments.</a:t>
            </a:r>
          </a:p>
          <a:p>
            <a:r>
              <a:rPr lang="en-US" altLang="zh-TW" sz="1400" dirty="0">
                <a:solidFill>
                  <a:srgbClr val="000000"/>
                </a:solidFill>
                <a:latin typeface="Sitka Subheading" panose="02000505000000020004" pitchFamily="2" charset="0"/>
              </a:rPr>
              <a:t>Arguments are specified after the function name, inside the parentheses. You can add as many arguments as you want, just separate them with a comma.</a:t>
            </a:r>
          </a:p>
          <a:p>
            <a:r>
              <a:rPr lang="en-US" altLang="zh-TW" sz="1400" dirty="0">
                <a:solidFill>
                  <a:srgbClr val="000000"/>
                </a:solidFill>
                <a:latin typeface="Sitka Subheading" panose="02000505000000020004" pitchFamily="2" charset="0"/>
              </a:rPr>
              <a:t>The following example has a function with one argument (</a:t>
            </a:r>
            <a:r>
              <a:rPr lang="en-US" altLang="zh-TW" sz="1400" dirty="0" err="1">
                <a:solidFill>
                  <a:srgbClr val="000000"/>
                </a:solidFill>
                <a:latin typeface="Sitka Subheading" panose="02000505000000020004" pitchFamily="2" charset="0"/>
              </a:rPr>
              <a:t>fname</a:t>
            </a:r>
            <a:r>
              <a:rPr lang="en-US" altLang="zh-TW" sz="1400" dirty="0">
                <a:solidFill>
                  <a:srgbClr val="000000"/>
                </a:solidFill>
                <a:latin typeface="Sitka Subheading" panose="02000505000000020004" pitchFamily="2" charset="0"/>
              </a:rPr>
              <a:t>). When the function is called, we pass along a first name, which is used inside the function to print the full name:</a:t>
            </a:r>
          </a:p>
          <a:p>
            <a:endParaRPr lang="en-US" altLang="zh-TW" sz="1400" dirty="0">
              <a:solidFill>
                <a:srgbClr val="000000"/>
              </a:solidFill>
              <a:latin typeface="Sitka Subheading" panose="02000505000000020004" pitchFamily="2" charset="0"/>
            </a:endParaRPr>
          </a:p>
          <a:p>
            <a:r>
              <a:rPr lang="en-US" altLang="zh-TW" sz="1400" dirty="0">
                <a:solidFill>
                  <a:srgbClr val="000000"/>
                </a:solidFill>
                <a:latin typeface="Sitka Subheading" panose="02000505000000020004" pitchFamily="2" charset="0"/>
              </a:rPr>
              <a:t>Example:</a:t>
            </a:r>
          </a:p>
        </p:txBody>
      </p:sp>
      <p:sp>
        <p:nvSpPr>
          <p:cNvPr id="7" name="矩形 6">
            <a:extLst>
              <a:ext uri="{FF2B5EF4-FFF2-40B4-BE49-F238E27FC236}">
                <a16:creationId xmlns:a16="http://schemas.microsoft.com/office/drawing/2014/main" id="{38138785-4E71-4401-9357-D09B458ED5FC}"/>
              </a:ext>
            </a:extLst>
          </p:cNvPr>
          <p:cNvSpPr/>
          <p:nvPr/>
        </p:nvSpPr>
        <p:spPr>
          <a:xfrm>
            <a:off x="3580334" y="6488668"/>
            <a:ext cx="6096000" cy="307777"/>
          </a:xfrm>
          <a:prstGeom prst="rect">
            <a:avLst/>
          </a:prstGeom>
          <a:solidFill>
            <a:schemeClr val="accent6">
              <a:lumMod val="90000"/>
            </a:schemeClr>
          </a:solidFill>
        </p:spPr>
        <p:txBody>
          <a:bodyPr>
            <a:spAutoFit/>
          </a:bodyPr>
          <a:lstStyle/>
          <a:p>
            <a:r>
              <a:rPr lang="en-US" altLang="zh-TW" sz="1400" i="1" dirty="0">
                <a:solidFill>
                  <a:srgbClr val="000000"/>
                </a:solidFill>
                <a:latin typeface="Verdana" panose="020B0604030504040204" pitchFamily="34" charset="0"/>
              </a:rPr>
              <a:t>Arguments</a:t>
            </a:r>
            <a:r>
              <a:rPr lang="en-US" altLang="zh-TW" sz="1400" dirty="0">
                <a:solidFill>
                  <a:srgbClr val="000000"/>
                </a:solidFill>
                <a:latin typeface="Verdana" panose="020B0604030504040204" pitchFamily="34" charset="0"/>
              </a:rPr>
              <a:t> are often shortened to </a:t>
            </a:r>
            <a:r>
              <a:rPr lang="en-US" altLang="zh-TW" sz="1400" i="1" dirty="0" err="1">
                <a:solidFill>
                  <a:srgbClr val="000000"/>
                </a:solidFill>
                <a:latin typeface="Verdana" panose="020B0604030504040204" pitchFamily="34" charset="0"/>
              </a:rPr>
              <a:t>args</a:t>
            </a:r>
            <a:r>
              <a:rPr lang="en-US" altLang="zh-TW" sz="1400" dirty="0">
                <a:solidFill>
                  <a:srgbClr val="000000"/>
                </a:solidFill>
                <a:latin typeface="Verdana" panose="020B0604030504040204" pitchFamily="34" charset="0"/>
              </a:rPr>
              <a:t> in Python documentations.</a:t>
            </a:r>
          </a:p>
        </p:txBody>
      </p:sp>
    </p:spTree>
    <p:extLst>
      <p:ext uri="{BB962C8B-B14F-4D97-AF65-F5344CB8AC3E}">
        <p14:creationId xmlns:p14="http://schemas.microsoft.com/office/powerpoint/2010/main" val="11148869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304067" y="1542803"/>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901105" y="2488018"/>
            <a:ext cx="7895526" cy="7869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bg1"/>
                </a:solidFill>
                <a:latin typeface="Algerian" panose="04020705040A02060702" pitchFamily="82" charset="0"/>
              </a:rPr>
              <a:t>PARAMETERS OR ARGUMENTS?</a:t>
            </a:r>
          </a:p>
          <a:p>
            <a:pPr algn="l"/>
            <a:endParaRPr lang="en-US" sz="1400" dirty="0">
              <a:solidFill>
                <a:schemeClr val="tx1"/>
              </a:solidFill>
              <a:latin typeface="Sitka Small" panose="02000505000000020004" pitchFamily="2" charset="0"/>
            </a:endParaRPr>
          </a:p>
        </p:txBody>
      </p:sp>
      <p:sp>
        <p:nvSpPr>
          <p:cNvPr id="5" name="矩形 4">
            <a:extLst>
              <a:ext uri="{FF2B5EF4-FFF2-40B4-BE49-F238E27FC236}">
                <a16:creationId xmlns:a16="http://schemas.microsoft.com/office/drawing/2014/main" id="{987BA192-0E09-47B1-8C07-1C0FEB42106F}"/>
              </a:ext>
            </a:extLst>
          </p:cNvPr>
          <p:cNvSpPr/>
          <p:nvPr/>
        </p:nvSpPr>
        <p:spPr>
          <a:xfrm>
            <a:off x="2211379" y="3587788"/>
            <a:ext cx="8976220" cy="1969770"/>
          </a:xfrm>
          <a:prstGeom prst="rect">
            <a:avLst/>
          </a:prstGeom>
          <a:noFill/>
        </p:spPr>
        <p:txBody>
          <a:bodyPr wrap="square">
            <a:spAutoFit/>
          </a:bodyPr>
          <a:lstStyle/>
          <a:p>
            <a:r>
              <a:rPr lang="en-US" altLang="zh-TW" dirty="0">
                <a:solidFill>
                  <a:schemeClr val="bg1"/>
                </a:solidFill>
                <a:latin typeface="Sitka Subheading" panose="02000505000000020004" pitchFamily="2" charset="0"/>
              </a:rPr>
              <a:t>The terms </a:t>
            </a:r>
            <a:r>
              <a:rPr lang="en-US" altLang="zh-TW" i="1" dirty="0">
                <a:solidFill>
                  <a:schemeClr val="bg1"/>
                </a:solidFill>
                <a:latin typeface="Sitka Subheading" panose="02000505000000020004" pitchFamily="2" charset="0"/>
              </a:rPr>
              <a:t>parameter</a:t>
            </a:r>
            <a:r>
              <a:rPr lang="en-US" altLang="zh-TW" dirty="0">
                <a:solidFill>
                  <a:schemeClr val="bg1"/>
                </a:solidFill>
                <a:latin typeface="Sitka Subheading" panose="02000505000000020004" pitchFamily="2" charset="0"/>
              </a:rPr>
              <a:t> and </a:t>
            </a:r>
            <a:r>
              <a:rPr lang="en-US" altLang="zh-TW" i="1" dirty="0">
                <a:solidFill>
                  <a:schemeClr val="bg1"/>
                </a:solidFill>
                <a:latin typeface="Sitka Subheading" panose="02000505000000020004" pitchFamily="2" charset="0"/>
              </a:rPr>
              <a:t>argument</a:t>
            </a:r>
            <a:r>
              <a:rPr lang="en-US" altLang="zh-TW" dirty="0">
                <a:solidFill>
                  <a:schemeClr val="bg1"/>
                </a:solidFill>
                <a:latin typeface="Sitka Subheading" panose="02000505000000020004" pitchFamily="2" charset="0"/>
              </a:rPr>
              <a:t> can be used for the same thing: information that are passed into a function.</a:t>
            </a:r>
          </a:p>
          <a:p>
            <a:br>
              <a:rPr lang="en-US" altLang="zh-TW" dirty="0">
                <a:solidFill>
                  <a:schemeClr val="bg1"/>
                </a:solidFill>
                <a:latin typeface="Sitka Subheading" panose="02000505000000020004" pitchFamily="2" charset="0"/>
              </a:rPr>
            </a:br>
            <a:r>
              <a:rPr lang="en-US" altLang="zh-TW" dirty="0">
                <a:solidFill>
                  <a:schemeClr val="bg1"/>
                </a:solidFill>
                <a:latin typeface="Sitka Subheading" panose="02000505000000020004" pitchFamily="2" charset="0"/>
              </a:rPr>
              <a:t>From a function's perspective:</a:t>
            </a:r>
          </a:p>
          <a:p>
            <a:r>
              <a:rPr lang="en-US" altLang="zh-TW" dirty="0">
                <a:solidFill>
                  <a:schemeClr val="bg1"/>
                </a:solidFill>
                <a:latin typeface="Sitka Subheading" panose="02000505000000020004" pitchFamily="2" charset="0"/>
              </a:rPr>
              <a:t>A parameter is the variable listed inside the parentheses in the function definition.</a:t>
            </a:r>
          </a:p>
          <a:p>
            <a:r>
              <a:rPr lang="en-US" altLang="zh-TW" dirty="0">
                <a:solidFill>
                  <a:schemeClr val="bg1"/>
                </a:solidFill>
                <a:latin typeface="Sitka Subheading" panose="02000505000000020004" pitchFamily="2" charset="0"/>
              </a:rPr>
              <a:t>An argument is the value that is sent to the function when it is called.</a:t>
            </a:r>
          </a:p>
          <a:p>
            <a:endParaRPr lang="en-US" altLang="zh-TW" sz="1400" dirty="0">
              <a:solidFill>
                <a:schemeClr val="bg1"/>
              </a:solidFill>
              <a:latin typeface="Sitka Subheading" panose="02000505000000020004" pitchFamily="2" charset="0"/>
            </a:endParaRPr>
          </a:p>
        </p:txBody>
      </p:sp>
    </p:spTree>
    <p:extLst>
      <p:ext uri="{BB962C8B-B14F-4D97-AF65-F5344CB8AC3E}">
        <p14:creationId xmlns:p14="http://schemas.microsoft.com/office/powerpoint/2010/main" val="26958738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231696" y="123817"/>
            <a:ext cx="563888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b="1" dirty="0">
                <a:solidFill>
                  <a:schemeClr val="tx1"/>
                </a:solidFill>
                <a:latin typeface="Algerian" panose="04020705040A02060702" pitchFamily="82" charset="0"/>
              </a:rPr>
              <a:t>NUMBER OF ARGUMENTS</a:t>
            </a:r>
          </a:p>
          <a:p>
            <a:pPr algn="l"/>
            <a:endParaRPr lang="en-US" sz="1600" dirty="0">
              <a:solidFill>
                <a:schemeClr val="tx1"/>
              </a:solidFill>
              <a:latin typeface="Sitka Small" panose="02000505000000020004" pitchFamily="2" charset="0"/>
            </a:endParaRPr>
          </a:p>
        </p:txBody>
      </p:sp>
      <p:sp>
        <p:nvSpPr>
          <p:cNvPr id="5" name="矩形 4">
            <a:extLst>
              <a:ext uri="{FF2B5EF4-FFF2-40B4-BE49-F238E27FC236}">
                <a16:creationId xmlns:a16="http://schemas.microsoft.com/office/drawing/2014/main" id="{9380B84D-1719-4653-B3B6-46B54471C827}"/>
              </a:ext>
            </a:extLst>
          </p:cNvPr>
          <p:cNvSpPr/>
          <p:nvPr/>
        </p:nvSpPr>
        <p:spPr>
          <a:xfrm>
            <a:off x="2189551" y="643827"/>
            <a:ext cx="8770753" cy="461665"/>
          </a:xfrm>
          <a:prstGeom prst="rect">
            <a:avLst/>
          </a:prstGeom>
          <a:solidFill>
            <a:schemeClr val="bg1"/>
          </a:solidFill>
        </p:spPr>
        <p:txBody>
          <a:bodyPr wrap="square">
            <a:spAutoFit/>
          </a:bodyPr>
          <a:lstStyle/>
          <a:p>
            <a:r>
              <a:rPr lang="en-US" altLang="zh-TW" sz="1200" dirty="0">
                <a:solidFill>
                  <a:srgbClr val="000000"/>
                </a:solidFill>
                <a:latin typeface="Sitka Subheading" panose="02000505000000020004" pitchFamily="2" charset="0"/>
              </a:rPr>
              <a:t>By default, a function must be called with the correct number of arguments. Meaning that if your function expects 2 arguments, you have to call the function with 2 arguments, not more, and not less.</a:t>
            </a:r>
          </a:p>
        </p:txBody>
      </p:sp>
      <p:pic>
        <p:nvPicPr>
          <p:cNvPr id="7" name="圖片 6">
            <a:extLst>
              <a:ext uri="{FF2B5EF4-FFF2-40B4-BE49-F238E27FC236}">
                <a16:creationId xmlns:a16="http://schemas.microsoft.com/office/drawing/2014/main" id="{F65FF6A3-3592-4AFB-9FF8-6ACBDFFDE947}"/>
              </a:ext>
            </a:extLst>
          </p:cNvPr>
          <p:cNvPicPr>
            <a:picLocks noChangeAspect="1"/>
          </p:cNvPicPr>
          <p:nvPr/>
        </p:nvPicPr>
        <p:blipFill>
          <a:blip r:embed="rId14"/>
          <a:stretch>
            <a:fillRect/>
          </a:stretch>
        </p:blipFill>
        <p:spPr>
          <a:xfrm>
            <a:off x="2189551" y="1225758"/>
            <a:ext cx="8824865" cy="2218515"/>
          </a:xfrm>
          <a:prstGeom prst="rect">
            <a:avLst/>
          </a:prstGeom>
        </p:spPr>
      </p:pic>
      <p:sp>
        <p:nvSpPr>
          <p:cNvPr id="8" name="矩形 7">
            <a:extLst>
              <a:ext uri="{FF2B5EF4-FFF2-40B4-BE49-F238E27FC236}">
                <a16:creationId xmlns:a16="http://schemas.microsoft.com/office/drawing/2014/main" id="{A6EE813E-B989-4689-9470-92E918714D20}"/>
              </a:ext>
            </a:extLst>
          </p:cNvPr>
          <p:cNvSpPr/>
          <p:nvPr/>
        </p:nvSpPr>
        <p:spPr>
          <a:xfrm>
            <a:off x="1534856" y="1225758"/>
            <a:ext cx="9479560" cy="369332"/>
          </a:xfrm>
          <a:prstGeom prst="rect">
            <a:avLst/>
          </a:prstGeom>
          <a:solidFill>
            <a:schemeClr val="bg1"/>
          </a:solidFill>
        </p:spPr>
        <p:txBody>
          <a:bodyPr wrap="square">
            <a:spAutoFit/>
          </a:bodyPr>
          <a:lstStyle/>
          <a:p>
            <a:r>
              <a:rPr lang="en-US" altLang="zh-TW" dirty="0">
                <a:solidFill>
                  <a:srgbClr val="000000"/>
                </a:solidFill>
                <a:latin typeface="Sitka Subheading" panose="02000505000000020004" pitchFamily="2" charset="0"/>
              </a:rPr>
              <a:t>If you try to call the function with 1 or 3 arguments, you will get an error:</a:t>
            </a:r>
            <a:endParaRPr lang="zh-TW" altLang="en-US" dirty="0">
              <a:latin typeface="Sitka Subheading" panose="02000505000000020004" pitchFamily="2" charset="0"/>
            </a:endParaRPr>
          </a:p>
        </p:txBody>
      </p:sp>
      <p:pic>
        <p:nvPicPr>
          <p:cNvPr id="9" name="圖片 8">
            <a:extLst>
              <a:ext uri="{FF2B5EF4-FFF2-40B4-BE49-F238E27FC236}">
                <a16:creationId xmlns:a16="http://schemas.microsoft.com/office/drawing/2014/main" id="{B520D9FD-13DA-48B1-956D-62BF81C9F223}"/>
              </a:ext>
            </a:extLst>
          </p:cNvPr>
          <p:cNvPicPr>
            <a:picLocks noChangeAspect="1"/>
          </p:cNvPicPr>
          <p:nvPr/>
        </p:nvPicPr>
        <p:blipFill>
          <a:blip r:embed="rId15"/>
          <a:stretch>
            <a:fillRect/>
          </a:stretch>
        </p:blipFill>
        <p:spPr>
          <a:xfrm>
            <a:off x="2162494" y="3564539"/>
            <a:ext cx="8824865" cy="2749884"/>
          </a:xfrm>
          <a:prstGeom prst="rect">
            <a:avLst/>
          </a:prstGeom>
        </p:spPr>
      </p:pic>
      <p:sp>
        <p:nvSpPr>
          <p:cNvPr id="10" name="矩形 9">
            <a:extLst>
              <a:ext uri="{FF2B5EF4-FFF2-40B4-BE49-F238E27FC236}">
                <a16:creationId xmlns:a16="http://schemas.microsoft.com/office/drawing/2014/main" id="{2E487859-5DA8-4412-9C36-E08D988E4A1E}"/>
              </a:ext>
            </a:extLst>
          </p:cNvPr>
          <p:cNvSpPr/>
          <p:nvPr/>
        </p:nvSpPr>
        <p:spPr>
          <a:xfrm>
            <a:off x="2297325" y="3958417"/>
            <a:ext cx="8690034" cy="338554"/>
          </a:xfrm>
          <a:prstGeom prst="rect">
            <a:avLst/>
          </a:prstGeom>
          <a:solidFill>
            <a:schemeClr val="bg1"/>
          </a:solidFill>
        </p:spPr>
        <p:txBody>
          <a:bodyPr wrap="square">
            <a:spAutoFit/>
          </a:bodyPr>
          <a:lstStyle/>
          <a:p>
            <a:r>
              <a:rPr lang="en-US" altLang="zh-TW" sz="1600" dirty="0">
                <a:solidFill>
                  <a:srgbClr val="000000"/>
                </a:solidFill>
                <a:latin typeface="Sitka Subheading" panose="02000505000000020004" pitchFamily="2" charset="0"/>
              </a:rPr>
              <a:t>If you try to call the function with 1 or 3 arguments, you will get an </a:t>
            </a:r>
            <a:r>
              <a:rPr lang="en-US" altLang="zh-TW" sz="1600" dirty="0">
                <a:solidFill>
                  <a:srgbClr val="C00000"/>
                </a:solidFill>
                <a:latin typeface="Sitka Subheading" panose="02000505000000020004" pitchFamily="2" charset="0"/>
              </a:rPr>
              <a:t>error</a:t>
            </a:r>
            <a:r>
              <a:rPr lang="en-US" altLang="zh-TW" sz="1600" dirty="0">
                <a:solidFill>
                  <a:srgbClr val="000000"/>
                </a:solidFill>
                <a:latin typeface="Sitka Subheading" panose="02000505000000020004" pitchFamily="2" charset="0"/>
              </a:rPr>
              <a:t>:</a:t>
            </a:r>
            <a:endParaRPr lang="zh-TW" altLang="en-US" sz="1600" dirty="0">
              <a:latin typeface="Sitka Subheading" panose="02000505000000020004" pitchFamily="2" charset="0"/>
            </a:endParaRPr>
          </a:p>
        </p:txBody>
      </p:sp>
    </p:spTree>
    <p:extLst>
      <p:ext uri="{BB962C8B-B14F-4D97-AF65-F5344CB8AC3E}">
        <p14:creationId xmlns:p14="http://schemas.microsoft.com/office/powerpoint/2010/main" val="33333669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06249" y="1465507"/>
            <a:ext cx="721601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Arbitrary </a:t>
            </a:r>
            <a:r>
              <a:rPr lang="en-US" sz="4000" b="1" dirty="0" err="1">
                <a:solidFill>
                  <a:schemeClr val="tx1"/>
                </a:solidFill>
                <a:latin typeface="Algerian" panose="04020705040A02060702" pitchFamily="82" charset="0"/>
              </a:rPr>
              <a:t>arGUMENTS</a:t>
            </a:r>
            <a:endParaRPr lang="en-US" sz="4000" b="1" dirty="0">
              <a:solidFill>
                <a:schemeClr val="tx1"/>
              </a:solidFill>
              <a:latin typeface="Algerian" panose="04020705040A02060702" pitchFamily="82" charset="0"/>
            </a:endParaRPr>
          </a:p>
          <a:p>
            <a:pPr algn="l"/>
            <a:endParaRPr lang="en-US" sz="1800" dirty="0">
              <a:solidFill>
                <a:schemeClr val="tx1"/>
              </a:solidFill>
              <a:latin typeface="Sitka Small" panose="02000505000000020004" pitchFamily="2" charset="0"/>
            </a:endParaRPr>
          </a:p>
        </p:txBody>
      </p:sp>
      <p:sp>
        <p:nvSpPr>
          <p:cNvPr id="7" name="矩形 6">
            <a:extLst>
              <a:ext uri="{FF2B5EF4-FFF2-40B4-BE49-F238E27FC236}">
                <a16:creationId xmlns:a16="http://schemas.microsoft.com/office/drawing/2014/main" id="{38138785-4E71-4401-9357-D09B458ED5FC}"/>
              </a:ext>
            </a:extLst>
          </p:cNvPr>
          <p:cNvSpPr/>
          <p:nvPr/>
        </p:nvSpPr>
        <p:spPr>
          <a:xfrm>
            <a:off x="3580334" y="6488668"/>
            <a:ext cx="6096000" cy="307777"/>
          </a:xfrm>
          <a:prstGeom prst="rect">
            <a:avLst/>
          </a:prstGeom>
          <a:solidFill>
            <a:schemeClr val="accent6">
              <a:lumMod val="90000"/>
            </a:schemeClr>
          </a:solidFill>
        </p:spPr>
        <p:txBody>
          <a:bodyPr>
            <a:spAutoFit/>
          </a:bodyPr>
          <a:lstStyle/>
          <a:p>
            <a:r>
              <a:rPr lang="en-US" altLang="zh-TW" sz="1400" i="1" dirty="0">
                <a:solidFill>
                  <a:srgbClr val="000000"/>
                </a:solidFill>
                <a:latin typeface="Verdana" panose="020B0604030504040204" pitchFamily="34" charset="0"/>
              </a:rPr>
              <a:t>Arguments</a:t>
            </a:r>
            <a:r>
              <a:rPr lang="en-US" altLang="zh-TW" sz="1400" dirty="0">
                <a:solidFill>
                  <a:srgbClr val="000000"/>
                </a:solidFill>
                <a:latin typeface="Verdana" panose="020B0604030504040204" pitchFamily="34" charset="0"/>
              </a:rPr>
              <a:t> are often shortened to </a:t>
            </a:r>
            <a:r>
              <a:rPr lang="en-US" altLang="zh-TW" sz="1400" i="1" dirty="0" err="1">
                <a:solidFill>
                  <a:srgbClr val="000000"/>
                </a:solidFill>
                <a:latin typeface="Verdana" panose="020B0604030504040204" pitchFamily="34" charset="0"/>
              </a:rPr>
              <a:t>args</a:t>
            </a:r>
            <a:r>
              <a:rPr lang="en-US" altLang="zh-TW" sz="1400" dirty="0">
                <a:solidFill>
                  <a:srgbClr val="000000"/>
                </a:solidFill>
                <a:latin typeface="Verdana" panose="020B0604030504040204" pitchFamily="34" charset="0"/>
              </a:rPr>
              <a:t> in Python documentations.</a:t>
            </a:r>
          </a:p>
        </p:txBody>
      </p:sp>
      <p:pic>
        <p:nvPicPr>
          <p:cNvPr id="2" name="圖片 1">
            <a:extLst>
              <a:ext uri="{FF2B5EF4-FFF2-40B4-BE49-F238E27FC236}">
                <a16:creationId xmlns:a16="http://schemas.microsoft.com/office/drawing/2014/main" id="{884D1435-3D3B-4077-83EA-934993B642BB}"/>
              </a:ext>
            </a:extLst>
          </p:cNvPr>
          <p:cNvPicPr>
            <a:picLocks noChangeAspect="1"/>
          </p:cNvPicPr>
          <p:nvPr/>
        </p:nvPicPr>
        <p:blipFill>
          <a:blip r:embed="rId14"/>
          <a:stretch>
            <a:fillRect/>
          </a:stretch>
        </p:blipFill>
        <p:spPr>
          <a:xfrm>
            <a:off x="2438192" y="3058523"/>
            <a:ext cx="8534607" cy="2553056"/>
          </a:xfrm>
          <a:prstGeom prst="rect">
            <a:avLst/>
          </a:prstGeom>
        </p:spPr>
      </p:pic>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2" y="2285851"/>
            <a:ext cx="8534607"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100" b="0" i="0" u="none" strike="noStrike" cap="none" normalizeH="0" baseline="0">
                <a:ln>
                  <a:noFill/>
                </a:ln>
                <a:solidFill>
                  <a:srgbClr val="000000"/>
                </a:solidFill>
                <a:effectLst/>
                <a:latin typeface="Verdana" panose="020B0604030504040204" pitchFamily="34" charset="0"/>
              </a:rPr>
              <a:t>If you do not know how many arguments that will be passed into your function, add a </a:t>
            </a:r>
            <a:r>
              <a:rPr kumimoji="0" lang="zh-TW" altLang="zh-TW" sz="1100" b="0" i="0" u="none" strike="noStrike" cap="none" normalizeH="0" baseline="0">
                <a:ln>
                  <a:noFill/>
                </a:ln>
                <a:solidFill>
                  <a:srgbClr val="DC143C"/>
                </a:solidFill>
                <a:effectLst/>
                <a:latin typeface="Consolas" panose="020B0609020204030204" pitchFamily="49" charset="0"/>
              </a:rPr>
              <a:t>*</a:t>
            </a:r>
            <a:r>
              <a:rPr kumimoji="0" lang="zh-TW" altLang="zh-TW" sz="1100" b="0" i="0" u="none" strike="noStrike" cap="none" normalizeH="0" baseline="0">
                <a:ln>
                  <a:noFill/>
                </a:ln>
                <a:solidFill>
                  <a:srgbClr val="000000"/>
                </a:solidFill>
                <a:effectLst/>
                <a:latin typeface="Verdana" panose="020B0604030504040204" pitchFamily="34" charset="0"/>
              </a:rPr>
              <a:t> before the parameter name in the function definition.</a:t>
            </a:r>
            <a:endParaRPr kumimoji="0" lang="zh-TW"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100" b="0" i="0" u="none" strike="noStrike" cap="none" normalizeH="0" baseline="0">
                <a:ln>
                  <a:noFill/>
                </a:ln>
                <a:solidFill>
                  <a:srgbClr val="000000"/>
                </a:solidFill>
                <a:effectLst/>
                <a:latin typeface="Verdana" panose="020B0604030504040204" pitchFamily="34" charset="0"/>
              </a:rPr>
              <a:t>This way the function will receive a </a:t>
            </a:r>
            <a:r>
              <a:rPr kumimoji="0" lang="zh-TW" altLang="zh-TW" sz="1100" b="0" i="1" u="none" strike="noStrike" cap="none" normalizeH="0" baseline="0">
                <a:ln>
                  <a:noFill/>
                </a:ln>
                <a:solidFill>
                  <a:srgbClr val="000000"/>
                </a:solidFill>
                <a:effectLst/>
                <a:latin typeface="Verdana" panose="020B0604030504040204" pitchFamily="34" charset="0"/>
              </a:rPr>
              <a:t>tuple</a:t>
            </a:r>
            <a:r>
              <a:rPr kumimoji="0" lang="zh-TW" altLang="zh-TW" sz="1100" b="0" i="0" u="none" strike="noStrike" cap="none" normalizeH="0" baseline="0">
                <a:ln>
                  <a:noFill/>
                </a:ln>
                <a:solidFill>
                  <a:srgbClr val="000000"/>
                </a:solidFill>
                <a:effectLst/>
                <a:latin typeface="Verdana" panose="020B0604030504040204" pitchFamily="34" charset="0"/>
              </a:rPr>
              <a:t> of arguments, and can access the items accordingly: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1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810329" y="3004103"/>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dirty="0">
                <a:solidFill>
                  <a:schemeClr val="tx1"/>
                </a:solidFill>
              </a:rPr>
              <a:t>I</a:t>
            </a:r>
            <a:r>
              <a:rPr lang="en" dirty="0">
                <a:solidFill>
                  <a:schemeClr val="tx1"/>
                </a:solidFill>
              </a:rPr>
              <a:t>nput &amp; Output: </a:t>
            </a:r>
            <a:br>
              <a:rPr lang="en" dirty="0">
                <a:solidFill>
                  <a:schemeClr val="tx1"/>
                </a:solidFill>
              </a:rPr>
            </a:br>
            <a:r>
              <a:rPr lang="en" dirty="0">
                <a:solidFill>
                  <a:schemeClr val="tx1"/>
                </a:solidFill>
              </a:rPr>
              <a:t>input() and print()</a:t>
            </a:r>
            <a:endParaRPr dirty="0">
              <a:solidFill>
                <a:schemeClr val="tx1"/>
              </a:solidFill>
            </a:endParaRPr>
          </a:p>
        </p:txBody>
      </p:sp>
    </p:spTree>
    <p:extLst>
      <p:ext uri="{BB962C8B-B14F-4D97-AF65-F5344CB8AC3E}">
        <p14:creationId xmlns:p14="http://schemas.microsoft.com/office/powerpoint/2010/main" val="31486444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06249" y="1465507"/>
            <a:ext cx="721601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KEYWORD </a:t>
            </a:r>
            <a:r>
              <a:rPr lang="en-US" sz="4000" b="1" dirty="0" err="1">
                <a:solidFill>
                  <a:schemeClr val="tx1"/>
                </a:solidFill>
                <a:latin typeface="Algerian" panose="04020705040A02060702" pitchFamily="82" charset="0"/>
              </a:rPr>
              <a:t>arGUMENTS</a:t>
            </a:r>
            <a:endParaRPr lang="en-US" sz="4000" b="1" dirty="0">
              <a:solidFill>
                <a:schemeClr val="tx1"/>
              </a:solidFill>
              <a:latin typeface="Algerian" panose="04020705040A02060702" pitchFamily="82" charset="0"/>
            </a:endParaRPr>
          </a:p>
          <a:p>
            <a:pPr algn="l"/>
            <a:endParaRPr lang="en-US" sz="1800" dirty="0">
              <a:solidFill>
                <a:schemeClr val="tx1"/>
              </a:solidFill>
              <a:latin typeface="Sitka Small" panose="02000505000000020004" pitchFamily="2" charset="0"/>
            </a:endParaRPr>
          </a:p>
        </p:txBody>
      </p:sp>
      <p:sp>
        <p:nvSpPr>
          <p:cNvPr id="7" name="矩形 6">
            <a:extLst>
              <a:ext uri="{FF2B5EF4-FFF2-40B4-BE49-F238E27FC236}">
                <a16:creationId xmlns:a16="http://schemas.microsoft.com/office/drawing/2014/main" id="{38138785-4E71-4401-9357-D09B458ED5FC}"/>
              </a:ext>
            </a:extLst>
          </p:cNvPr>
          <p:cNvSpPr/>
          <p:nvPr/>
        </p:nvSpPr>
        <p:spPr>
          <a:xfrm>
            <a:off x="2438191" y="6488668"/>
            <a:ext cx="8667131" cy="307777"/>
          </a:xfrm>
          <a:prstGeom prst="rect">
            <a:avLst/>
          </a:prstGeom>
          <a:solidFill>
            <a:schemeClr val="accent6">
              <a:lumMod val="90000"/>
            </a:schemeClr>
          </a:solidFill>
        </p:spPr>
        <p:txBody>
          <a:bodyPr wrap="square">
            <a:spAutoFit/>
          </a:bodyPr>
          <a:lstStyle/>
          <a:p>
            <a:r>
              <a:rPr lang="en-US" altLang="zh-TW" sz="1400" i="1" dirty="0">
                <a:solidFill>
                  <a:srgbClr val="000000"/>
                </a:solidFill>
                <a:latin typeface="Verdana" panose="020B0604030504040204" pitchFamily="34" charset="0"/>
              </a:rPr>
              <a:t>The phrase Keyword Arguments are often shortened to </a:t>
            </a:r>
            <a:r>
              <a:rPr lang="en-US" altLang="zh-TW" sz="1400" i="1" dirty="0" err="1">
                <a:solidFill>
                  <a:srgbClr val="000000"/>
                </a:solidFill>
                <a:latin typeface="Verdana" panose="020B0604030504040204" pitchFamily="34" charset="0"/>
              </a:rPr>
              <a:t>kwargs</a:t>
            </a:r>
            <a:r>
              <a:rPr lang="en-US" altLang="zh-TW" sz="1400" i="1" dirty="0">
                <a:solidFill>
                  <a:srgbClr val="000000"/>
                </a:solidFill>
                <a:latin typeface="Verdana" panose="020B0604030504040204" pitchFamily="34" charset="0"/>
              </a:rPr>
              <a:t> in Python documentations.</a:t>
            </a: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2" y="2262768"/>
            <a:ext cx="853460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You can also send arguments with the </a:t>
            </a:r>
            <a:r>
              <a:rPr lang="en-US" b="0" i="1" dirty="0">
                <a:solidFill>
                  <a:srgbClr val="000000"/>
                </a:solidFill>
                <a:effectLst/>
                <a:latin typeface="Sitka Subheading" panose="02000505000000020004" pitchFamily="2" charset="0"/>
              </a:rPr>
              <a:t>key</a:t>
            </a:r>
            <a:r>
              <a:rPr lang="en-US" b="0" i="0" dirty="0">
                <a:solidFill>
                  <a:srgbClr val="000000"/>
                </a:solidFill>
                <a:effectLst/>
                <a:latin typeface="Sitka Subheading" panose="02000505000000020004" pitchFamily="2" charset="0"/>
              </a:rPr>
              <a:t> = </a:t>
            </a:r>
            <a:r>
              <a:rPr lang="en-US" b="0" i="1" dirty="0">
                <a:solidFill>
                  <a:srgbClr val="000000"/>
                </a:solidFill>
                <a:effectLst/>
                <a:latin typeface="Sitka Subheading" panose="02000505000000020004" pitchFamily="2" charset="0"/>
              </a:rPr>
              <a:t>value</a:t>
            </a:r>
            <a:r>
              <a:rPr lang="en-US" b="0" i="0" dirty="0">
                <a:solidFill>
                  <a:srgbClr val="000000"/>
                </a:solidFill>
                <a:effectLst/>
                <a:latin typeface="Sitka Subheading" panose="02000505000000020004" pitchFamily="2" charset="0"/>
              </a:rPr>
              <a:t> syntax.</a:t>
            </a:r>
          </a:p>
          <a:p>
            <a:pPr algn="l"/>
            <a:r>
              <a:rPr lang="en-US" b="0" i="0" dirty="0">
                <a:solidFill>
                  <a:srgbClr val="000000"/>
                </a:solidFill>
                <a:effectLst/>
                <a:latin typeface="Sitka Subheading" panose="02000505000000020004" pitchFamily="2" charset="0"/>
              </a:rPr>
              <a:t>This way the order of the arguments does not matter.</a:t>
            </a:r>
          </a:p>
        </p:txBody>
      </p:sp>
      <p:pic>
        <p:nvPicPr>
          <p:cNvPr id="4" name="Picture 3">
            <a:extLst>
              <a:ext uri="{FF2B5EF4-FFF2-40B4-BE49-F238E27FC236}">
                <a16:creationId xmlns:a16="http://schemas.microsoft.com/office/drawing/2014/main" id="{47F434F4-83CA-FAF9-5D3F-CDFA1638A42D}"/>
              </a:ext>
            </a:extLst>
          </p:cNvPr>
          <p:cNvPicPr>
            <a:picLocks noChangeAspect="1"/>
          </p:cNvPicPr>
          <p:nvPr/>
        </p:nvPicPr>
        <p:blipFill>
          <a:blip r:embed="rId14"/>
          <a:stretch>
            <a:fillRect/>
          </a:stretch>
        </p:blipFill>
        <p:spPr>
          <a:xfrm>
            <a:off x="2438191" y="3022956"/>
            <a:ext cx="8534607" cy="3188344"/>
          </a:xfrm>
          <a:prstGeom prst="rect">
            <a:avLst/>
          </a:prstGeom>
        </p:spPr>
      </p:pic>
    </p:spTree>
    <p:extLst>
      <p:ext uri="{BB962C8B-B14F-4D97-AF65-F5344CB8AC3E}">
        <p14:creationId xmlns:p14="http://schemas.microsoft.com/office/powerpoint/2010/main" val="2036963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06248" y="1465507"/>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800" b="1" dirty="0">
                <a:solidFill>
                  <a:schemeClr val="tx1"/>
                </a:solidFill>
                <a:latin typeface="Algerian" panose="04020705040A02060702" pitchFamily="82" charset="0"/>
              </a:rPr>
              <a:t>Arbitrary Keyword Arguments, **</a:t>
            </a:r>
            <a:r>
              <a:rPr lang="en-US" sz="2800" b="1" dirty="0" err="1">
                <a:solidFill>
                  <a:schemeClr val="tx1"/>
                </a:solidFill>
                <a:latin typeface="Algerian" panose="04020705040A02060702" pitchFamily="82" charset="0"/>
              </a:rPr>
              <a:t>kwargs</a:t>
            </a:r>
            <a:endParaRPr lang="en-US" sz="2800" b="1" dirty="0">
              <a:solidFill>
                <a:schemeClr val="tx1"/>
              </a:solidFill>
              <a:latin typeface="Algerian" panose="04020705040A02060702" pitchFamily="82" charset="0"/>
            </a:endParaRPr>
          </a:p>
          <a:p>
            <a:pPr algn="l"/>
            <a:endParaRPr lang="en-US" sz="1200" dirty="0">
              <a:solidFill>
                <a:schemeClr val="tx1"/>
              </a:solidFill>
              <a:latin typeface="Sitka Small" panose="02000505000000020004" pitchFamily="2" charset="0"/>
            </a:endParaRPr>
          </a:p>
        </p:txBody>
      </p:sp>
      <p:sp>
        <p:nvSpPr>
          <p:cNvPr id="7" name="矩形 6">
            <a:extLst>
              <a:ext uri="{FF2B5EF4-FFF2-40B4-BE49-F238E27FC236}">
                <a16:creationId xmlns:a16="http://schemas.microsoft.com/office/drawing/2014/main" id="{38138785-4E71-4401-9357-D09B458ED5FC}"/>
              </a:ext>
            </a:extLst>
          </p:cNvPr>
          <p:cNvSpPr/>
          <p:nvPr/>
        </p:nvSpPr>
        <p:spPr>
          <a:xfrm>
            <a:off x="2438191" y="6488668"/>
            <a:ext cx="8667131" cy="307777"/>
          </a:xfrm>
          <a:prstGeom prst="rect">
            <a:avLst/>
          </a:prstGeom>
          <a:solidFill>
            <a:schemeClr val="accent6">
              <a:lumMod val="90000"/>
            </a:schemeClr>
          </a:solidFill>
        </p:spPr>
        <p:txBody>
          <a:bodyPr wrap="square">
            <a:spAutoFit/>
          </a:bodyPr>
          <a:lstStyle/>
          <a:p>
            <a:r>
              <a:rPr lang="en-US" altLang="zh-TW" sz="1400" i="1" dirty="0">
                <a:solidFill>
                  <a:srgbClr val="000000"/>
                </a:solidFill>
                <a:latin typeface="Verdana" panose="020B0604030504040204" pitchFamily="34" charset="0"/>
              </a:rPr>
              <a:t>Arbitrary </a:t>
            </a:r>
            <a:r>
              <a:rPr lang="en-US" altLang="zh-TW" sz="1400" i="1" dirty="0" err="1">
                <a:solidFill>
                  <a:srgbClr val="000000"/>
                </a:solidFill>
                <a:latin typeface="Verdana" panose="020B0604030504040204" pitchFamily="34" charset="0"/>
              </a:rPr>
              <a:t>Kword</a:t>
            </a:r>
            <a:r>
              <a:rPr lang="en-US" altLang="zh-TW" sz="1400" i="1" dirty="0">
                <a:solidFill>
                  <a:srgbClr val="000000"/>
                </a:solidFill>
                <a:latin typeface="Verdana" panose="020B0604030504040204" pitchFamily="34" charset="0"/>
              </a:rPr>
              <a:t> Arguments are often shortened to **</a:t>
            </a:r>
            <a:r>
              <a:rPr lang="en-US" altLang="zh-TW" sz="1400" i="1" dirty="0" err="1">
                <a:solidFill>
                  <a:srgbClr val="000000"/>
                </a:solidFill>
                <a:latin typeface="Verdana" panose="020B0604030504040204" pitchFamily="34" charset="0"/>
              </a:rPr>
              <a:t>kwargs</a:t>
            </a:r>
            <a:r>
              <a:rPr lang="en-US" altLang="zh-TW" sz="1400" i="1" dirty="0">
                <a:solidFill>
                  <a:srgbClr val="000000"/>
                </a:solidFill>
                <a:latin typeface="Verdana" panose="020B0604030504040204" pitchFamily="34" charset="0"/>
              </a:rPr>
              <a:t> in Python documentations.</a:t>
            </a: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1974575" y="2029421"/>
            <a:ext cx="9236764"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1400" b="0" i="0" dirty="0">
                <a:solidFill>
                  <a:srgbClr val="000000"/>
                </a:solidFill>
                <a:effectLst/>
                <a:latin typeface="Sitka Small" panose="02000505000000020004" pitchFamily="2" charset="0"/>
              </a:rPr>
              <a:t>If you do not know how many keyword arguments that will be passed into your function, add two asterisk: ** before the parameter name in the function definition.</a:t>
            </a:r>
          </a:p>
          <a:p>
            <a:pPr algn="l"/>
            <a:r>
              <a:rPr lang="en-US" sz="1400" b="0" i="0" dirty="0">
                <a:solidFill>
                  <a:srgbClr val="000000"/>
                </a:solidFill>
                <a:effectLst/>
                <a:latin typeface="Sitka Small" panose="02000505000000020004" pitchFamily="2" charset="0"/>
              </a:rPr>
              <a:t>This way the function will receive a dictionary of arguments, and can access the items accordingly:</a:t>
            </a:r>
          </a:p>
          <a:p>
            <a:pPr algn="l"/>
            <a:endParaRPr lang="en-US" sz="1400" b="0" i="0" dirty="0">
              <a:solidFill>
                <a:srgbClr val="000000"/>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F82FA8EC-12A1-078E-C281-78DA693B6FFC}"/>
              </a:ext>
            </a:extLst>
          </p:cNvPr>
          <p:cNvPicPr>
            <a:picLocks noChangeAspect="1"/>
          </p:cNvPicPr>
          <p:nvPr/>
        </p:nvPicPr>
        <p:blipFill>
          <a:blip r:embed="rId14"/>
          <a:stretch>
            <a:fillRect/>
          </a:stretch>
        </p:blipFill>
        <p:spPr>
          <a:xfrm>
            <a:off x="1974575" y="3085695"/>
            <a:ext cx="9236764" cy="3153961"/>
          </a:xfrm>
          <a:prstGeom prst="rect">
            <a:avLst/>
          </a:prstGeom>
        </p:spPr>
      </p:pic>
    </p:spTree>
    <p:extLst>
      <p:ext uri="{BB962C8B-B14F-4D97-AF65-F5344CB8AC3E}">
        <p14:creationId xmlns:p14="http://schemas.microsoft.com/office/powerpoint/2010/main" val="3256553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06249" y="1465507"/>
            <a:ext cx="7216018"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Default Parameter Value</a:t>
            </a:r>
          </a:p>
          <a:p>
            <a:pPr algn="l"/>
            <a:endParaRPr lang="en-US" sz="1800" dirty="0">
              <a:solidFill>
                <a:schemeClr val="tx1"/>
              </a:solidFill>
              <a:latin typeface="Sitka Small" panose="02000505000000020004" pitchFamily="2" charset="0"/>
            </a:endParaRP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1" y="2115706"/>
            <a:ext cx="853460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The following example shows how to use a default parameter value.</a:t>
            </a:r>
          </a:p>
          <a:p>
            <a:pPr algn="l"/>
            <a:r>
              <a:rPr lang="en-US" b="0" i="0" dirty="0">
                <a:solidFill>
                  <a:srgbClr val="000000"/>
                </a:solidFill>
                <a:effectLst/>
                <a:latin typeface="Sitka Subheading" panose="02000505000000020004" pitchFamily="2" charset="0"/>
              </a:rPr>
              <a:t>If we call the function without argument, it uses the default value:</a:t>
            </a:r>
          </a:p>
        </p:txBody>
      </p:sp>
      <p:pic>
        <p:nvPicPr>
          <p:cNvPr id="3" name="Picture 2">
            <a:extLst>
              <a:ext uri="{FF2B5EF4-FFF2-40B4-BE49-F238E27FC236}">
                <a16:creationId xmlns:a16="http://schemas.microsoft.com/office/drawing/2014/main" id="{2FF48FC0-17B8-4EB6-E103-551B5FCECB76}"/>
              </a:ext>
            </a:extLst>
          </p:cNvPr>
          <p:cNvPicPr>
            <a:picLocks noChangeAspect="1"/>
          </p:cNvPicPr>
          <p:nvPr/>
        </p:nvPicPr>
        <p:blipFill>
          <a:blip r:embed="rId14"/>
          <a:stretch>
            <a:fillRect/>
          </a:stretch>
        </p:blipFill>
        <p:spPr>
          <a:xfrm>
            <a:off x="2438191" y="2861088"/>
            <a:ext cx="8534607" cy="3429479"/>
          </a:xfrm>
          <a:prstGeom prst="rect">
            <a:avLst/>
          </a:prstGeom>
        </p:spPr>
      </p:pic>
    </p:spTree>
    <p:extLst>
      <p:ext uri="{BB962C8B-B14F-4D97-AF65-F5344CB8AC3E}">
        <p14:creationId xmlns:p14="http://schemas.microsoft.com/office/powerpoint/2010/main" val="4417522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Passing a List as an Argument</a:t>
            </a:r>
          </a:p>
          <a:p>
            <a:pPr algn="l"/>
            <a:endParaRPr lang="en-US" sz="1100" dirty="0">
              <a:solidFill>
                <a:schemeClr val="tx1"/>
              </a:solidFill>
              <a:latin typeface="Sitka Small" panose="02000505000000020004" pitchFamily="2" charset="0"/>
            </a:endParaRP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1" y="2115706"/>
            <a:ext cx="853460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You can send any data types of argument to a function (string, number, list, dictionary etc.), and it will be treated as the same data type inside the function.</a:t>
            </a:r>
          </a:p>
        </p:txBody>
      </p:sp>
      <p:pic>
        <p:nvPicPr>
          <p:cNvPr id="4" name="Picture 3">
            <a:extLst>
              <a:ext uri="{FF2B5EF4-FFF2-40B4-BE49-F238E27FC236}">
                <a16:creationId xmlns:a16="http://schemas.microsoft.com/office/drawing/2014/main" id="{41045E9A-1199-1172-AF7E-A521C444B9F2}"/>
              </a:ext>
            </a:extLst>
          </p:cNvPr>
          <p:cNvPicPr>
            <a:picLocks noChangeAspect="1"/>
          </p:cNvPicPr>
          <p:nvPr/>
        </p:nvPicPr>
        <p:blipFill>
          <a:blip r:embed="rId14"/>
          <a:stretch>
            <a:fillRect/>
          </a:stretch>
        </p:blipFill>
        <p:spPr>
          <a:xfrm>
            <a:off x="2438191" y="2889626"/>
            <a:ext cx="8534606" cy="3321674"/>
          </a:xfrm>
          <a:prstGeom prst="rect">
            <a:avLst/>
          </a:prstGeom>
        </p:spPr>
      </p:pic>
    </p:spTree>
    <p:extLst>
      <p:ext uri="{BB962C8B-B14F-4D97-AF65-F5344CB8AC3E}">
        <p14:creationId xmlns:p14="http://schemas.microsoft.com/office/powerpoint/2010/main" val="8386989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Return Values</a:t>
            </a:r>
          </a:p>
          <a:p>
            <a:pPr algn="l"/>
            <a:endParaRPr lang="en-US" sz="1100" dirty="0">
              <a:solidFill>
                <a:schemeClr val="tx1"/>
              </a:solidFill>
              <a:latin typeface="Sitka Small" panose="02000505000000020004" pitchFamily="2" charset="0"/>
            </a:endParaRP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1" y="2254205"/>
            <a:ext cx="8534607"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To let a function return a value, use the return statement:</a:t>
            </a:r>
          </a:p>
        </p:txBody>
      </p:sp>
      <p:pic>
        <p:nvPicPr>
          <p:cNvPr id="3" name="Picture 2">
            <a:extLst>
              <a:ext uri="{FF2B5EF4-FFF2-40B4-BE49-F238E27FC236}">
                <a16:creationId xmlns:a16="http://schemas.microsoft.com/office/drawing/2014/main" id="{33CA9B05-ECC0-A5CC-ABBD-4DF770FF385F}"/>
              </a:ext>
            </a:extLst>
          </p:cNvPr>
          <p:cNvPicPr>
            <a:picLocks noChangeAspect="1"/>
          </p:cNvPicPr>
          <p:nvPr/>
        </p:nvPicPr>
        <p:blipFill>
          <a:blip r:embed="rId14"/>
          <a:stretch>
            <a:fillRect/>
          </a:stretch>
        </p:blipFill>
        <p:spPr>
          <a:xfrm>
            <a:off x="2438191" y="2728545"/>
            <a:ext cx="8534606" cy="3477110"/>
          </a:xfrm>
          <a:prstGeom prst="rect">
            <a:avLst/>
          </a:prstGeom>
        </p:spPr>
      </p:pic>
    </p:spTree>
    <p:extLst>
      <p:ext uri="{BB962C8B-B14F-4D97-AF65-F5344CB8AC3E}">
        <p14:creationId xmlns:p14="http://schemas.microsoft.com/office/powerpoint/2010/main" val="26961060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The pass Statement</a:t>
            </a:r>
          </a:p>
          <a:p>
            <a:pPr algn="l"/>
            <a:endParaRPr lang="en-US" sz="1100" dirty="0">
              <a:solidFill>
                <a:schemeClr val="tx1"/>
              </a:solidFill>
              <a:latin typeface="Sitka Small" panose="02000505000000020004" pitchFamily="2" charset="0"/>
            </a:endParaRP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1" y="2011008"/>
            <a:ext cx="853460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function definitions cannot be empty, but if you for some reason have a function definition with no content, put in the pass statement to avoid getting an error.</a:t>
            </a:r>
          </a:p>
        </p:txBody>
      </p:sp>
      <p:pic>
        <p:nvPicPr>
          <p:cNvPr id="4" name="Picture 3">
            <a:extLst>
              <a:ext uri="{FF2B5EF4-FFF2-40B4-BE49-F238E27FC236}">
                <a16:creationId xmlns:a16="http://schemas.microsoft.com/office/drawing/2014/main" id="{3DC1B66F-5972-81C1-FF9B-C7D8E2EC8B44}"/>
              </a:ext>
            </a:extLst>
          </p:cNvPr>
          <p:cNvPicPr>
            <a:picLocks noChangeAspect="1"/>
          </p:cNvPicPr>
          <p:nvPr/>
        </p:nvPicPr>
        <p:blipFill rotWithShape="1">
          <a:blip r:embed="rId14"/>
          <a:srcRect b="8682"/>
          <a:stretch/>
        </p:blipFill>
        <p:spPr>
          <a:xfrm>
            <a:off x="2438191" y="2897440"/>
            <a:ext cx="8534607" cy="2787743"/>
          </a:xfrm>
          <a:prstGeom prst="rect">
            <a:avLst/>
          </a:prstGeom>
        </p:spPr>
      </p:pic>
      <p:sp>
        <p:nvSpPr>
          <p:cNvPr id="5" name="矩形 6">
            <a:extLst>
              <a:ext uri="{FF2B5EF4-FFF2-40B4-BE49-F238E27FC236}">
                <a16:creationId xmlns:a16="http://schemas.microsoft.com/office/drawing/2014/main" id="{07EA7332-D0E5-1184-3CA9-807B907951C9}"/>
              </a:ext>
            </a:extLst>
          </p:cNvPr>
          <p:cNvSpPr/>
          <p:nvPr/>
        </p:nvSpPr>
        <p:spPr>
          <a:xfrm>
            <a:off x="1947430" y="5873838"/>
            <a:ext cx="9173602" cy="307777"/>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having an empty function definition like this, would raise an error without the pass statement</a:t>
            </a:r>
          </a:p>
        </p:txBody>
      </p:sp>
    </p:spTree>
    <p:extLst>
      <p:ext uri="{BB962C8B-B14F-4D97-AF65-F5344CB8AC3E}">
        <p14:creationId xmlns:p14="http://schemas.microsoft.com/office/powerpoint/2010/main" val="528371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458617" y="2384981"/>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recursion</a:t>
            </a:r>
            <a:endParaRPr lang="en-US" dirty="0">
              <a:solidFill>
                <a:schemeClr val="tx1"/>
              </a:solidFill>
              <a:latin typeface="Algerian" panose="04020705040A02060702" pitchFamily="82" charset="0"/>
            </a:endParaRPr>
          </a:p>
        </p:txBody>
      </p:sp>
      <p:sp>
        <p:nvSpPr>
          <p:cNvPr id="4" name="TextBox 3">
            <a:extLst>
              <a:ext uri="{FF2B5EF4-FFF2-40B4-BE49-F238E27FC236}">
                <a16:creationId xmlns:a16="http://schemas.microsoft.com/office/drawing/2014/main" id="{C6CAEFFD-5294-1EF3-8B67-7E13B31718F6}"/>
              </a:ext>
            </a:extLst>
          </p:cNvPr>
          <p:cNvSpPr txBox="1"/>
          <p:nvPr/>
        </p:nvSpPr>
        <p:spPr>
          <a:xfrm>
            <a:off x="1993498" y="3133809"/>
            <a:ext cx="8461535" cy="1815882"/>
          </a:xfrm>
          <a:prstGeom prst="rect">
            <a:avLst/>
          </a:prstGeom>
          <a:noFill/>
        </p:spPr>
        <p:txBody>
          <a:bodyPr wrap="square">
            <a:spAutoFit/>
          </a:bodyPr>
          <a:lstStyle/>
          <a:p>
            <a:pPr algn="l"/>
            <a:r>
              <a:rPr lang="en-US" sz="1600" b="0" i="0" dirty="0">
                <a:solidFill>
                  <a:srgbClr val="000000"/>
                </a:solidFill>
                <a:effectLst/>
                <a:latin typeface="Sitka Subheading" panose="02000505000000020004" pitchFamily="2" charset="0"/>
              </a:rPr>
              <a:t>Python also accepts function recursion, which means a defined function can call itself.</a:t>
            </a:r>
          </a:p>
          <a:p>
            <a:pPr algn="l"/>
            <a:r>
              <a:rPr lang="en-US" sz="1600" b="0" i="0" dirty="0">
                <a:solidFill>
                  <a:srgbClr val="000000"/>
                </a:solidFill>
                <a:effectLst/>
                <a:latin typeface="Sitka Subheading" panose="02000505000000020004" pitchFamily="2" charset="0"/>
              </a:rPr>
              <a:t>Recursion is a common mathematical and programming concept. It means that a function calls itself. This has the benefit of meaning that you can loop through data to reach a result.</a:t>
            </a:r>
          </a:p>
          <a:p>
            <a:pPr algn="l"/>
            <a:r>
              <a:rPr lang="en-US" sz="1600" b="0" i="0" dirty="0">
                <a:solidFill>
                  <a:srgbClr val="000000"/>
                </a:solidFill>
                <a:effectLst/>
                <a:latin typeface="Sitka Subheading" panose="02000505000000020004" pitchFamily="2" charset="0"/>
              </a:rPr>
              <a:t>The developer should be very careful with recursion as it can be quite easy to slip into writing a function which never terminates, or one that uses excess amounts of memory or processor power. However, when written correctly recursion can be a very efficient and mathematically-elegant approach to programming.</a:t>
            </a:r>
          </a:p>
        </p:txBody>
      </p:sp>
      <p:pic>
        <p:nvPicPr>
          <p:cNvPr id="6" name="Picture 5">
            <a:extLst>
              <a:ext uri="{FF2B5EF4-FFF2-40B4-BE49-F238E27FC236}">
                <a16:creationId xmlns:a16="http://schemas.microsoft.com/office/drawing/2014/main" id="{5E7440D3-4A98-72E6-8B62-FB3DAC671017}"/>
              </a:ext>
            </a:extLst>
          </p:cNvPr>
          <p:cNvPicPr>
            <a:picLocks noChangeAspect="1"/>
          </p:cNvPicPr>
          <p:nvPr/>
        </p:nvPicPr>
        <p:blipFill>
          <a:blip r:embed="rId2"/>
          <a:stretch>
            <a:fillRect/>
          </a:stretch>
        </p:blipFill>
        <p:spPr>
          <a:xfrm>
            <a:off x="4314576" y="661601"/>
            <a:ext cx="3562847" cy="5534797"/>
          </a:xfrm>
          <a:prstGeom prst="rect">
            <a:avLst/>
          </a:prstGeom>
        </p:spPr>
      </p:pic>
    </p:spTree>
    <p:extLst>
      <p:ext uri="{BB962C8B-B14F-4D97-AF65-F5344CB8AC3E}">
        <p14:creationId xmlns:p14="http://schemas.microsoft.com/office/powerpoint/2010/main" val="13746939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recursion</a:t>
            </a:r>
          </a:p>
          <a:p>
            <a:pPr algn="l"/>
            <a:endParaRPr lang="en-US" sz="1100" dirty="0">
              <a:solidFill>
                <a:schemeClr val="tx1"/>
              </a:solidFill>
              <a:latin typeface="Sitka Small" panose="02000505000000020004" pitchFamily="2" charset="0"/>
            </a:endParaRPr>
          </a:p>
        </p:txBody>
      </p:sp>
      <p:sp>
        <p:nvSpPr>
          <p:cNvPr id="5" name="矩形 6">
            <a:extLst>
              <a:ext uri="{FF2B5EF4-FFF2-40B4-BE49-F238E27FC236}">
                <a16:creationId xmlns:a16="http://schemas.microsoft.com/office/drawing/2014/main" id="{07EA7332-D0E5-1184-3CA9-807B907951C9}"/>
              </a:ext>
            </a:extLst>
          </p:cNvPr>
          <p:cNvSpPr/>
          <p:nvPr/>
        </p:nvSpPr>
        <p:spPr>
          <a:xfrm>
            <a:off x="1947430" y="5873838"/>
            <a:ext cx="9173602" cy="307777"/>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having an empty function definition like this, would raise an error without the pass statement</a:t>
            </a:r>
          </a:p>
        </p:txBody>
      </p:sp>
      <p:pic>
        <p:nvPicPr>
          <p:cNvPr id="2" name="Picture 1">
            <a:extLst>
              <a:ext uri="{FF2B5EF4-FFF2-40B4-BE49-F238E27FC236}">
                <a16:creationId xmlns:a16="http://schemas.microsoft.com/office/drawing/2014/main" id="{439A29E5-9E65-FA09-ACDE-41DB10CF31CB}"/>
              </a:ext>
            </a:extLst>
          </p:cNvPr>
          <p:cNvPicPr>
            <a:picLocks noChangeAspect="1"/>
          </p:cNvPicPr>
          <p:nvPr/>
        </p:nvPicPr>
        <p:blipFill>
          <a:blip r:embed="rId14"/>
          <a:stretch>
            <a:fillRect/>
          </a:stretch>
        </p:blipFill>
        <p:spPr>
          <a:xfrm>
            <a:off x="1947430" y="2135033"/>
            <a:ext cx="9173602" cy="4138316"/>
          </a:xfrm>
          <a:prstGeom prst="rect">
            <a:avLst/>
          </a:prstGeom>
        </p:spPr>
      </p:pic>
    </p:spTree>
    <p:extLst>
      <p:ext uri="{BB962C8B-B14F-4D97-AF65-F5344CB8AC3E}">
        <p14:creationId xmlns:p14="http://schemas.microsoft.com/office/powerpoint/2010/main" val="10715359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2902719"/>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Python lambda</a:t>
            </a:r>
          </a:p>
        </p:txBody>
      </p:sp>
      <p:sp>
        <p:nvSpPr>
          <p:cNvPr id="3" name="矩形 2">
            <a:extLst>
              <a:ext uri="{FF2B5EF4-FFF2-40B4-BE49-F238E27FC236}">
                <a16:creationId xmlns:a16="http://schemas.microsoft.com/office/drawing/2014/main" id="{54249EF0-BA29-4D4E-85FE-D812CD0C8816}"/>
              </a:ext>
            </a:extLst>
          </p:cNvPr>
          <p:cNvSpPr/>
          <p:nvPr/>
        </p:nvSpPr>
        <p:spPr>
          <a:xfrm>
            <a:off x="3478499" y="3741945"/>
            <a:ext cx="5540810" cy="830997"/>
          </a:xfrm>
          <a:prstGeom prst="rect">
            <a:avLst/>
          </a:prstGeom>
        </p:spPr>
        <p:txBody>
          <a:bodyPr wrap="square">
            <a:spAutoFit/>
          </a:bodyPr>
          <a:lstStyle/>
          <a:p>
            <a:pPr algn="l"/>
            <a:r>
              <a:rPr lang="en-US" sz="1600" b="0" i="0" dirty="0">
                <a:solidFill>
                  <a:srgbClr val="000000"/>
                </a:solidFill>
                <a:effectLst/>
                <a:latin typeface="Verdana" panose="020B0604030504040204" pitchFamily="34" charset="0"/>
              </a:rPr>
              <a:t>A lambda function is a small anonymous function.</a:t>
            </a:r>
          </a:p>
          <a:p>
            <a:pPr algn="l"/>
            <a:r>
              <a:rPr lang="en-US" sz="1600" b="0" i="0" dirty="0">
                <a:solidFill>
                  <a:srgbClr val="000000"/>
                </a:solidFill>
                <a:effectLst/>
                <a:latin typeface="Verdana" panose="020B0604030504040204" pitchFamily="34" charset="0"/>
              </a:rPr>
              <a:t>A lambda function can take any number of arguments, but can only have one expression.</a:t>
            </a:r>
          </a:p>
        </p:txBody>
      </p:sp>
    </p:spTree>
    <p:extLst>
      <p:ext uri="{BB962C8B-B14F-4D97-AF65-F5344CB8AC3E}">
        <p14:creationId xmlns:p14="http://schemas.microsoft.com/office/powerpoint/2010/main" val="1890971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Syntax</a:t>
            </a:r>
            <a:endParaRPr lang="en-US" sz="1100" dirty="0">
              <a:solidFill>
                <a:schemeClr val="tx1"/>
              </a:solidFill>
              <a:latin typeface="Sitka Small" panose="02000505000000020004" pitchFamily="2" charset="0"/>
            </a:endParaRPr>
          </a:p>
        </p:txBody>
      </p:sp>
      <p:sp>
        <p:nvSpPr>
          <p:cNvPr id="8" name="Rectangle 2">
            <a:extLst>
              <a:ext uri="{FF2B5EF4-FFF2-40B4-BE49-F238E27FC236}">
                <a16:creationId xmlns:a16="http://schemas.microsoft.com/office/drawing/2014/main" id="{7A8CB4E4-19FD-48C9-AD29-5A7B8CEAF8A3}"/>
              </a:ext>
            </a:extLst>
          </p:cNvPr>
          <p:cNvSpPr>
            <a:spLocks noChangeArrowheads="1"/>
          </p:cNvSpPr>
          <p:nvPr/>
        </p:nvSpPr>
        <p:spPr bwMode="auto">
          <a:xfrm>
            <a:off x="2438191" y="2011008"/>
            <a:ext cx="9546333"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lambda arguments : expression</a:t>
            </a:r>
          </a:p>
          <a:p>
            <a:pPr algn="l"/>
            <a:r>
              <a:rPr lang="en-US" b="0" i="0" dirty="0">
                <a:solidFill>
                  <a:srgbClr val="000000"/>
                </a:solidFill>
                <a:effectLst/>
                <a:latin typeface="Sitka Subheading" panose="02000505000000020004" pitchFamily="2" charset="0"/>
              </a:rPr>
              <a:t>The expression is executed and the result is returned:</a:t>
            </a:r>
          </a:p>
        </p:txBody>
      </p:sp>
      <p:sp>
        <p:nvSpPr>
          <p:cNvPr id="5" name="矩形 6">
            <a:extLst>
              <a:ext uri="{FF2B5EF4-FFF2-40B4-BE49-F238E27FC236}">
                <a16:creationId xmlns:a16="http://schemas.microsoft.com/office/drawing/2014/main" id="{07EA7332-D0E5-1184-3CA9-807B907951C9}"/>
              </a:ext>
            </a:extLst>
          </p:cNvPr>
          <p:cNvSpPr/>
          <p:nvPr/>
        </p:nvSpPr>
        <p:spPr>
          <a:xfrm>
            <a:off x="1947430" y="5800700"/>
            <a:ext cx="10244570" cy="369332"/>
          </a:xfrm>
          <a:prstGeom prst="rect">
            <a:avLst/>
          </a:prstGeom>
          <a:solidFill>
            <a:schemeClr val="bg2">
              <a:lumMod val="90000"/>
            </a:schemeClr>
          </a:solidFill>
        </p:spPr>
        <p:txBody>
          <a:bodyPr wrap="square">
            <a:spAutoFit/>
          </a:bodyPr>
          <a:lstStyle/>
          <a:p>
            <a:pPr marL="285750" indent="-285750">
              <a:buFont typeface="Wingdings" panose="05000000000000000000" pitchFamily="2" charset="2"/>
              <a:buChar char="Ø"/>
            </a:pPr>
            <a:r>
              <a:rPr lang="en-US" altLang="zh-TW" i="1" dirty="0">
                <a:solidFill>
                  <a:srgbClr val="000000"/>
                </a:solidFill>
                <a:latin typeface="Verdana" panose="020B0604030504040204" pitchFamily="34" charset="0"/>
              </a:rPr>
              <a:t>Lambda functions can take any number of arguments:</a:t>
            </a:r>
          </a:p>
        </p:txBody>
      </p:sp>
      <p:pic>
        <p:nvPicPr>
          <p:cNvPr id="3" name="Picture 2">
            <a:extLst>
              <a:ext uri="{FF2B5EF4-FFF2-40B4-BE49-F238E27FC236}">
                <a16:creationId xmlns:a16="http://schemas.microsoft.com/office/drawing/2014/main" id="{50635171-6FC3-2892-6F74-47C0C870D73B}"/>
              </a:ext>
            </a:extLst>
          </p:cNvPr>
          <p:cNvPicPr>
            <a:picLocks noChangeAspect="1"/>
          </p:cNvPicPr>
          <p:nvPr/>
        </p:nvPicPr>
        <p:blipFill rotWithShape="1">
          <a:blip r:embed="rId14"/>
          <a:srcRect r="23528"/>
          <a:stretch/>
        </p:blipFill>
        <p:spPr>
          <a:xfrm>
            <a:off x="1947431" y="2803254"/>
            <a:ext cx="2715320" cy="2825243"/>
          </a:xfrm>
          <a:prstGeom prst="rect">
            <a:avLst/>
          </a:prstGeom>
        </p:spPr>
      </p:pic>
      <p:pic>
        <p:nvPicPr>
          <p:cNvPr id="10" name="Picture 9">
            <a:extLst>
              <a:ext uri="{FF2B5EF4-FFF2-40B4-BE49-F238E27FC236}">
                <a16:creationId xmlns:a16="http://schemas.microsoft.com/office/drawing/2014/main" id="{43B73F4D-ADCC-3607-75FF-0B6606D8F305}"/>
              </a:ext>
            </a:extLst>
          </p:cNvPr>
          <p:cNvPicPr>
            <a:picLocks noChangeAspect="1"/>
          </p:cNvPicPr>
          <p:nvPr/>
        </p:nvPicPr>
        <p:blipFill rotWithShape="1">
          <a:blip r:embed="rId15"/>
          <a:srcRect r="9303"/>
          <a:stretch/>
        </p:blipFill>
        <p:spPr>
          <a:xfrm>
            <a:off x="4748527" y="2787752"/>
            <a:ext cx="3913934" cy="2867033"/>
          </a:xfrm>
          <a:prstGeom prst="rect">
            <a:avLst/>
          </a:prstGeom>
        </p:spPr>
      </p:pic>
      <p:pic>
        <p:nvPicPr>
          <p:cNvPr id="12" name="Picture 11">
            <a:extLst>
              <a:ext uri="{FF2B5EF4-FFF2-40B4-BE49-F238E27FC236}">
                <a16:creationId xmlns:a16="http://schemas.microsoft.com/office/drawing/2014/main" id="{F9DE49DA-A8EA-1F9D-EBC1-0D1DC844000A}"/>
              </a:ext>
            </a:extLst>
          </p:cNvPr>
          <p:cNvPicPr>
            <a:picLocks noChangeAspect="1"/>
          </p:cNvPicPr>
          <p:nvPr/>
        </p:nvPicPr>
        <p:blipFill>
          <a:blip r:embed="rId16"/>
          <a:stretch>
            <a:fillRect/>
          </a:stretch>
        </p:blipFill>
        <p:spPr>
          <a:xfrm>
            <a:off x="8856515" y="2774608"/>
            <a:ext cx="3168285" cy="2867033"/>
          </a:xfrm>
          <a:prstGeom prst="rect">
            <a:avLst/>
          </a:prstGeom>
        </p:spPr>
      </p:pic>
      <p:sp>
        <p:nvSpPr>
          <p:cNvPr id="14" name="Rectangle 2">
            <a:extLst>
              <a:ext uri="{FF2B5EF4-FFF2-40B4-BE49-F238E27FC236}">
                <a16:creationId xmlns:a16="http://schemas.microsoft.com/office/drawing/2014/main" id="{6F550BB7-1B0B-6391-8297-BC2C7C7D4B3D}"/>
              </a:ext>
            </a:extLst>
          </p:cNvPr>
          <p:cNvSpPr>
            <a:spLocks noChangeArrowheads="1"/>
          </p:cNvSpPr>
          <p:nvPr/>
        </p:nvSpPr>
        <p:spPr bwMode="auto">
          <a:xfrm rot="10800000" flipV="1">
            <a:off x="8856515" y="3651617"/>
            <a:ext cx="3168284" cy="4308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Summarize argument </a:t>
            </a:r>
            <a:r>
              <a:rPr kumimoji="0" lang="en-US" altLang="en-US" sz="1100" b="0" i="0" u="none" strike="noStrike" cap="none" normalizeH="0" baseline="0" dirty="0">
                <a:ln>
                  <a:noFill/>
                </a:ln>
                <a:solidFill>
                  <a:srgbClr val="DC143C"/>
                </a:solidFill>
                <a:effectLst/>
                <a:latin typeface="Consolas" panose="020B0609020204030204" pitchFamily="49" charset="0"/>
              </a:rPr>
              <a:t>a</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a:ln>
                  <a:noFill/>
                </a:ln>
                <a:solidFill>
                  <a:srgbClr val="DC143C"/>
                </a:solidFill>
                <a:effectLst/>
                <a:latin typeface="Consolas" panose="020B0609020204030204" pitchFamily="49" charset="0"/>
              </a:rPr>
              <a:t>b</a:t>
            </a:r>
            <a:r>
              <a:rPr kumimoji="0" lang="en-US" altLang="en-US" sz="1100" b="0" i="0" u="none" strike="noStrike" cap="none" normalizeH="0" baseline="0" dirty="0">
                <a:ln>
                  <a:noFill/>
                </a:ln>
                <a:solidFill>
                  <a:srgbClr val="000000"/>
                </a:solidFill>
                <a:effectLst/>
                <a:latin typeface="Verdana" panose="020B0604030504040204" pitchFamily="34" charset="0"/>
              </a:rPr>
              <a:t>, and </a:t>
            </a:r>
            <a:r>
              <a:rPr kumimoji="0" lang="en-US" altLang="en-US" sz="1100" b="0" i="0" u="none" strike="noStrike" cap="none" normalizeH="0" baseline="0" dirty="0">
                <a:ln>
                  <a:noFill/>
                </a:ln>
                <a:solidFill>
                  <a:srgbClr val="DC143C"/>
                </a:solidFill>
                <a:effectLst/>
                <a:latin typeface="Consolas" panose="020B0609020204030204" pitchFamily="49" charset="0"/>
              </a:rPr>
              <a:t>c</a:t>
            </a:r>
            <a:r>
              <a:rPr kumimoji="0" lang="en-US" altLang="en-US" sz="1100" b="0" i="0" u="none" strike="noStrike" cap="none" normalizeH="0" baseline="0" dirty="0">
                <a:ln>
                  <a:noFill/>
                </a:ln>
                <a:solidFill>
                  <a:srgbClr val="000000"/>
                </a:solidFill>
                <a:effectLst/>
                <a:latin typeface="Verdana" panose="020B0604030504040204" pitchFamily="34" charset="0"/>
              </a:rPr>
              <a:t> and return the result:</a:t>
            </a:r>
            <a:endParaRPr kumimoji="0" lang="en-US" altLang="en-US" sz="1100" b="0" i="0" u="none" strike="noStrike" cap="none" normalizeH="0" baseline="0" dirty="0">
              <a:ln>
                <a:noFill/>
              </a:ln>
              <a:solidFill>
                <a:schemeClr val="tx1"/>
              </a:solidFill>
              <a:effectLst/>
            </a:endParaRPr>
          </a:p>
        </p:txBody>
      </p:sp>
      <p:sp>
        <p:nvSpPr>
          <p:cNvPr id="15" name="Rectangle 3">
            <a:extLst>
              <a:ext uri="{FF2B5EF4-FFF2-40B4-BE49-F238E27FC236}">
                <a16:creationId xmlns:a16="http://schemas.microsoft.com/office/drawing/2014/main" id="{F4C37C2F-6831-A093-3CEB-EBC6C304FA8D}"/>
              </a:ext>
            </a:extLst>
          </p:cNvPr>
          <p:cNvSpPr>
            <a:spLocks noChangeArrowheads="1"/>
          </p:cNvSpPr>
          <p:nvPr/>
        </p:nvSpPr>
        <p:spPr bwMode="auto">
          <a:xfrm>
            <a:off x="5067181" y="3651616"/>
            <a:ext cx="2982310" cy="46166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Multiply argument </a:t>
            </a:r>
            <a:r>
              <a:rPr kumimoji="0" lang="en-US" altLang="en-US" sz="1200" b="0" i="0" u="none" strike="noStrike" cap="none" normalizeH="0" baseline="0" dirty="0">
                <a:ln>
                  <a:noFill/>
                </a:ln>
                <a:solidFill>
                  <a:srgbClr val="DC143C"/>
                </a:solidFill>
                <a:effectLst/>
                <a:latin typeface="Consolas" panose="020B0609020204030204" pitchFamily="49" charset="0"/>
              </a:rPr>
              <a:t>a</a:t>
            </a:r>
            <a:r>
              <a:rPr kumimoji="0" lang="en-US" altLang="en-US" sz="1200" b="0" i="0" u="none" strike="noStrike" cap="none" normalizeH="0" baseline="0" dirty="0">
                <a:ln>
                  <a:noFill/>
                </a:ln>
                <a:solidFill>
                  <a:srgbClr val="000000"/>
                </a:solidFill>
                <a:effectLst/>
                <a:latin typeface="Verdana" panose="020B0604030504040204" pitchFamily="34" charset="0"/>
              </a:rPr>
              <a:t> with argument </a:t>
            </a:r>
            <a:r>
              <a:rPr kumimoji="0" lang="en-US" altLang="en-US" sz="1200" b="0" i="0" u="none" strike="noStrike" cap="none" normalizeH="0" baseline="0" dirty="0">
                <a:ln>
                  <a:noFill/>
                </a:ln>
                <a:solidFill>
                  <a:srgbClr val="DC143C"/>
                </a:solidFill>
                <a:effectLst/>
                <a:latin typeface="Consolas" panose="020B0609020204030204" pitchFamily="49" charset="0"/>
              </a:rPr>
              <a:t>b</a:t>
            </a:r>
            <a:r>
              <a:rPr kumimoji="0" lang="en-US" altLang="en-US" sz="1200" b="0" i="0" u="none" strike="noStrike" cap="none" normalizeH="0" baseline="0" dirty="0">
                <a:ln>
                  <a:noFill/>
                </a:ln>
                <a:solidFill>
                  <a:srgbClr val="000000"/>
                </a:solidFill>
                <a:effectLst/>
                <a:latin typeface="Verdana" panose="020B0604030504040204" pitchFamily="34" charset="0"/>
              </a:rPr>
              <a:t> and return the result: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5FB47815-5142-E66D-5C2C-339449771ECF}"/>
              </a:ext>
            </a:extLst>
          </p:cNvPr>
          <p:cNvSpPr>
            <a:spLocks noChangeArrowheads="1"/>
          </p:cNvSpPr>
          <p:nvPr/>
        </p:nvSpPr>
        <p:spPr bwMode="auto">
          <a:xfrm>
            <a:off x="2114183" y="3527530"/>
            <a:ext cx="2340028" cy="4308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Add 10 to argument </a:t>
            </a:r>
            <a:r>
              <a:rPr kumimoji="0" lang="en-US" altLang="en-US" sz="1100" b="0" i="0" u="none" strike="noStrike" cap="none" normalizeH="0" baseline="0" dirty="0">
                <a:ln>
                  <a:noFill/>
                </a:ln>
                <a:solidFill>
                  <a:srgbClr val="DC143C"/>
                </a:solidFill>
                <a:effectLst/>
                <a:latin typeface="Consolas" panose="020B0609020204030204" pitchFamily="49" charset="0"/>
              </a:rPr>
              <a:t>a</a:t>
            </a:r>
            <a:r>
              <a:rPr kumimoji="0" lang="en-US" altLang="en-US" sz="1100" b="0" i="0" u="none" strike="noStrike" cap="none" normalizeH="0" baseline="0" dirty="0">
                <a:ln>
                  <a:noFill/>
                </a:ln>
                <a:solidFill>
                  <a:srgbClr val="000000"/>
                </a:solidFill>
                <a:effectLst/>
                <a:latin typeface="Verdana" panose="020B0604030504040204" pitchFamily="34" charset="0"/>
              </a:rPr>
              <a:t>, and return the result: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055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59"/>
          <p:cNvSpPr txBox="1">
            <a:spLocks noGrp="1"/>
          </p:cNvSpPr>
          <p:nvPr>
            <p:ph type="title"/>
          </p:nvPr>
        </p:nvSpPr>
        <p:spPr>
          <a:xfrm>
            <a:off x="1512597" y="1379144"/>
            <a:ext cx="9221200" cy="763600"/>
          </a:xfrm>
          <a:prstGeom prst="rect">
            <a:avLst/>
          </a:prstGeom>
          <a:noFill/>
          <a:ln>
            <a:noFill/>
          </a:ln>
        </p:spPr>
        <p:txBody>
          <a:bodyPr spcFirstLastPara="1" vert="horz" wrap="square" lIns="0" tIns="0" rIns="0" bIns="0" rtlCol="0" anchor="ctr" anchorCtr="0">
            <a:noAutofit/>
          </a:bodyPr>
          <a:lstStyle/>
          <a:p>
            <a:r>
              <a:rPr lang="en" dirty="0"/>
              <a:t>PYTHON STRINGS</a:t>
            </a:r>
            <a:endParaRPr dirty="0"/>
          </a:p>
        </p:txBody>
      </p:sp>
      <p:pic>
        <p:nvPicPr>
          <p:cNvPr id="1907" name="Google Shape;1907;p59">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908" name="Google Shape;1908;p59">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909" name="Google Shape;1909;p59">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910" name="Google Shape;1910;p59">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911" name="Google Shape;1911;p59">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grpSp>
        <p:nvGrpSpPr>
          <p:cNvPr id="1912" name="Google Shape;1912;p59"/>
          <p:cNvGrpSpPr/>
          <p:nvPr/>
        </p:nvGrpSpPr>
        <p:grpSpPr>
          <a:xfrm>
            <a:off x="6417020" y="1575399"/>
            <a:ext cx="4642411" cy="4432648"/>
            <a:chOff x="5191200" y="1245725"/>
            <a:chExt cx="3232800" cy="3245400"/>
          </a:xfrm>
        </p:grpSpPr>
        <p:sp>
          <p:nvSpPr>
            <p:cNvPr id="1913" name="Google Shape;1913;p59"/>
            <p:cNvSpPr/>
            <p:nvPr/>
          </p:nvSpPr>
          <p:spPr>
            <a:xfrm>
              <a:off x="5191200" y="1702625"/>
              <a:ext cx="3232800" cy="27885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914" name="Google Shape;1914;p59"/>
            <p:cNvSpPr/>
            <p:nvPr/>
          </p:nvSpPr>
          <p:spPr>
            <a:xfrm>
              <a:off x="5191200" y="1245725"/>
              <a:ext cx="3232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915" name="Google Shape;1915;p59"/>
            <p:cNvSpPr/>
            <p:nvPr/>
          </p:nvSpPr>
          <p:spPr>
            <a:xfrm>
              <a:off x="7935725" y="12457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pic>
        <p:nvPicPr>
          <p:cNvPr id="1916" name="Google Shape;1916;p59"/>
          <p:cNvPicPr preferRelativeResize="0"/>
          <p:nvPr/>
        </p:nvPicPr>
        <p:blipFill rotWithShape="1">
          <a:blip r:embed="rId10">
            <a:alphaModFix/>
          </a:blip>
          <a:srcRect l="25116" t="14443" r="22633" b="5574"/>
          <a:stretch/>
        </p:blipFill>
        <p:spPr>
          <a:xfrm>
            <a:off x="6414989" y="2314845"/>
            <a:ext cx="4644208" cy="3668403"/>
          </a:xfrm>
          <a:prstGeom prst="rect">
            <a:avLst/>
          </a:prstGeom>
          <a:noFill/>
          <a:ln>
            <a:noFill/>
          </a:ln>
        </p:spPr>
      </p:pic>
      <p:pic>
        <p:nvPicPr>
          <p:cNvPr id="1917" name="Google Shape;1917;p59">
            <a:hlinkClick r:id="rId3" action="ppaction://hlinksldjump"/>
          </p:cNvPr>
          <p:cNvPicPr preferRelativeResize="0"/>
          <p:nvPr/>
        </p:nvPicPr>
        <p:blipFill rotWithShape="1">
          <a:blip r:embed="rId4">
            <a:alphaModFix/>
          </a:blip>
          <a:srcRect t="465" b="475"/>
          <a:stretch/>
        </p:blipFill>
        <p:spPr>
          <a:xfrm>
            <a:off x="10556764" y="1815223"/>
            <a:ext cx="354067" cy="345133"/>
          </a:xfrm>
          <a:prstGeom prst="rect">
            <a:avLst/>
          </a:prstGeom>
          <a:noFill/>
          <a:ln>
            <a:noFill/>
          </a:ln>
        </p:spPr>
      </p:pic>
      <p:sp>
        <p:nvSpPr>
          <p:cNvPr id="1919" name="Google Shape;1919;p59"/>
          <p:cNvSpPr txBox="1"/>
          <p:nvPr/>
        </p:nvSpPr>
        <p:spPr>
          <a:xfrm>
            <a:off x="1458203" y="1680846"/>
            <a:ext cx="4155788" cy="3696337"/>
          </a:xfrm>
          <a:prstGeom prst="rect">
            <a:avLst/>
          </a:prstGeom>
          <a:noFill/>
          <a:ln>
            <a:noFill/>
          </a:ln>
        </p:spPr>
        <p:txBody>
          <a:bodyPr spcFirstLastPara="1" wrap="square" lIns="0" tIns="0" rIns="0" bIns="0" anchor="ctr" anchorCtr="0">
            <a:noAutofit/>
          </a:bodyPr>
          <a:lstStyle/>
          <a:p>
            <a:pPr marL="457189" indent="-457189" algn="just" defTabSz="1219170" eaLnBrk="0" fontAlgn="base" hangingPunct="0">
              <a:spcBef>
                <a:spcPct val="0"/>
              </a:spcBef>
              <a:spcAft>
                <a:spcPct val="0"/>
              </a:spcAft>
              <a:buFont typeface="Arial" panose="020B0604020202020204" pitchFamily="34" charset="0"/>
              <a:buChar char="•"/>
            </a:pPr>
            <a:r>
              <a:rPr lang="en-US" altLang="en-US" sz="2400" dirty="0">
                <a:solidFill>
                  <a:schemeClr val="accent5"/>
                </a:solidFill>
              </a:rPr>
              <a:t>Strings in python are surrounded by either single quotation marks, or double quotation marks.</a:t>
            </a:r>
          </a:p>
          <a:p>
            <a:pPr algn="just" defTabSz="1219170" eaLnBrk="0" fontAlgn="base" hangingPunct="0">
              <a:spcBef>
                <a:spcPct val="0"/>
              </a:spcBef>
              <a:spcAft>
                <a:spcPct val="0"/>
              </a:spcAft>
            </a:pPr>
            <a:r>
              <a:rPr lang="en-US" altLang="en-US" sz="2400" dirty="0">
                <a:solidFill>
                  <a:schemeClr val="accent5"/>
                </a:solidFill>
              </a:rPr>
              <a:t>‘Hi Sky' is the same as “Hi Sky".</a:t>
            </a:r>
          </a:p>
          <a:p>
            <a:pPr marL="457189" indent="-457189" algn="just" defTabSz="1219170" eaLnBrk="0" fontAlgn="base" hangingPunct="0">
              <a:spcBef>
                <a:spcPct val="0"/>
              </a:spcBef>
              <a:spcAft>
                <a:spcPct val="0"/>
              </a:spcAft>
              <a:buFont typeface="Arial" panose="020B0604020202020204" pitchFamily="34" charset="0"/>
              <a:buChar char="•"/>
            </a:pPr>
            <a:r>
              <a:rPr lang="en-US" altLang="en-US" sz="2400" dirty="0">
                <a:solidFill>
                  <a:schemeClr val="accent5"/>
                </a:solidFill>
              </a:rPr>
              <a:t>You can display a string literal with the print() function:</a:t>
            </a:r>
            <a:endParaRPr lang="en-US" altLang="en-US" sz="3200" dirty="0">
              <a:solidFill>
                <a:schemeClr val="accent5"/>
              </a:solidFill>
            </a:endParaRPr>
          </a:p>
        </p:txBody>
      </p:sp>
      <p:sp>
        <p:nvSpPr>
          <p:cNvPr id="1922" name="Google Shape;1922;p59">
            <a:hlinkClick r:id="rId11"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923" name="Google Shape;1923;p59">
            <a:hlinkClick r:id="rId12"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924" name="Google Shape;1924;p59">
            <a:hlinkClick r:id="rId13"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925" name="Google Shape;1925;p59">
            <a:hlinkClick r:id="rId14"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8BCEB0CB-06F5-DD39-C9E3-016DDCC570E7}"/>
              </a:ext>
            </a:extLst>
          </p:cNvPr>
          <p:cNvPicPr>
            <a:picLocks noChangeAspect="1"/>
          </p:cNvPicPr>
          <p:nvPr/>
        </p:nvPicPr>
        <p:blipFill rotWithShape="1">
          <a:blip r:embed="rId15"/>
          <a:srcRect l="2751" t="13108" r="77664" b="56002"/>
          <a:stretch/>
        </p:blipFill>
        <p:spPr>
          <a:xfrm>
            <a:off x="6439440" y="2181832"/>
            <a:ext cx="4619875" cy="3801416"/>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1141727" y="324061"/>
            <a:ext cx="8534607"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Why Use Lambda Functions?</a:t>
            </a:r>
          </a:p>
          <a:p>
            <a:pPr algn="l"/>
            <a:endParaRPr lang="en-US" sz="1100" dirty="0">
              <a:solidFill>
                <a:schemeClr val="tx1"/>
              </a:solidFill>
              <a:latin typeface="Sitka Small" panose="02000505000000020004" pitchFamily="2" charset="0"/>
            </a:endParaRPr>
          </a:p>
        </p:txBody>
      </p:sp>
      <p:sp>
        <p:nvSpPr>
          <p:cNvPr id="5" name="矩形 6">
            <a:extLst>
              <a:ext uri="{FF2B5EF4-FFF2-40B4-BE49-F238E27FC236}">
                <a16:creationId xmlns:a16="http://schemas.microsoft.com/office/drawing/2014/main" id="{07EA7332-D0E5-1184-3CA9-807B907951C9}"/>
              </a:ext>
            </a:extLst>
          </p:cNvPr>
          <p:cNvSpPr/>
          <p:nvPr/>
        </p:nvSpPr>
        <p:spPr>
          <a:xfrm>
            <a:off x="1947430" y="5873838"/>
            <a:ext cx="9173602" cy="307777"/>
          </a:xfrm>
          <a:prstGeom prst="rect">
            <a:avLst/>
          </a:prstGeom>
          <a:solidFill>
            <a:schemeClr val="accent6">
              <a:lumMod val="90000"/>
            </a:schemeClr>
          </a:solidFill>
        </p:spPr>
        <p:txBody>
          <a:bodyPr wrap="square">
            <a:spAutoFit/>
          </a:bodyPr>
          <a:lstStyle/>
          <a:p>
            <a:pPr algn="l"/>
            <a:r>
              <a:rPr lang="en-US" sz="1400" b="0" i="0" dirty="0">
                <a:solidFill>
                  <a:srgbClr val="000000"/>
                </a:solidFill>
                <a:effectLst/>
                <a:latin typeface="Verdana" panose="020B0604030504040204" pitchFamily="34" charset="0"/>
              </a:rPr>
              <a:t>Use that function definition to make a function that always doubles the number you send in:</a:t>
            </a:r>
          </a:p>
        </p:txBody>
      </p:sp>
      <p:sp>
        <p:nvSpPr>
          <p:cNvPr id="4" name="TextBox 3">
            <a:extLst>
              <a:ext uri="{FF2B5EF4-FFF2-40B4-BE49-F238E27FC236}">
                <a16:creationId xmlns:a16="http://schemas.microsoft.com/office/drawing/2014/main" id="{A0CC1FAA-4191-A6E6-C06D-F3107BBDB1CB}"/>
              </a:ext>
            </a:extLst>
          </p:cNvPr>
          <p:cNvSpPr txBox="1"/>
          <p:nvPr/>
        </p:nvSpPr>
        <p:spPr>
          <a:xfrm>
            <a:off x="1947429" y="1195932"/>
            <a:ext cx="9173603" cy="954107"/>
          </a:xfrm>
          <a:prstGeom prst="rect">
            <a:avLst/>
          </a:prstGeom>
          <a:solidFill>
            <a:schemeClr val="bg1"/>
          </a:solidFill>
        </p:spPr>
        <p:txBody>
          <a:bodyPr wrap="square">
            <a:spAutoFit/>
          </a:bodyPr>
          <a:lstStyle/>
          <a:p>
            <a:pPr algn="l"/>
            <a:r>
              <a:rPr lang="en-US" sz="1400" b="0" i="0" dirty="0">
                <a:solidFill>
                  <a:srgbClr val="000000"/>
                </a:solidFill>
                <a:effectLst/>
                <a:latin typeface="Verdana" panose="020B0604030504040204" pitchFamily="34" charset="0"/>
              </a:rPr>
              <a:t>The power of lambda is better shown when you use them as an anonymous function inside another function.</a:t>
            </a:r>
          </a:p>
          <a:p>
            <a:pPr algn="l"/>
            <a:r>
              <a:rPr lang="en-US" sz="1400" b="0" i="0" dirty="0">
                <a:solidFill>
                  <a:srgbClr val="000000"/>
                </a:solidFill>
                <a:effectLst/>
                <a:latin typeface="Verdana" panose="020B0604030504040204" pitchFamily="34" charset="0"/>
              </a:rPr>
              <a:t>Say you have a function definition that takes one argument, and that argument will be multiplied with an unknown number:</a:t>
            </a:r>
          </a:p>
        </p:txBody>
      </p:sp>
      <p:pic>
        <p:nvPicPr>
          <p:cNvPr id="8" name="Picture 7">
            <a:extLst>
              <a:ext uri="{FF2B5EF4-FFF2-40B4-BE49-F238E27FC236}">
                <a16:creationId xmlns:a16="http://schemas.microsoft.com/office/drawing/2014/main" id="{065143B7-5726-1913-55E1-D34BBBF0A358}"/>
              </a:ext>
            </a:extLst>
          </p:cNvPr>
          <p:cNvPicPr>
            <a:picLocks noChangeAspect="1"/>
          </p:cNvPicPr>
          <p:nvPr/>
        </p:nvPicPr>
        <p:blipFill>
          <a:blip r:embed="rId14"/>
          <a:stretch>
            <a:fillRect/>
          </a:stretch>
        </p:blipFill>
        <p:spPr>
          <a:xfrm>
            <a:off x="5971730" y="2044940"/>
            <a:ext cx="5149302" cy="981212"/>
          </a:xfrm>
          <a:prstGeom prst="rect">
            <a:avLst/>
          </a:prstGeom>
        </p:spPr>
      </p:pic>
      <p:pic>
        <p:nvPicPr>
          <p:cNvPr id="10" name="Picture 9">
            <a:extLst>
              <a:ext uri="{FF2B5EF4-FFF2-40B4-BE49-F238E27FC236}">
                <a16:creationId xmlns:a16="http://schemas.microsoft.com/office/drawing/2014/main" id="{C3E55ED3-18BD-DE08-2276-A47FAB86DEB9}"/>
              </a:ext>
            </a:extLst>
          </p:cNvPr>
          <p:cNvPicPr>
            <a:picLocks noChangeAspect="1"/>
          </p:cNvPicPr>
          <p:nvPr/>
        </p:nvPicPr>
        <p:blipFill>
          <a:blip r:embed="rId15"/>
          <a:stretch>
            <a:fillRect/>
          </a:stretch>
        </p:blipFill>
        <p:spPr>
          <a:xfrm>
            <a:off x="1947429" y="2285851"/>
            <a:ext cx="3917010" cy="3202480"/>
          </a:xfrm>
          <a:prstGeom prst="rect">
            <a:avLst/>
          </a:prstGeom>
        </p:spPr>
      </p:pic>
      <p:pic>
        <p:nvPicPr>
          <p:cNvPr id="12" name="Picture 11">
            <a:extLst>
              <a:ext uri="{FF2B5EF4-FFF2-40B4-BE49-F238E27FC236}">
                <a16:creationId xmlns:a16="http://schemas.microsoft.com/office/drawing/2014/main" id="{55ABAD0A-0781-3C03-125E-986DE6536EAC}"/>
              </a:ext>
            </a:extLst>
          </p:cNvPr>
          <p:cNvPicPr>
            <a:picLocks noChangeAspect="1"/>
          </p:cNvPicPr>
          <p:nvPr/>
        </p:nvPicPr>
        <p:blipFill>
          <a:blip r:embed="rId16"/>
          <a:stretch>
            <a:fillRect/>
          </a:stretch>
        </p:blipFill>
        <p:spPr>
          <a:xfrm>
            <a:off x="6096000" y="3145238"/>
            <a:ext cx="4845124" cy="2686425"/>
          </a:xfrm>
          <a:prstGeom prst="rect">
            <a:avLst/>
          </a:prstGeom>
        </p:spPr>
      </p:pic>
    </p:spTree>
    <p:extLst>
      <p:ext uri="{BB962C8B-B14F-4D97-AF65-F5344CB8AC3E}">
        <p14:creationId xmlns:p14="http://schemas.microsoft.com/office/powerpoint/2010/main" val="37859029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5" name="矩形 6">
            <a:extLst>
              <a:ext uri="{FF2B5EF4-FFF2-40B4-BE49-F238E27FC236}">
                <a16:creationId xmlns:a16="http://schemas.microsoft.com/office/drawing/2014/main" id="{07EA7332-D0E5-1184-3CA9-807B907951C9}"/>
              </a:ext>
            </a:extLst>
          </p:cNvPr>
          <p:cNvSpPr/>
          <p:nvPr/>
        </p:nvSpPr>
        <p:spPr>
          <a:xfrm>
            <a:off x="1947430" y="5873838"/>
            <a:ext cx="9173602" cy="307777"/>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Use lambda functions when an anonymous function is required for a short period of time.</a:t>
            </a:r>
          </a:p>
        </p:txBody>
      </p:sp>
      <p:pic>
        <p:nvPicPr>
          <p:cNvPr id="4" name="Picture 3">
            <a:extLst>
              <a:ext uri="{FF2B5EF4-FFF2-40B4-BE49-F238E27FC236}">
                <a16:creationId xmlns:a16="http://schemas.microsoft.com/office/drawing/2014/main" id="{E0C0A2EF-C4A7-36B0-AF9D-350A681B070D}"/>
              </a:ext>
            </a:extLst>
          </p:cNvPr>
          <p:cNvPicPr>
            <a:picLocks noChangeAspect="1"/>
          </p:cNvPicPr>
          <p:nvPr/>
        </p:nvPicPr>
        <p:blipFill>
          <a:blip r:embed="rId14"/>
          <a:stretch>
            <a:fillRect/>
          </a:stretch>
        </p:blipFill>
        <p:spPr>
          <a:xfrm>
            <a:off x="2515666" y="2320487"/>
            <a:ext cx="8304734" cy="3334215"/>
          </a:xfrm>
          <a:prstGeom prst="rect">
            <a:avLst/>
          </a:prstGeom>
        </p:spPr>
      </p:pic>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398908"/>
            <a:ext cx="757864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Why Use Lambda Functions?</a:t>
            </a:r>
          </a:p>
          <a:p>
            <a:pPr algn="l"/>
            <a:endParaRPr lang="en-US" sz="1100" dirty="0">
              <a:solidFill>
                <a:schemeClr val="tx1"/>
              </a:solidFill>
              <a:latin typeface="Sitka Small" panose="02000505000000020004" pitchFamily="2" charset="0"/>
            </a:endParaRPr>
          </a:p>
        </p:txBody>
      </p:sp>
    </p:spTree>
    <p:extLst>
      <p:ext uri="{BB962C8B-B14F-4D97-AF65-F5344CB8AC3E}">
        <p14:creationId xmlns:p14="http://schemas.microsoft.com/office/powerpoint/2010/main" val="11372504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2902719"/>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4800" dirty="0">
                <a:solidFill>
                  <a:schemeClr val="tx1"/>
                </a:solidFill>
                <a:latin typeface="Algerian" panose="04020705040A02060702" pitchFamily="82" charset="0"/>
              </a:rPr>
              <a:t>Python arrays</a:t>
            </a:r>
          </a:p>
        </p:txBody>
      </p:sp>
    </p:spTree>
    <p:extLst>
      <p:ext uri="{BB962C8B-B14F-4D97-AF65-F5344CB8AC3E}">
        <p14:creationId xmlns:p14="http://schemas.microsoft.com/office/powerpoint/2010/main" val="38412928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189754" y="1604218"/>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arrays</a:t>
            </a:r>
          </a:p>
          <a:p>
            <a:pPr algn="l"/>
            <a:endParaRPr lang="en-US" sz="1100" dirty="0">
              <a:solidFill>
                <a:schemeClr val="tx1"/>
              </a:solidFill>
              <a:latin typeface="Sitka Small" panose="02000505000000020004" pitchFamily="2" charset="0"/>
            </a:endParaRPr>
          </a:p>
        </p:txBody>
      </p:sp>
      <p:sp>
        <p:nvSpPr>
          <p:cNvPr id="5" name="矩形 6">
            <a:extLst>
              <a:ext uri="{FF2B5EF4-FFF2-40B4-BE49-F238E27FC236}">
                <a16:creationId xmlns:a16="http://schemas.microsoft.com/office/drawing/2014/main" id="{07EA7332-D0E5-1184-3CA9-807B907951C9}"/>
              </a:ext>
            </a:extLst>
          </p:cNvPr>
          <p:cNvSpPr/>
          <p:nvPr/>
        </p:nvSpPr>
        <p:spPr>
          <a:xfrm>
            <a:off x="1947429" y="5813472"/>
            <a:ext cx="9173602" cy="523220"/>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Note: This page shows you how to use LISTS as ARRAYS, however, to work with arrays in Python you will have to import a library, like the NumPy library.</a:t>
            </a:r>
          </a:p>
        </p:txBody>
      </p:sp>
      <p:pic>
        <p:nvPicPr>
          <p:cNvPr id="3" name="Picture 2">
            <a:extLst>
              <a:ext uri="{FF2B5EF4-FFF2-40B4-BE49-F238E27FC236}">
                <a16:creationId xmlns:a16="http://schemas.microsoft.com/office/drawing/2014/main" id="{DDEF6276-9560-117E-8452-F3647D6342F1}"/>
              </a:ext>
            </a:extLst>
          </p:cNvPr>
          <p:cNvPicPr>
            <a:picLocks noChangeAspect="1"/>
          </p:cNvPicPr>
          <p:nvPr/>
        </p:nvPicPr>
        <p:blipFill>
          <a:blip r:embed="rId14"/>
          <a:stretch>
            <a:fillRect/>
          </a:stretch>
        </p:blipFill>
        <p:spPr>
          <a:xfrm>
            <a:off x="2189754" y="2882868"/>
            <a:ext cx="8688953" cy="2400635"/>
          </a:xfrm>
          <a:prstGeom prst="rect">
            <a:avLst/>
          </a:prstGeom>
        </p:spPr>
      </p:pic>
      <p:sp>
        <p:nvSpPr>
          <p:cNvPr id="7" name="Rectangle 2">
            <a:extLst>
              <a:ext uri="{FF2B5EF4-FFF2-40B4-BE49-F238E27FC236}">
                <a16:creationId xmlns:a16="http://schemas.microsoft.com/office/drawing/2014/main" id="{194E193E-78D5-18EE-015F-92B999C23010}"/>
              </a:ext>
            </a:extLst>
          </p:cNvPr>
          <p:cNvSpPr>
            <a:spLocks noChangeArrowheads="1"/>
          </p:cNvSpPr>
          <p:nvPr/>
        </p:nvSpPr>
        <p:spPr bwMode="auto">
          <a:xfrm>
            <a:off x="2189754" y="2513536"/>
            <a:ext cx="868895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000000"/>
                </a:solidFill>
                <a:effectLst/>
                <a:latin typeface="Sitka Subheading" panose="02000505000000020004" pitchFamily="2" charset="0"/>
              </a:rPr>
              <a:t>Arrays are used to store multiple values in one single variable:</a:t>
            </a:r>
          </a:p>
        </p:txBody>
      </p:sp>
    </p:spTree>
    <p:extLst>
      <p:ext uri="{BB962C8B-B14F-4D97-AF65-F5344CB8AC3E}">
        <p14:creationId xmlns:p14="http://schemas.microsoft.com/office/powerpoint/2010/main" val="32635138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A19FA890-61AF-D8D3-DD47-FA5FC528833A}"/>
              </a:ext>
            </a:extLst>
          </p:cNvPr>
          <p:cNvSpPr txBox="1">
            <a:spLocks/>
          </p:cNvSpPr>
          <p:nvPr/>
        </p:nvSpPr>
        <p:spPr>
          <a:xfrm>
            <a:off x="2079743" y="1294482"/>
            <a:ext cx="853460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What is an array?</a:t>
            </a:r>
            <a:endParaRPr lang="en-US" sz="1100" dirty="0">
              <a:solidFill>
                <a:schemeClr val="tx1"/>
              </a:solidFill>
              <a:latin typeface="Sitka Small" panose="02000505000000020004" pitchFamily="2" charset="0"/>
            </a:endParaRPr>
          </a:p>
        </p:txBody>
      </p:sp>
      <p:sp>
        <p:nvSpPr>
          <p:cNvPr id="4" name="TextBox 3">
            <a:extLst>
              <a:ext uri="{FF2B5EF4-FFF2-40B4-BE49-F238E27FC236}">
                <a16:creationId xmlns:a16="http://schemas.microsoft.com/office/drawing/2014/main" id="{03227DD3-0AA5-B65E-7B0F-070071AD1083}"/>
              </a:ext>
            </a:extLst>
          </p:cNvPr>
          <p:cNvSpPr txBox="1"/>
          <p:nvPr/>
        </p:nvSpPr>
        <p:spPr>
          <a:xfrm>
            <a:off x="2515666" y="2250257"/>
            <a:ext cx="7351034" cy="3416320"/>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An array is a special variable, which can hold more than one value at a time.</a:t>
            </a:r>
          </a:p>
          <a:p>
            <a:pPr algn="l"/>
            <a:r>
              <a:rPr lang="en-US" b="0" i="0" dirty="0">
                <a:solidFill>
                  <a:srgbClr val="000000"/>
                </a:solidFill>
                <a:effectLst/>
                <a:latin typeface="Verdana" panose="020B0604030504040204" pitchFamily="34" charset="0"/>
              </a:rPr>
              <a:t>If you have a list of items (a list of foods for example), storing the foods in single variables could look like this:</a:t>
            </a:r>
          </a:p>
          <a:p>
            <a:pPr algn="l"/>
            <a:r>
              <a:rPr lang="en-US" b="0" i="0" dirty="0">
                <a:solidFill>
                  <a:srgbClr val="000000"/>
                </a:solidFill>
                <a:effectLst/>
                <a:latin typeface="Consolas" panose="020B0609020204030204" pitchFamily="49" charset="0"/>
              </a:rPr>
              <a:t>food1 = </a:t>
            </a:r>
            <a:r>
              <a:rPr lang="en-US" b="0" i="0" dirty="0">
                <a:solidFill>
                  <a:srgbClr val="A52A2A"/>
                </a:solidFill>
                <a:effectLst/>
                <a:latin typeface="Consolas" panose="020B0609020204030204" pitchFamily="49" charset="0"/>
              </a:rPr>
              <a:t>“Burger"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food2 = </a:t>
            </a:r>
            <a:r>
              <a:rPr lang="en-US" b="0" i="0" dirty="0">
                <a:solidFill>
                  <a:srgbClr val="A52A2A"/>
                </a:solidFill>
                <a:effectLst/>
                <a:latin typeface="Consolas" panose="020B0609020204030204" pitchFamily="49" charset="0"/>
              </a:rPr>
              <a:t>“Pizza"</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food3 = </a:t>
            </a:r>
            <a:r>
              <a:rPr lang="en-US" b="0" i="0" dirty="0">
                <a:solidFill>
                  <a:srgbClr val="A52A2A"/>
                </a:solidFill>
                <a:effectLst/>
                <a:latin typeface="Consolas" panose="020B0609020204030204" pitchFamily="49" charset="0"/>
              </a:rPr>
              <a:t>“Cake"</a:t>
            </a:r>
            <a:endParaRPr lang="en-US" b="0" i="0" dirty="0">
              <a:solidFill>
                <a:srgbClr val="000000"/>
              </a:solidFill>
              <a:effectLst/>
              <a:latin typeface="Consolas" panose="020B0609020204030204" pitchFamily="49" charset="0"/>
            </a:endParaRPr>
          </a:p>
          <a:p>
            <a:pPr algn="l"/>
            <a:r>
              <a:rPr lang="en-US" b="0" i="0" dirty="0">
                <a:solidFill>
                  <a:srgbClr val="000000"/>
                </a:solidFill>
                <a:effectLst/>
                <a:latin typeface="Verdana" panose="020B0604030504040204" pitchFamily="34" charset="0"/>
              </a:rPr>
              <a:t>However, what if you want to loop through the cars and find a specific one? And what if you had not 3 foods, but 300?</a:t>
            </a:r>
          </a:p>
          <a:p>
            <a:pPr algn="l"/>
            <a:r>
              <a:rPr lang="en-US" b="0" i="0" dirty="0">
                <a:solidFill>
                  <a:srgbClr val="000000"/>
                </a:solidFill>
                <a:effectLst/>
                <a:latin typeface="Verdana" panose="020B0604030504040204" pitchFamily="34" charset="0"/>
              </a:rPr>
              <a:t>The solution is an array!</a:t>
            </a:r>
          </a:p>
          <a:p>
            <a:pPr algn="l"/>
            <a:r>
              <a:rPr lang="en-US" b="0" i="0" dirty="0">
                <a:solidFill>
                  <a:srgbClr val="000000"/>
                </a:solidFill>
                <a:effectLst/>
                <a:latin typeface="Verdana" panose="020B0604030504040204" pitchFamily="34" charset="0"/>
              </a:rPr>
              <a:t>An array can hold many values under a single name, and you can access the values by referring to an index number.</a:t>
            </a:r>
          </a:p>
        </p:txBody>
      </p:sp>
    </p:spTree>
    <p:extLst>
      <p:ext uri="{BB962C8B-B14F-4D97-AF65-F5344CB8AC3E}">
        <p14:creationId xmlns:p14="http://schemas.microsoft.com/office/powerpoint/2010/main" val="15513748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398908"/>
            <a:ext cx="757864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b="1" dirty="0">
                <a:solidFill>
                  <a:schemeClr val="tx1"/>
                </a:solidFill>
                <a:latin typeface="Algerian" panose="04020705040A02060702" pitchFamily="82" charset="0"/>
              </a:rPr>
              <a:t>Access the Elements of an Array</a:t>
            </a:r>
          </a:p>
          <a:p>
            <a:pPr algn="l"/>
            <a:endParaRPr lang="en-US" sz="1000" dirty="0">
              <a:solidFill>
                <a:schemeClr val="tx1"/>
              </a:solidFill>
              <a:latin typeface="Sitka Small" panose="02000505000000020004" pitchFamily="2" charset="0"/>
            </a:endParaRPr>
          </a:p>
        </p:txBody>
      </p:sp>
      <p:pic>
        <p:nvPicPr>
          <p:cNvPr id="3" name="Picture 2">
            <a:extLst>
              <a:ext uri="{FF2B5EF4-FFF2-40B4-BE49-F238E27FC236}">
                <a16:creationId xmlns:a16="http://schemas.microsoft.com/office/drawing/2014/main" id="{78330EED-9203-1C22-C795-379A435D3DB4}"/>
              </a:ext>
            </a:extLst>
          </p:cNvPr>
          <p:cNvPicPr>
            <a:picLocks noChangeAspect="1"/>
          </p:cNvPicPr>
          <p:nvPr/>
        </p:nvPicPr>
        <p:blipFill>
          <a:blip r:embed="rId14"/>
          <a:stretch>
            <a:fillRect/>
          </a:stretch>
        </p:blipFill>
        <p:spPr>
          <a:xfrm>
            <a:off x="2097691" y="2597588"/>
            <a:ext cx="4443504" cy="2982218"/>
          </a:xfrm>
          <a:prstGeom prst="rect">
            <a:avLst/>
          </a:prstGeom>
        </p:spPr>
      </p:pic>
      <p:sp>
        <p:nvSpPr>
          <p:cNvPr id="8" name="TextBox 7">
            <a:extLst>
              <a:ext uri="{FF2B5EF4-FFF2-40B4-BE49-F238E27FC236}">
                <a16:creationId xmlns:a16="http://schemas.microsoft.com/office/drawing/2014/main" id="{33516949-D748-6F1A-8835-DB37EC30996A}"/>
              </a:ext>
            </a:extLst>
          </p:cNvPr>
          <p:cNvSpPr txBox="1"/>
          <p:nvPr/>
        </p:nvSpPr>
        <p:spPr>
          <a:xfrm>
            <a:off x="2232522" y="3284956"/>
            <a:ext cx="4139996" cy="338554"/>
          </a:xfrm>
          <a:prstGeom prst="rect">
            <a:avLst/>
          </a:prstGeom>
          <a:solidFill>
            <a:schemeClr val="bg1"/>
          </a:solidFill>
        </p:spPr>
        <p:txBody>
          <a:bodyPr wrap="square">
            <a:spAutoFit/>
          </a:bodyPr>
          <a:lstStyle/>
          <a:p>
            <a:r>
              <a:rPr lang="en-US" sz="1600" b="0" i="0" dirty="0">
                <a:solidFill>
                  <a:srgbClr val="000000"/>
                </a:solidFill>
                <a:effectLst/>
                <a:latin typeface="Verdana" panose="020B0604030504040204" pitchFamily="34" charset="0"/>
              </a:rPr>
              <a:t>Get the value of the first array item:</a:t>
            </a:r>
            <a:endParaRPr lang="en-US" sz="1600" dirty="0"/>
          </a:p>
        </p:txBody>
      </p:sp>
      <p:pic>
        <p:nvPicPr>
          <p:cNvPr id="10" name="Picture 9">
            <a:extLst>
              <a:ext uri="{FF2B5EF4-FFF2-40B4-BE49-F238E27FC236}">
                <a16:creationId xmlns:a16="http://schemas.microsoft.com/office/drawing/2014/main" id="{E29CB77F-6703-3601-3A50-98272625A502}"/>
              </a:ext>
            </a:extLst>
          </p:cNvPr>
          <p:cNvPicPr>
            <a:picLocks noChangeAspect="1"/>
          </p:cNvPicPr>
          <p:nvPr/>
        </p:nvPicPr>
        <p:blipFill>
          <a:blip r:embed="rId15"/>
          <a:stretch>
            <a:fillRect/>
          </a:stretch>
        </p:blipFill>
        <p:spPr>
          <a:xfrm>
            <a:off x="6693258" y="2592840"/>
            <a:ext cx="4332551" cy="2986966"/>
          </a:xfrm>
          <a:prstGeom prst="rect">
            <a:avLst/>
          </a:prstGeom>
        </p:spPr>
      </p:pic>
      <p:sp>
        <p:nvSpPr>
          <p:cNvPr id="12" name="TextBox 11">
            <a:extLst>
              <a:ext uri="{FF2B5EF4-FFF2-40B4-BE49-F238E27FC236}">
                <a16:creationId xmlns:a16="http://schemas.microsoft.com/office/drawing/2014/main" id="{D2BAC49C-DC3C-1C33-379E-270747DB2B6E}"/>
              </a:ext>
            </a:extLst>
          </p:cNvPr>
          <p:cNvSpPr txBox="1"/>
          <p:nvPr/>
        </p:nvSpPr>
        <p:spPr>
          <a:xfrm>
            <a:off x="6695567" y="3275017"/>
            <a:ext cx="4302547" cy="338554"/>
          </a:xfrm>
          <a:prstGeom prst="rect">
            <a:avLst/>
          </a:prstGeom>
          <a:solidFill>
            <a:schemeClr val="bg1"/>
          </a:solidFill>
        </p:spPr>
        <p:txBody>
          <a:bodyPr wrap="square">
            <a:spAutoFit/>
          </a:bodyPr>
          <a:lstStyle/>
          <a:p>
            <a:pPr algn="l"/>
            <a:r>
              <a:rPr lang="en-US" sz="1600" b="0" i="0" dirty="0">
                <a:solidFill>
                  <a:srgbClr val="000000"/>
                </a:solidFill>
                <a:effectLst/>
                <a:latin typeface="Verdana" panose="020B0604030504040204" pitchFamily="34" charset="0"/>
              </a:rPr>
              <a:t>Modify the value of the first array item:</a:t>
            </a:r>
          </a:p>
        </p:txBody>
      </p:sp>
    </p:spTree>
    <p:extLst>
      <p:ext uri="{BB962C8B-B14F-4D97-AF65-F5344CB8AC3E}">
        <p14:creationId xmlns:p14="http://schemas.microsoft.com/office/powerpoint/2010/main" val="3806677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398908"/>
            <a:ext cx="890042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b="1" dirty="0">
                <a:solidFill>
                  <a:schemeClr val="tx1"/>
                </a:solidFill>
                <a:latin typeface="Algerian" panose="04020705040A02060702" pitchFamily="82" charset="0"/>
              </a:rPr>
              <a:t>The Length of an Array</a:t>
            </a:r>
          </a:p>
          <a:p>
            <a:pPr algn="l"/>
            <a:endParaRPr lang="en-US" sz="1000" dirty="0">
              <a:solidFill>
                <a:schemeClr val="tx1"/>
              </a:solidFill>
              <a:latin typeface="Sitka Small" panose="02000505000000020004" pitchFamily="2" charset="0"/>
            </a:endParaRPr>
          </a:p>
        </p:txBody>
      </p:sp>
      <p:sp>
        <p:nvSpPr>
          <p:cNvPr id="4" name="Rectangle 2">
            <a:extLst>
              <a:ext uri="{FF2B5EF4-FFF2-40B4-BE49-F238E27FC236}">
                <a16:creationId xmlns:a16="http://schemas.microsoft.com/office/drawing/2014/main" id="{9559F725-362D-4E21-519A-6D73D3C1860F}"/>
              </a:ext>
            </a:extLst>
          </p:cNvPr>
          <p:cNvSpPr>
            <a:spLocks noChangeArrowheads="1"/>
          </p:cNvSpPr>
          <p:nvPr/>
        </p:nvSpPr>
        <p:spPr bwMode="auto">
          <a:xfrm>
            <a:off x="2097690" y="2227051"/>
            <a:ext cx="8900423"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Use the </a:t>
            </a:r>
            <a:r>
              <a:rPr kumimoji="0" lang="en-US" altLang="en-US" sz="1400" b="0" i="0" u="none" strike="noStrike" cap="none" normalizeH="0" baseline="0" dirty="0" err="1">
                <a:ln>
                  <a:noFill/>
                </a:ln>
                <a:solidFill>
                  <a:srgbClr val="DC143C"/>
                </a:solidFill>
                <a:effectLst/>
                <a:latin typeface="Consolas" panose="020B0609020204030204" pitchFamily="49" charset="0"/>
              </a:rPr>
              <a:t>len</a:t>
            </a:r>
            <a:r>
              <a:rPr kumimoji="0" lang="en-US" altLang="en-US" sz="1400" b="0" i="0" u="none" strike="noStrike" cap="none" normalizeH="0" baseline="0" dirty="0">
                <a:ln>
                  <a:noFill/>
                </a:ln>
                <a:solidFill>
                  <a:srgbClr val="DC143C"/>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Verdana" panose="020B0604030504040204" pitchFamily="34" charset="0"/>
              </a:rPr>
              <a:t> method to return the length of an array (the number of elements in an array).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8FC57CB-18A5-1C48-E0FC-F0CC40D254B3}"/>
              </a:ext>
            </a:extLst>
          </p:cNvPr>
          <p:cNvPicPr>
            <a:picLocks noChangeAspect="1"/>
          </p:cNvPicPr>
          <p:nvPr/>
        </p:nvPicPr>
        <p:blipFill>
          <a:blip r:embed="rId14"/>
          <a:stretch>
            <a:fillRect/>
          </a:stretch>
        </p:blipFill>
        <p:spPr>
          <a:xfrm>
            <a:off x="3036747" y="2812532"/>
            <a:ext cx="7362287" cy="2838846"/>
          </a:xfrm>
          <a:prstGeom prst="rect">
            <a:avLst/>
          </a:prstGeom>
        </p:spPr>
      </p:pic>
      <p:sp>
        <p:nvSpPr>
          <p:cNvPr id="11" name="Rectangle 3">
            <a:extLst>
              <a:ext uri="{FF2B5EF4-FFF2-40B4-BE49-F238E27FC236}">
                <a16:creationId xmlns:a16="http://schemas.microsoft.com/office/drawing/2014/main" id="{B9F2043E-2472-988D-2030-4F10CA92FEA3}"/>
              </a:ext>
            </a:extLst>
          </p:cNvPr>
          <p:cNvSpPr>
            <a:spLocks noChangeArrowheads="1"/>
          </p:cNvSpPr>
          <p:nvPr/>
        </p:nvSpPr>
        <p:spPr bwMode="auto">
          <a:xfrm>
            <a:off x="6096000" y="5118645"/>
            <a:ext cx="3724096"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Return the number of elements in the </a:t>
            </a:r>
            <a:r>
              <a:rPr kumimoji="0" lang="en-US" altLang="en-US" sz="1100" b="0" i="0" u="none" strike="noStrike" cap="none" normalizeH="0" baseline="0" dirty="0">
                <a:ln>
                  <a:noFill/>
                </a:ln>
                <a:solidFill>
                  <a:srgbClr val="DC143C"/>
                </a:solidFill>
                <a:effectLst/>
                <a:latin typeface="Consolas" panose="020B0609020204030204" pitchFamily="49" charset="0"/>
              </a:rPr>
              <a:t>cars</a:t>
            </a:r>
            <a:r>
              <a:rPr kumimoji="0" lang="en-US" altLang="en-US" sz="1100" b="0" i="0" u="none" strike="noStrike" cap="none" normalizeH="0" baseline="0" dirty="0">
                <a:ln>
                  <a:noFill/>
                </a:ln>
                <a:solidFill>
                  <a:srgbClr val="000000"/>
                </a:solidFill>
                <a:effectLst/>
                <a:latin typeface="Verdana" panose="020B0604030504040204" pitchFamily="34" charset="0"/>
              </a:rPr>
              <a:t> array: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64032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5" name="矩形 6">
            <a:extLst>
              <a:ext uri="{FF2B5EF4-FFF2-40B4-BE49-F238E27FC236}">
                <a16:creationId xmlns:a16="http://schemas.microsoft.com/office/drawing/2014/main" id="{07EA7332-D0E5-1184-3CA9-807B907951C9}"/>
              </a:ext>
            </a:extLst>
          </p:cNvPr>
          <p:cNvSpPr/>
          <p:nvPr/>
        </p:nvSpPr>
        <p:spPr>
          <a:xfrm>
            <a:off x="1947430" y="5873838"/>
            <a:ext cx="9173602" cy="307777"/>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You can use the for in loop to loop through all the elements of an array.</a:t>
            </a: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575399"/>
            <a:ext cx="757864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b="1" dirty="0">
                <a:solidFill>
                  <a:schemeClr val="tx1"/>
                </a:solidFill>
                <a:latin typeface="Algerian" panose="04020705040A02060702" pitchFamily="82" charset="0"/>
              </a:rPr>
              <a:t>Looping Array Elements</a:t>
            </a:r>
          </a:p>
          <a:p>
            <a:pPr algn="l"/>
            <a:endParaRPr lang="en-US" sz="1100" dirty="0">
              <a:solidFill>
                <a:schemeClr val="tx1"/>
              </a:solidFill>
              <a:latin typeface="Sitka Small" panose="02000505000000020004" pitchFamily="2" charset="0"/>
            </a:endParaRPr>
          </a:p>
        </p:txBody>
      </p:sp>
      <p:pic>
        <p:nvPicPr>
          <p:cNvPr id="3" name="Picture 2">
            <a:extLst>
              <a:ext uri="{FF2B5EF4-FFF2-40B4-BE49-F238E27FC236}">
                <a16:creationId xmlns:a16="http://schemas.microsoft.com/office/drawing/2014/main" id="{1E39BD94-4196-D4A7-3103-9D86B4FC47E9}"/>
              </a:ext>
            </a:extLst>
          </p:cNvPr>
          <p:cNvPicPr>
            <a:picLocks noChangeAspect="1"/>
          </p:cNvPicPr>
          <p:nvPr/>
        </p:nvPicPr>
        <p:blipFill>
          <a:blip r:embed="rId14"/>
          <a:stretch>
            <a:fillRect/>
          </a:stretch>
        </p:blipFill>
        <p:spPr>
          <a:xfrm>
            <a:off x="2786637" y="2592651"/>
            <a:ext cx="7934371" cy="2989783"/>
          </a:xfrm>
          <a:prstGeom prst="rect">
            <a:avLst/>
          </a:prstGeom>
        </p:spPr>
      </p:pic>
    </p:spTree>
    <p:extLst>
      <p:ext uri="{BB962C8B-B14F-4D97-AF65-F5344CB8AC3E}">
        <p14:creationId xmlns:p14="http://schemas.microsoft.com/office/powerpoint/2010/main" val="18871143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398908"/>
            <a:ext cx="890042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b="1" dirty="0">
                <a:solidFill>
                  <a:schemeClr val="tx1"/>
                </a:solidFill>
                <a:latin typeface="Algerian" panose="04020705040A02060702" pitchFamily="82" charset="0"/>
              </a:rPr>
              <a:t>Adding Array Elements</a:t>
            </a:r>
          </a:p>
          <a:p>
            <a:pPr algn="l"/>
            <a:endParaRPr lang="en-US" sz="1000" dirty="0">
              <a:solidFill>
                <a:schemeClr val="tx1"/>
              </a:solidFill>
              <a:latin typeface="Sitka Small" panose="02000505000000020004" pitchFamily="2" charset="0"/>
            </a:endParaRPr>
          </a:p>
        </p:txBody>
      </p:sp>
      <p:sp>
        <p:nvSpPr>
          <p:cNvPr id="4" name="Rectangle 2">
            <a:extLst>
              <a:ext uri="{FF2B5EF4-FFF2-40B4-BE49-F238E27FC236}">
                <a16:creationId xmlns:a16="http://schemas.microsoft.com/office/drawing/2014/main" id="{9559F725-362D-4E21-519A-6D73D3C1860F}"/>
              </a:ext>
            </a:extLst>
          </p:cNvPr>
          <p:cNvSpPr>
            <a:spLocks noChangeArrowheads="1"/>
          </p:cNvSpPr>
          <p:nvPr/>
        </p:nvSpPr>
        <p:spPr bwMode="auto">
          <a:xfrm>
            <a:off x="2097691" y="2285851"/>
            <a:ext cx="890042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You can use the append() method to add an element to an array.</a:t>
            </a:r>
          </a:p>
        </p:txBody>
      </p:sp>
      <p:pic>
        <p:nvPicPr>
          <p:cNvPr id="3" name="Picture 2">
            <a:extLst>
              <a:ext uri="{FF2B5EF4-FFF2-40B4-BE49-F238E27FC236}">
                <a16:creationId xmlns:a16="http://schemas.microsoft.com/office/drawing/2014/main" id="{063D7EAD-DC2F-248D-0E2A-5F1B51258F6D}"/>
              </a:ext>
            </a:extLst>
          </p:cNvPr>
          <p:cNvPicPr>
            <a:picLocks noChangeAspect="1"/>
          </p:cNvPicPr>
          <p:nvPr/>
        </p:nvPicPr>
        <p:blipFill>
          <a:blip r:embed="rId14"/>
          <a:stretch>
            <a:fillRect/>
          </a:stretch>
        </p:blipFill>
        <p:spPr>
          <a:xfrm>
            <a:off x="2691777" y="2925460"/>
            <a:ext cx="7707257" cy="3051270"/>
          </a:xfrm>
          <a:prstGeom prst="rect">
            <a:avLst/>
          </a:prstGeom>
        </p:spPr>
      </p:pic>
    </p:spTree>
    <p:extLst>
      <p:ext uri="{BB962C8B-B14F-4D97-AF65-F5344CB8AC3E}">
        <p14:creationId xmlns:p14="http://schemas.microsoft.com/office/powerpoint/2010/main" val="20930365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2097691" y="1398908"/>
            <a:ext cx="8900423"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b="1" dirty="0">
                <a:solidFill>
                  <a:schemeClr val="tx1"/>
                </a:solidFill>
                <a:latin typeface="Algerian" panose="04020705040A02060702" pitchFamily="82" charset="0"/>
              </a:rPr>
              <a:t>removing Array Elements</a:t>
            </a:r>
          </a:p>
          <a:p>
            <a:pPr algn="l"/>
            <a:endParaRPr lang="en-US" sz="1000" dirty="0">
              <a:solidFill>
                <a:schemeClr val="tx1"/>
              </a:solidFill>
              <a:latin typeface="Sitka Small" panose="02000505000000020004" pitchFamily="2" charset="0"/>
            </a:endParaRPr>
          </a:p>
        </p:txBody>
      </p:sp>
      <p:sp>
        <p:nvSpPr>
          <p:cNvPr id="4" name="Rectangle 2">
            <a:extLst>
              <a:ext uri="{FF2B5EF4-FFF2-40B4-BE49-F238E27FC236}">
                <a16:creationId xmlns:a16="http://schemas.microsoft.com/office/drawing/2014/main" id="{9559F725-362D-4E21-519A-6D73D3C1860F}"/>
              </a:ext>
            </a:extLst>
          </p:cNvPr>
          <p:cNvSpPr>
            <a:spLocks noChangeArrowheads="1"/>
          </p:cNvSpPr>
          <p:nvPr/>
        </p:nvSpPr>
        <p:spPr bwMode="auto">
          <a:xfrm>
            <a:off x="2097691" y="2193517"/>
            <a:ext cx="4110421"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Verdana" panose="020B0604030504040204" pitchFamily="34" charset="0"/>
              </a:rPr>
              <a:t>You can use the pop() method to remove an element from the array.</a:t>
            </a:r>
          </a:p>
        </p:txBody>
      </p:sp>
      <p:pic>
        <p:nvPicPr>
          <p:cNvPr id="5" name="Picture 4">
            <a:extLst>
              <a:ext uri="{FF2B5EF4-FFF2-40B4-BE49-F238E27FC236}">
                <a16:creationId xmlns:a16="http://schemas.microsoft.com/office/drawing/2014/main" id="{095F8582-5D2C-F605-7120-1114BDED1642}"/>
              </a:ext>
            </a:extLst>
          </p:cNvPr>
          <p:cNvPicPr>
            <a:picLocks noChangeAspect="1"/>
          </p:cNvPicPr>
          <p:nvPr/>
        </p:nvPicPr>
        <p:blipFill>
          <a:blip r:embed="rId14"/>
          <a:stretch>
            <a:fillRect/>
          </a:stretch>
        </p:blipFill>
        <p:spPr>
          <a:xfrm>
            <a:off x="2097691" y="2778526"/>
            <a:ext cx="4110421" cy="3290012"/>
          </a:xfrm>
          <a:prstGeom prst="rect">
            <a:avLst/>
          </a:prstGeom>
        </p:spPr>
      </p:pic>
      <p:sp>
        <p:nvSpPr>
          <p:cNvPr id="6" name="Rectangle 2">
            <a:extLst>
              <a:ext uri="{FF2B5EF4-FFF2-40B4-BE49-F238E27FC236}">
                <a16:creationId xmlns:a16="http://schemas.microsoft.com/office/drawing/2014/main" id="{844370DA-4C5B-2906-D0C3-EEA65A9FC926}"/>
              </a:ext>
            </a:extLst>
          </p:cNvPr>
          <p:cNvSpPr>
            <a:spLocks noChangeArrowheads="1"/>
          </p:cNvSpPr>
          <p:nvPr/>
        </p:nvSpPr>
        <p:spPr bwMode="auto">
          <a:xfrm>
            <a:off x="6288613" y="2210059"/>
            <a:ext cx="4110421" cy="538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a:t>
            </a:r>
            <a:r>
              <a:rPr kumimoji="0" lang="en-US" altLang="en-US" sz="1500" b="0" i="0" u="none" strike="noStrike" cap="none" normalizeH="0" baseline="0" dirty="0">
                <a:ln>
                  <a:noFill/>
                </a:ln>
                <a:solidFill>
                  <a:srgbClr val="000000"/>
                </a:solidFill>
                <a:effectLst/>
                <a:latin typeface="Verdana" panose="020B0604030504040204" pitchFamily="34" charset="0"/>
              </a:rPr>
              <a:t>can</a:t>
            </a:r>
            <a:r>
              <a:rPr kumimoji="0" lang="en-US" altLang="en-US" sz="1400" b="0" i="0" u="none" strike="noStrike" cap="none" normalizeH="0" baseline="0" dirty="0">
                <a:ln>
                  <a:noFill/>
                </a:ln>
                <a:solidFill>
                  <a:srgbClr val="000000"/>
                </a:solidFill>
                <a:effectLst/>
                <a:latin typeface="Verdana" panose="020B0604030504040204" pitchFamily="34" charset="0"/>
              </a:rPr>
              <a:t> also use the remove() method to remove an element from the array.</a:t>
            </a:r>
          </a:p>
        </p:txBody>
      </p:sp>
      <p:pic>
        <p:nvPicPr>
          <p:cNvPr id="9" name="Picture 8">
            <a:extLst>
              <a:ext uri="{FF2B5EF4-FFF2-40B4-BE49-F238E27FC236}">
                <a16:creationId xmlns:a16="http://schemas.microsoft.com/office/drawing/2014/main" id="{4E6E269A-AC2F-11C3-B317-92524B90B604}"/>
              </a:ext>
            </a:extLst>
          </p:cNvPr>
          <p:cNvPicPr>
            <a:picLocks noChangeAspect="1"/>
          </p:cNvPicPr>
          <p:nvPr/>
        </p:nvPicPr>
        <p:blipFill>
          <a:blip r:embed="rId15"/>
          <a:stretch>
            <a:fillRect/>
          </a:stretch>
        </p:blipFill>
        <p:spPr>
          <a:xfrm>
            <a:off x="6288613" y="2780168"/>
            <a:ext cx="4110421" cy="3288369"/>
          </a:xfrm>
          <a:prstGeom prst="rect">
            <a:avLst/>
          </a:prstGeom>
        </p:spPr>
      </p:pic>
    </p:spTree>
    <p:extLst>
      <p:ext uri="{BB962C8B-B14F-4D97-AF65-F5344CB8AC3E}">
        <p14:creationId xmlns:p14="http://schemas.microsoft.com/office/powerpoint/2010/main" val="154276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587533" y="0"/>
            <a:ext cx="3749040" cy="1325880"/>
          </a:xfrm>
        </p:spPr>
        <p:txBody>
          <a:bodyPr>
            <a:normAutofit/>
          </a:bodyPr>
          <a:lstStyle/>
          <a:p>
            <a:pPr algn="ctr"/>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9" name="內容版面配置區 2">
            <a:extLst>
              <a:ext uri="{FF2B5EF4-FFF2-40B4-BE49-F238E27FC236}">
                <a16:creationId xmlns:a16="http://schemas.microsoft.com/office/drawing/2014/main" id="{AC01F966-0D43-CED6-299E-7FC99B41F385}"/>
              </a:ext>
            </a:extLst>
          </p:cNvPr>
          <p:cNvSpPr>
            <a:spLocks noGrp="1"/>
          </p:cNvSpPr>
          <p:nvPr>
            <p:ph sz="quarter" idx="4"/>
          </p:nvPr>
        </p:nvSpPr>
        <p:spPr>
          <a:xfrm>
            <a:off x="7202902" y="1325880"/>
            <a:ext cx="4326488" cy="5030470"/>
          </a:xfrm>
        </p:spPr>
        <p:txBody>
          <a:bodyPr>
            <a:normAutofit fontScale="25000" lnSpcReduction="20000"/>
          </a:bodyPr>
          <a:lstStyle/>
          <a:p>
            <a:pPr marL="342900" indent="-342900" algn="just">
              <a:buFont typeface="Arial" panose="020B0604020202020204" pitchFamily="34" charset="0"/>
              <a:buChar char="•"/>
            </a:pPr>
            <a:r>
              <a:rPr lang="en-US" altLang="zh-TW" sz="8000" b="1" dirty="0"/>
              <a:t>Python</a:t>
            </a:r>
          </a:p>
          <a:p>
            <a:pPr marL="342900" indent="-342900" algn="just">
              <a:buFont typeface="Arial" panose="020B0604020202020204" pitchFamily="34" charset="0"/>
              <a:buChar char="•"/>
            </a:pPr>
            <a:r>
              <a:rPr lang="en-US" altLang="zh-TW" sz="8000" b="1" dirty="0"/>
              <a:t>Input and output: input() and print()</a:t>
            </a:r>
          </a:p>
          <a:p>
            <a:pPr marL="342900" indent="-342900" algn="just">
              <a:buFont typeface="Arial" panose="020B0604020202020204" pitchFamily="34" charset="0"/>
              <a:buChar char="•"/>
            </a:pPr>
            <a:r>
              <a:rPr lang="en-US" altLang="zh-TW" sz="8000" b="1" dirty="0"/>
              <a:t>Data types: </a:t>
            </a:r>
            <a:r>
              <a:rPr lang="en-US" altLang="zh-TW" sz="8000" b="1" dirty="0" err="1"/>
              <a:t>numerisc</a:t>
            </a:r>
            <a:r>
              <a:rPr lang="en-US" altLang="zh-TW" sz="8000" b="1" dirty="0"/>
              <a:t>, strings, list , </a:t>
            </a:r>
            <a:r>
              <a:rPr lang="en-US" altLang="zh-TW" sz="8000" b="1" dirty="0" err="1"/>
              <a:t>dict</a:t>
            </a:r>
            <a:endParaRPr lang="en-US" altLang="zh-TW" sz="8000" b="1" dirty="0"/>
          </a:p>
          <a:p>
            <a:pPr marL="342900" indent="-342900" algn="just">
              <a:buFont typeface="Arial" panose="020B0604020202020204" pitchFamily="34" charset="0"/>
              <a:buChar char="•"/>
            </a:pPr>
            <a:r>
              <a:rPr lang="en-US" altLang="zh-TW" sz="8000" b="1" dirty="0"/>
              <a:t>Operators ON data type:</a:t>
            </a:r>
          </a:p>
          <a:p>
            <a:pPr marL="342900" indent="-342900" algn="just">
              <a:buFont typeface="Arial" panose="020B0604020202020204" pitchFamily="34" charset="0"/>
              <a:buChar char="•"/>
            </a:pPr>
            <a:r>
              <a:rPr lang="en-US" altLang="zh-TW" sz="8000" b="1" dirty="0"/>
              <a:t>CONTROLS : IF- | IF –ELSIF |-F-ELSE</a:t>
            </a:r>
          </a:p>
          <a:p>
            <a:pPr marL="342900" indent="-342900" algn="just">
              <a:buFont typeface="Arial" panose="020B0604020202020204" pitchFamily="34" charset="0"/>
              <a:buChar char="•"/>
            </a:pPr>
            <a:r>
              <a:rPr lang="en-US" altLang="zh-TW" sz="8000" b="1" dirty="0"/>
              <a:t>LOOP: FOR |WHILE | RANGE() | BREAK | CONTINUE</a:t>
            </a:r>
          </a:p>
          <a:p>
            <a:pPr algn="just"/>
            <a:r>
              <a:rPr lang="en-US" altLang="zh-TW" sz="8000" b="1" dirty="0"/>
              <a:t>FUNCTION:</a:t>
            </a:r>
          </a:p>
          <a:p>
            <a:pPr lvl="1" algn="just"/>
            <a:r>
              <a:rPr lang="en-US" altLang="zh-TW" sz="8000" b="1" dirty="0"/>
              <a:t>PARAMETERS(ARGUMETNS)</a:t>
            </a:r>
          </a:p>
          <a:p>
            <a:pPr lvl="1" algn="just"/>
            <a:r>
              <a:rPr lang="en-US" altLang="zh-TW" sz="8000" b="1" dirty="0"/>
              <a:t>RECURSIVE FUNCTION</a:t>
            </a:r>
          </a:p>
          <a:p>
            <a:pPr lvl="1" algn="just"/>
            <a:r>
              <a:rPr lang="en-US" altLang="zh-TW" sz="8000" b="1" dirty="0"/>
              <a:t>LAMBDA FUNCTION</a:t>
            </a:r>
          </a:p>
          <a:p>
            <a:pPr lvl="1"/>
            <a:endParaRPr lang="zh-TW" alt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grpSp>
        <p:nvGrpSpPr>
          <p:cNvPr id="1722" name="Google Shape;1722;p52"/>
          <p:cNvGrpSpPr/>
          <p:nvPr/>
        </p:nvGrpSpPr>
        <p:grpSpPr>
          <a:xfrm>
            <a:off x="1238551" y="488153"/>
            <a:ext cx="5105116" cy="4250160"/>
            <a:chOff x="1441313" y="679650"/>
            <a:chExt cx="2615200" cy="1892100"/>
          </a:xfrm>
        </p:grpSpPr>
        <p:sp>
          <p:nvSpPr>
            <p:cNvPr id="1723" name="Google Shape;1723;p52"/>
            <p:cNvSpPr/>
            <p:nvPr/>
          </p:nvSpPr>
          <p:spPr>
            <a:xfrm>
              <a:off x="1441413" y="11365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4" name="Google Shape;1724;p52"/>
            <p:cNvSpPr/>
            <p:nvPr/>
          </p:nvSpPr>
          <p:spPr>
            <a:xfrm>
              <a:off x="1441313" y="679650"/>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5" name="Google Shape;1725;p52"/>
            <p:cNvSpPr/>
            <p:nvPr/>
          </p:nvSpPr>
          <p:spPr>
            <a:xfrm>
              <a:off x="3568413" y="6796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726" name="Google Shape;1726;p52"/>
          <p:cNvGrpSpPr/>
          <p:nvPr/>
        </p:nvGrpSpPr>
        <p:grpSpPr>
          <a:xfrm>
            <a:off x="6334325" y="469163"/>
            <a:ext cx="5458847" cy="4269152"/>
            <a:chOff x="4974588" y="843025"/>
            <a:chExt cx="2615200" cy="1892100"/>
          </a:xfrm>
        </p:grpSpPr>
        <p:sp>
          <p:nvSpPr>
            <p:cNvPr id="1727" name="Google Shape;1727;p52"/>
            <p:cNvSpPr/>
            <p:nvPr/>
          </p:nvSpPr>
          <p:spPr>
            <a:xfrm>
              <a:off x="4974688" y="1299925"/>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8" name="Google Shape;1728;p52"/>
            <p:cNvSpPr/>
            <p:nvPr/>
          </p:nvSpPr>
          <p:spPr>
            <a:xfrm>
              <a:off x="4974588" y="843025"/>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9" name="Google Shape;1729;p52"/>
            <p:cNvSpPr/>
            <p:nvPr/>
          </p:nvSpPr>
          <p:spPr>
            <a:xfrm>
              <a:off x="7101688" y="8430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732" name="Google Shape;1732;p52"/>
          <p:cNvSpPr txBox="1">
            <a:spLocks noGrp="1"/>
          </p:cNvSpPr>
          <p:nvPr>
            <p:ph type="title" idx="2"/>
          </p:nvPr>
        </p:nvSpPr>
        <p:spPr>
          <a:xfrm flipH="1">
            <a:off x="6867815" y="1049680"/>
            <a:ext cx="3072800" cy="816800"/>
          </a:xfrm>
          <a:prstGeom prst="rect">
            <a:avLst/>
          </a:prstGeom>
          <a:noFill/>
          <a:ln>
            <a:noFill/>
          </a:ln>
        </p:spPr>
        <p:txBody>
          <a:bodyPr spcFirstLastPara="1" vert="horz" wrap="square" lIns="0" tIns="0" rIns="0" bIns="0" rtlCol="0" anchor="ctr" anchorCtr="0">
            <a:noAutofit/>
          </a:bodyPr>
          <a:lstStyle/>
          <a:p>
            <a:pPr algn="l"/>
            <a:r>
              <a:rPr lang="en-US" sz="2667" b="1" dirty="0">
                <a:solidFill>
                  <a:srgbClr val="000000"/>
                </a:solidFill>
                <a:latin typeface="Algerian" panose="04020705040A02060702" pitchFamily="82" charset="0"/>
              </a:rPr>
              <a:t>Multiline Strings</a:t>
            </a:r>
            <a:br>
              <a:rPr lang="en-US" sz="2667" b="1" dirty="0">
                <a:solidFill>
                  <a:srgbClr val="000000"/>
                </a:solidFill>
                <a:latin typeface="Algerian" panose="04020705040A02060702" pitchFamily="82" charset="0"/>
              </a:rPr>
            </a:br>
            <a:br>
              <a:rPr lang="en-US" sz="2667" b="1" dirty="0">
                <a:latin typeface="Algerian" panose="04020705040A02060702" pitchFamily="82" charset="0"/>
              </a:rPr>
            </a:br>
            <a:endParaRPr sz="2667" b="1" dirty="0">
              <a:latin typeface="Algerian" panose="04020705040A02060702" pitchFamily="82" charset="0"/>
            </a:endParaRPr>
          </a:p>
        </p:txBody>
      </p:sp>
      <p:sp>
        <p:nvSpPr>
          <p:cNvPr id="1733" name="Google Shape;1733;p52"/>
          <p:cNvSpPr txBox="1">
            <a:spLocks noGrp="1"/>
          </p:cNvSpPr>
          <p:nvPr>
            <p:ph type="subTitle" idx="3"/>
          </p:nvPr>
        </p:nvSpPr>
        <p:spPr>
          <a:xfrm flipH="1">
            <a:off x="6642451" y="2613233"/>
            <a:ext cx="3072800" cy="970400"/>
          </a:xfrm>
          <a:prstGeom prst="rect">
            <a:avLst/>
          </a:prstGeom>
          <a:noFill/>
          <a:ln>
            <a:noFill/>
          </a:ln>
        </p:spPr>
        <p:txBody>
          <a:bodyPr spcFirstLastPara="1" vert="horz" wrap="square" lIns="0" tIns="0" rIns="0" bIns="0" rtlCol="0" anchor="ctr" anchorCtr="0">
            <a:noAutofit/>
          </a:bodyPr>
          <a:lstStyle/>
          <a:p>
            <a:pPr marL="0" indent="0"/>
            <a:r>
              <a:rPr lang="en" dirty="0"/>
              <a:t>Mercury is the closest planet to the Sun</a:t>
            </a:r>
            <a:endParaRPr dirty="0"/>
          </a:p>
        </p:txBody>
      </p:sp>
      <p:sp>
        <p:nvSpPr>
          <p:cNvPr id="1737" name="Google Shape;1737;p52"/>
          <p:cNvSpPr txBox="1">
            <a:spLocks noGrp="1"/>
          </p:cNvSpPr>
          <p:nvPr>
            <p:ph type="subTitle" idx="7"/>
          </p:nvPr>
        </p:nvSpPr>
        <p:spPr>
          <a:xfrm flipH="1">
            <a:off x="1300943" y="4957094"/>
            <a:ext cx="4980525" cy="1185948"/>
          </a:xfrm>
          <a:prstGeom prst="rect">
            <a:avLst/>
          </a:prstGeom>
          <a:noFill/>
          <a:ln>
            <a:noFill/>
          </a:ln>
        </p:spPr>
        <p:txBody>
          <a:bodyPr spcFirstLastPara="1" vert="horz" wrap="square" lIns="0" tIns="0" rIns="0" bIns="0" rtlCol="0" anchor="ctr" anchorCtr="0">
            <a:noAutofit/>
          </a:bodyPr>
          <a:lstStyle/>
          <a:p>
            <a:pPr algn="just"/>
            <a:r>
              <a:rPr lang="en-US" sz="1867" dirty="0">
                <a:solidFill>
                  <a:srgbClr val="000000"/>
                </a:solidFill>
                <a:latin typeface="+mj-lt"/>
              </a:rPr>
              <a:t>You can return a range of characters by using the slice syntax.</a:t>
            </a:r>
          </a:p>
          <a:p>
            <a:pPr algn="just"/>
            <a:r>
              <a:rPr lang="en-US" sz="1867" dirty="0">
                <a:solidFill>
                  <a:srgbClr val="000000"/>
                </a:solidFill>
                <a:latin typeface="+mj-lt"/>
              </a:rPr>
              <a:t>Specify the start index and the end index, separated by a colon, to return a part of the string.</a:t>
            </a:r>
            <a:endParaRPr lang="en-US" sz="1867" dirty="0">
              <a:latin typeface="+mj-lt"/>
            </a:endParaRPr>
          </a:p>
        </p:txBody>
      </p:sp>
      <p:pic>
        <p:nvPicPr>
          <p:cNvPr id="1739" name="Google Shape;1739;p52">
            <a:hlinkClick r:id="rId3" action="ppaction://hlinksldjump"/>
          </p:cNvPr>
          <p:cNvPicPr preferRelativeResize="0"/>
          <p:nvPr/>
        </p:nvPicPr>
        <p:blipFill rotWithShape="1">
          <a:blip r:embed="rId4">
            <a:alphaModFix/>
          </a:blip>
          <a:srcRect t="940" b="941"/>
          <a:stretch/>
        </p:blipFill>
        <p:spPr>
          <a:xfrm>
            <a:off x="316400" y="734018"/>
            <a:ext cx="393171" cy="306799"/>
          </a:xfrm>
          <a:prstGeom prst="rect">
            <a:avLst/>
          </a:prstGeom>
          <a:noFill/>
          <a:ln>
            <a:noFill/>
          </a:ln>
        </p:spPr>
      </p:pic>
      <p:pic>
        <p:nvPicPr>
          <p:cNvPr id="1740" name="Google Shape;1740;p52">
            <a:hlinkClick r:id="" action="ppaction://hlinkshowjump?jump=previousslide"/>
          </p:cNvPr>
          <p:cNvPicPr preferRelativeResize="0"/>
          <p:nvPr/>
        </p:nvPicPr>
        <p:blipFill rotWithShape="1">
          <a:blip r:embed="rId5">
            <a:alphaModFix/>
          </a:blip>
          <a:srcRect/>
          <a:stretch/>
        </p:blipFill>
        <p:spPr>
          <a:xfrm>
            <a:off x="316402" y="1575399"/>
            <a:ext cx="393167" cy="410619"/>
          </a:xfrm>
          <a:prstGeom prst="rect">
            <a:avLst/>
          </a:prstGeom>
          <a:noFill/>
          <a:ln>
            <a:noFill/>
          </a:ln>
        </p:spPr>
      </p:pic>
      <p:pic>
        <p:nvPicPr>
          <p:cNvPr id="1741" name="Google Shape;1741;p52">
            <a:hlinkClick r:id="" action="ppaction://hlinkshowjump?jump=nextslide"/>
          </p:cNvPr>
          <p:cNvPicPr preferRelativeResize="0"/>
          <p:nvPr/>
        </p:nvPicPr>
        <p:blipFill rotWithShape="1">
          <a:blip r:embed="rId5">
            <a:alphaModFix/>
          </a:blip>
          <a:srcRect/>
          <a:stretch/>
        </p:blipFill>
        <p:spPr>
          <a:xfrm flipH="1">
            <a:off x="316402" y="4966565"/>
            <a:ext cx="393167" cy="410619"/>
          </a:xfrm>
          <a:prstGeom prst="rect">
            <a:avLst/>
          </a:prstGeom>
          <a:noFill/>
          <a:ln>
            <a:noFill/>
          </a:ln>
        </p:spPr>
      </p:pic>
      <p:pic>
        <p:nvPicPr>
          <p:cNvPr id="1742" name="Google Shape;1742;p52">
            <a:hlinkClick r:id="rId6" action="ppaction://hlinksldjump"/>
          </p:cNvPr>
          <p:cNvPicPr preferRelativeResize="0"/>
          <p:nvPr/>
        </p:nvPicPr>
        <p:blipFill rotWithShape="1">
          <a:blip r:embed="rId7">
            <a:alphaModFix/>
          </a:blip>
          <a:srcRect l="396" r="395"/>
          <a:stretch/>
        </p:blipFill>
        <p:spPr>
          <a:xfrm>
            <a:off x="304067" y="5800700"/>
            <a:ext cx="403471" cy="410600"/>
          </a:xfrm>
          <a:prstGeom prst="rect">
            <a:avLst/>
          </a:prstGeom>
          <a:noFill/>
          <a:ln>
            <a:noFill/>
          </a:ln>
        </p:spPr>
      </p:pic>
      <p:pic>
        <p:nvPicPr>
          <p:cNvPr id="1743" name="Google Shape;1743;p52">
            <a:hlinkClick r:id="rId8" action="ppaction://hlinksldjump"/>
          </p:cNvPr>
          <p:cNvPicPr preferRelativeResize="0"/>
          <p:nvPr/>
        </p:nvPicPr>
        <p:blipFill rotWithShape="1">
          <a:blip r:embed="rId9">
            <a:alphaModFix/>
          </a:blip>
          <a:srcRect t="465" b="475"/>
          <a:stretch/>
        </p:blipFill>
        <p:spPr>
          <a:xfrm>
            <a:off x="11056394" y="854430"/>
            <a:ext cx="454716" cy="293849"/>
          </a:xfrm>
          <a:prstGeom prst="rect">
            <a:avLst/>
          </a:prstGeom>
          <a:noFill/>
          <a:ln>
            <a:noFill/>
          </a:ln>
        </p:spPr>
      </p:pic>
      <p:pic>
        <p:nvPicPr>
          <p:cNvPr id="1744" name="Google Shape;1744;p52">
            <a:hlinkClick r:id="rId8" action="ppaction://hlinksldjump"/>
          </p:cNvPr>
          <p:cNvPicPr preferRelativeResize="0"/>
          <p:nvPr/>
        </p:nvPicPr>
        <p:blipFill rotWithShape="1">
          <a:blip r:embed="rId9">
            <a:alphaModFix/>
          </a:blip>
          <a:srcRect t="465" b="475"/>
          <a:stretch/>
        </p:blipFill>
        <p:spPr>
          <a:xfrm>
            <a:off x="5702584" y="842199"/>
            <a:ext cx="379819" cy="371636"/>
          </a:xfrm>
          <a:prstGeom prst="rect">
            <a:avLst/>
          </a:prstGeom>
          <a:noFill/>
          <a:ln>
            <a:noFill/>
          </a:ln>
        </p:spPr>
      </p:pic>
      <p:pic>
        <p:nvPicPr>
          <p:cNvPr id="1745" name="Google Shape;1745;p52">
            <a:hlinkClick r:id="rId8" action="ppaction://hlinksldjump"/>
          </p:cNvPr>
          <p:cNvPicPr preferRelativeResize="0"/>
          <p:nvPr/>
        </p:nvPicPr>
        <p:blipFill rotWithShape="1">
          <a:blip r:embed="rId9">
            <a:alphaModFix/>
          </a:blip>
          <a:srcRect t="465" b="475"/>
          <a:stretch/>
        </p:blipFill>
        <p:spPr>
          <a:xfrm>
            <a:off x="11262100" y="5664460"/>
            <a:ext cx="354067" cy="345133"/>
          </a:xfrm>
          <a:prstGeom prst="rect">
            <a:avLst/>
          </a:prstGeom>
          <a:noFill/>
          <a:ln>
            <a:noFill/>
          </a:ln>
        </p:spPr>
      </p:pic>
      <p:pic>
        <p:nvPicPr>
          <p:cNvPr id="1746" name="Google Shape;1746;p52">
            <a:hlinkClick r:id="rId8" action="ppaction://hlinksldjump"/>
          </p:cNvPr>
          <p:cNvPicPr preferRelativeResize="0"/>
          <p:nvPr/>
        </p:nvPicPr>
        <p:blipFill rotWithShape="1">
          <a:blip r:embed="rId9">
            <a:alphaModFix/>
          </a:blip>
          <a:srcRect t="465" b="475"/>
          <a:stretch/>
        </p:blipFill>
        <p:spPr>
          <a:xfrm>
            <a:off x="11085067" y="5317578"/>
            <a:ext cx="354067" cy="345133"/>
          </a:xfrm>
          <a:prstGeom prst="rect">
            <a:avLst/>
          </a:prstGeom>
          <a:noFill/>
          <a:ln>
            <a:noFill/>
          </a:ln>
        </p:spPr>
      </p:pic>
      <p:sp>
        <p:nvSpPr>
          <p:cNvPr id="1747" name="Google Shape;1747;p52">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748" name="Google Shape;1748;p52">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749" name="Google Shape;1749;p52">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750" name="Google Shape;1750;p52">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3" name="Title 2">
            <a:extLst>
              <a:ext uri="{FF2B5EF4-FFF2-40B4-BE49-F238E27FC236}">
                <a16:creationId xmlns:a16="http://schemas.microsoft.com/office/drawing/2014/main" id="{0B24CE7F-0737-81DE-C4BA-F5907DBE4557}"/>
              </a:ext>
            </a:extLst>
          </p:cNvPr>
          <p:cNvSpPr>
            <a:spLocks noGrp="1"/>
          </p:cNvSpPr>
          <p:nvPr>
            <p:ph type="title" idx="6"/>
          </p:nvPr>
        </p:nvSpPr>
        <p:spPr>
          <a:xfrm flipH="1">
            <a:off x="1045020" y="653923"/>
            <a:ext cx="4433008" cy="694779"/>
          </a:xfrm>
        </p:spPr>
        <p:txBody>
          <a:bodyPr/>
          <a:lstStyle/>
          <a:p>
            <a:r>
              <a:rPr lang="en-US" sz="2667" dirty="0">
                <a:solidFill>
                  <a:srgbClr val="000000"/>
                </a:solidFill>
                <a:latin typeface="Stencil" panose="040409050D0802020404" pitchFamily="82" charset="0"/>
              </a:rPr>
              <a:t>ASSIGN STRING TO A VARIABLE</a:t>
            </a:r>
            <a:endParaRPr lang="en-US" sz="2667" dirty="0">
              <a:latin typeface="Stencil" panose="040409050D0802020404" pitchFamily="82" charset="0"/>
            </a:endParaRPr>
          </a:p>
        </p:txBody>
      </p:sp>
      <p:pic>
        <p:nvPicPr>
          <p:cNvPr id="5" name="Picture 4">
            <a:extLst>
              <a:ext uri="{FF2B5EF4-FFF2-40B4-BE49-F238E27FC236}">
                <a16:creationId xmlns:a16="http://schemas.microsoft.com/office/drawing/2014/main" id="{A9E1E1F8-9AF6-CD03-3442-91DEF267ED0B}"/>
              </a:ext>
            </a:extLst>
          </p:cNvPr>
          <p:cNvPicPr>
            <a:picLocks noChangeAspect="1"/>
          </p:cNvPicPr>
          <p:nvPr/>
        </p:nvPicPr>
        <p:blipFill rotWithShape="1">
          <a:blip r:embed="rId14"/>
          <a:srcRect l="3633" t="13213" r="78641" b="59056"/>
          <a:stretch/>
        </p:blipFill>
        <p:spPr>
          <a:xfrm>
            <a:off x="1275340" y="1505561"/>
            <a:ext cx="4783253" cy="3163755"/>
          </a:xfrm>
          <a:prstGeom prst="rect">
            <a:avLst/>
          </a:prstGeom>
        </p:spPr>
      </p:pic>
      <p:pic>
        <p:nvPicPr>
          <p:cNvPr id="15" name="Picture 14">
            <a:extLst>
              <a:ext uri="{FF2B5EF4-FFF2-40B4-BE49-F238E27FC236}">
                <a16:creationId xmlns:a16="http://schemas.microsoft.com/office/drawing/2014/main" id="{6061B8E6-B50B-8BDC-E9D6-AA70FEF14553}"/>
              </a:ext>
            </a:extLst>
          </p:cNvPr>
          <p:cNvPicPr>
            <a:picLocks noChangeAspect="1"/>
          </p:cNvPicPr>
          <p:nvPr/>
        </p:nvPicPr>
        <p:blipFill rotWithShape="1">
          <a:blip r:embed="rId15"/>
          <a:srcRect l="3837" t="12353" r="55217" b="56722"/>
          <a:stretch/>
        </p:blipFill>
        <p:spPr>
          <a:xfrm>
            <a:off x="6374894" y="1575399"/>
            <a:ext cx="5346159" cy="3066452"/>
          </a:xfrm>
          <a:prstGeom prst="rect">
            <a:avLst/>
          </a:prstGeom>
        </p:spPr>
      </p:pic>
      <p:sp>
        <p:nvSpPr>
          <p:cNvPr id="16" name="Google Shape;1737;p52">
            <a:extLst>
              <a:ext uri="{FF2B5EF4-FFF2-40B4-BE49-F238E27FC236}">
                <a16:creationId xmlns:a16="http://schemas.microsoft.com/office/drawing/2014/main" id="{F0D84D4F-ADCC-D0CE-6AA9-4ACE82C37185}"/>
              </a:ext>
            </a:extLst>
          </p:cNvPr>
          <p:cNvSpPr txBox="1">
            <a:spLocks/>
          </p:cNvSpPr>
          <p:nvPr/>
        </p:nvSpPr>
        <p:spPr>
          <a:xfrm flipH="1">
            <a:off x="6447013" y="5377184"/>
            <a:ext cx="4556057" cy="970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algn="l"/>
            <a:r>
              <a:rPr lang="en-US" sz="2133" dirty="0">
                <a:solidFill>
                  <a:srgbClr val="000000"/>
                </a:solidFill>
                <a:latin typeface="+mj-lt"/>
                <a:cs typeface="Arial" panose="020B0604020202020204" pitchFamily="34" charset="0"/>
              </a:rPr>
              <a:t>You can assign a multiline string to a variable by using three quotes</a:t>
            </a:r>
          </a:p>
          <a:p>
            <a:br>
              <a:rPr lang="en-US" sz="2133" dirty="0">
                <a:solidFill>
                  <a:srgbClr val="000000"/>
                </a:solidFill>
                <a:latin typeface="Arial" panose="020B0604020202020204" pitchFamily="34" charset="0"/>
                <a:cs typeface="Arial" panose="020B0604020202020204" pitchFamily="34" charset="0"/>
              </a:rPr>
            </a:br>
            <a:endParaRPr lang="en-US" sz="1867"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235CA1C-DCFF-A82B-C09A-1E3FE783A7FF}"/>
              </a:ext>
            </a:extLst>
          </p:cNvPr>
          <p:cNvSpPr txBox="1"/>
          <p:nvPr/>
        </p:nvSpPr>
        <p:spPr>
          <a:xfrm>
            <a:off x="7568306" y="2934370"/>
            <a:ext cx="2991093" cy="338554"/>
          </a:xfrm>
          <a:prstGeom prst="rect">
            <a:avLst/>
          </a:prstGeom>
          <a:noFill/>
        </p:spPr>
        <p:txBody>
          <a:bodyPr wrap="square" rtlCol="0">
            <a:spAutoFit/>
          </a:bodyPr>
          <a:lstStyle/>
          <a:p>
            <a:r>
              <a:rPr lang="en-US" sz="1600" dirty="0">
                <a:solidFill>
                  <a:schemeClr val="accent5"/>
                </a:solidFill>
                <a:latin typeface="Stencil" panose="040409050D0802020404" pitchFamily="82" charset="0"/>
              </a:rPr>
              <a:t>three double quotes</a:t>
            </a:r>
          </a:p>
        </p:txBody>
      </p:sp>
      <p:cxnSp>
        <p:nvCxnSpPr>
          <p:cNvPr id="7" name="Straight Arrow Connector 6">
            <a:extLst>
              <a:ext uri="{FF2B5EF4-FFF2-40B4-BE49-F238E27FC236}">
                <a16:creationId xmlns:a16="http://schemas.microsoft.com/office/drawing/2014/main" id="{A3F3943C-15EE-B09F-2D4A-B8B9907BCC1C}"/>
              </a:ext>
            </a:extLst>
          </p:cNvPr>
          <p:cNvCxnSpPr/>
          <p:nvPr/>
        </p:nvCxnSpPr>
        <p:spPr>
          <a:xfrm flipV="1">
            <a:off x="7373621" y="3202567"/>
            <a:ext cx="286025" cy="153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473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7" name="Google Shape;1324;p48">
            <a:extLst>
              <a:ext uri="{FF2B5EF4-FFF2-40B4-BE49-F238E27FC236}">
                <a16:creationId xmlns:a16="http://schemas.microsoft.com/office/drawing/2014/main" id="{5B45AFAA-F411-7C79-71AA-D4C3E83AEFA5}"/>
              </a:ext>
            </a:extLst>
          </p:cNvPr>
          <p:cNvSpPr txBox="1">
            <a:spLocks/>
          </p:cNvSpPr>
          <p:nvPr/>
        </p:nvSpPr>
        <p:spPr>
          <a:xfrm>
            <a:off x="1196940" y="123817"/>
            <a:ext cx="5845306" cy="763600"/>
          </a:xfrm>
          <a:prstGeom prst="rect">
            <a:avLst/>
          </a:prstGeom>
          <a:solidFill>
            <a:schemeClr val="bg2">
              <a:lumMod val="9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b="1" dirty="0">
                <a:solidFill>
                  <a:schemeClr val="tx1"/>
                </a:solidFill>
                <a:latin typeface="Algerian" panose="04020705040A02060702" pitchFamily="82" charset="0"/>
              </a:rPr>
              <a:t>Array Methods</a:t>
            </a:r>
          </a:p>
          <a:p>
            <a:pPr algn="l"/>
            <a:endParaRPr lang="en-US" sz="1000" dirty="0">
              <a:solidFill>
                <a:schemeClr val="tx1"/>
              </a:solidFill>
              <a:latin typeface="Sitka Small" panose="02000505000000020004" pitchFamily="2" charset="0"/>
            </a:endParaRPr>
          </a:p>
        </p:txBody>
      </p:sp>
      <p:graphicFrame>
        <p:nvGraphicFramePr>
          <p:cNvPr id="2" name="Table 1">
            <a:extLst>
              <a:ext uri="{FF2B5EF4-FFF2-40B4-BE49-F238E27FC236}">
                <a16:creationId xmlns:a16="http://schemas.microsoft.com/office/drawing/2014/main" id="{30570544-1AF2-9C95-FA7C-D0785CB68DB6}"/>
              </a:ext>
            </a:extLst>
          </p:cNvPr>
          <p:cNvGraphicFramePr>
            <a:graphicFrameLocks noGrp="1"/>
          </p:cNvGraphicFramePr>
          <p:nvPr>
            <p:extLst>
              <p:ext uri="{D42A27DB-BD31-4B8C-83A1-F6EECF244321}">
                <p14:modId xmlns:p14="http://schemas.microsoft.com/office/powerpoint/2010/main" val="3431482379"/>
              </p:ext>
            </p:extLst>
          </p:nvPr>
        </p:nvGraphicFramePr>
        <p:xfrm>
          <a:off x="2096712" y="1377652"/>
          <a:ext cx="8848792" cy="4895402"/>
        </p:xfrm>
        <a:graphic>
          <a:graphicData uri="http://schemas.openxmlformats.org/drawingml/2006/table">
            <a:tbl>
              <a:tblPr/>
              <a:tblGrid>
                <a:gridCol w="1426375">
                  <a:extLst>
                    <a:ext uri="{9D8B030D-6E8A-4147-A177-3AD203B41FA5}">
                      <a16:colId xmlns:a16="http://schemas.microsoft.com/office/drawing/2014/main" val="3603642747"/>
                    </a:ext>
                  </a:extLst>
                </a:gridCol>
                <a:gridCol w="7422417">
                  <a:extLst>
                    <a:ext uri="{9D8B030D-6E8A-4147-A177-3AD203B41FA5}">
                      <a16:colId xmlns:a16="http://schemas.microsoft.com/office/drawing/2014/main" val="139230110"/>
                    </a:ext>
                  </a:extLst>
                </a:gridCol>
              </a:tblGrid>
              <a:tr h="382233">
                <a:tc>
                  <a:txBody>
                    <a:bodyPr/>
                    <a:lstStyle/>
                    <a:p>
                      <a:pPr algn="l" fontAlgn="t"/>
                      <a:r>
                        <a:rPr lang="en-US" sz="2000">
                          <a:effectLst/>
                        </a:rPr>
                        <a:t>Method</a:t>
                      </a: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Description</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43515225"/>
                  </a:ext>
                </a:extLst>
              </a:tr>
              <a:tr h="382233">
                <a:tc>
                  <a:txBody>
                    <a:bodyPr/>
                    <a:lstStyle/>
                    <a:p>
                      <a:pPr algn="l" fontAlgn="t"/>
                      <a:r>
                        <a:rPr lang="en-US" sz="2000">
                          <a:effectLst/>
                          <a:hlinkClick r:id="rId14"/>
                        </a:rPr>
                        <a:t>append()</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Adds an element at the end of the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540649029"/>
                  </a:ext>
                </a:extLst>
              </a:tr>
              <a:tr h="382233">
                <a:tc>
                  <a:txBody>
                    <a:bodyPr/>
                    <a:lstStyle/>
                    <a:p>
                      <a:pPr algn="l" fontAlgn="t"/>
                      <a:r>
                        <a:rPr lang="en-US" sz="2000">
                          <a:effectLst/>
                          <a:hlinkClick r:id="rId15"/>
                        </a:rPr>
                        <a:t>clear()</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Removes all the elements from the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74688229"/>
                  </a:ext>
                </a:extLst>
              </a:tr>
              <a:tr h="382233">
                <a:tc>
                  <a:txBody>
                    <a:bodyPr/>
                    <a:lstStyle/>
                    <a:p>
                      <a:pPr algn="l" fontAlgn="t"/>
                      <a:r>
                        <a:rPr lang="en-US" sz="2000">
                          <a:effectLst/>
                          <a:hlinkClick r:id="rId16"/>
                        </a:rPr>
                        <a:t>copy()</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Returns a copy of the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22533050"/>
                  </a:ext>
                </a:extLst>
              </a:tr>
              <a:tr h="382233">
                <a:tc>
                  <a:txBody>
                    <a:bodyPr/>
                    <a:lstStyle/>
                    <a:p>
                      <a:pPr algn="l" fontAlgn="t"/>
                      <a:r>
                        <a:rPr lang="en-US" sz="2000" dirty="0">
                          <a:effectLst/>
                          <a:hlinkClick r:id="rId17"/>
                        </a:rPr>
                        <a:t>count()</a:t>
                      </a:r>
                      <a:endParaRPr lang="en-US" sz="2000" dirty="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dirty="0">
                          <a:effectLst/>
                        </a:rPr>
                        <a:t>Returns the number of elements with the specified value</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55815579"/>
                  </a:ext>
                </a:extLst>
              </a:tr>
              <a:tr h="433681">
                <a:tc>
                  <a:txBody>
                    <a:bodyPr/>
                    <a:lstStyle/>
                    <a:p>
                      <a:pPr algn="l" fontAlgn="t"/>
                      <a:r>
                        <a:rPr lang="en-US" sz="2000">
                          <a:effectLst/>
                          <a:hlinkClick r:id="rId18"/>
                        </a:rPr>
                        <a:t>extend()</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Add the elements of a list (or any iterable), to the end of the current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22355154"/>
                  </a:ext>
                </a:extLst>
              </a:tr>
              <a:tr h="433681">
                <a:tc>
                  <a:txBody>
                    <a:bodyPr/>
                    <a:lstStyle/>
                    <a:p>
                      <a:pPr algn="l" fontAlgn="t"/>
                      <a:r>
                        <a:rPr lang="en-US" sz="2000">
                          <a:effectLst/>
                          <a:hlinkClick r:id="rId19"/>
                        </a:rPr>
                        <a:t>index()</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dirty="0">
                          <a:effectLst/>
                        </a:rPr>
                        <a:t>Returns the index of the first element with the specified value</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28047394"/>
                  </a:ext>
                </a:extLst>
              </a:tr>
              <a:tr h="382233">
                <a:tc>
                  <a:txBody>
                    <a:bodyPr/>
                    <a:lstStyle/>
                    <a:p>
                      <a:pPr algn="l" fontAlgn="t"/>
                      <a:r>
                        <a:rPr lang="en-US" sz="2000">
                          <a:effectLst/>
                          <a:hlinkClick r:id="rId20"/>
                        </a:rPr>
                        <a:t>insert()</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Adds an element at the specified position</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75635018"/>
                  </a:ext>
                </a:extLst>
              </a:tr>
              <a:tr h="382233">
                <a:tc>
                  <a:txBody>
                    <a:bodyPr/>
                    <a:lstStyle/>
                    <a:p>
                      <a:pPr algn="l" fontAlgn="t"/>
                      <a:r>
                        <a:rPr lang="en-US" sz="2000">
                          <a:effectLst/>
                          <a:hlinkClick r:id="rId21"/>
                        </a:rPr>
                        <a:t>pop()</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Removes the element at the specified position</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91823049"/>
                  </a:ext>
                </a:extLst>
              </a:tr>
              <a:tr h="382233">
                <a:tc>
                  <a:txBody>
                    <a:bodyPr/>
                    <a:lstStyle/>
                    <a:p>
                      <a:pPr algn="l" fontAlgn="t"/>
                      <a:r>
                        <a:rPr lang="en-US" sz="2000">
                          <a:effectLst/>
                          <a:hlinkClick r:id="rId22"/>
                        </a:rPr>
                        <a:t>remove()</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Removes the first item with the specified value</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46108804"/>
                  </a:ext>
                </a:extLst>
              </a:tr>
              <a:tr h="382233">
                <a:tc>
                  <a:txBody>
                    <a:bodyPr/>
                    <a:lstStyle/>
                    <a:p>
                      <a:pPr algn="l" fontAlgn="t"/>
                      <a:r>
                        <a:rPr lang="en-US" sz="2000">
                          <a:effectLst/>
                          <a:hlinkClick r:id="rId23"/>
                        </a:rPr>
                        <a:t>reverse()</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dirty="0">
                          <a:effectLst/>
                        </a:rPr>
                        <a:t>Reverses the order of the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8540489"/>
                  </a:ext>
                </a:extLst>
              </a:tr>
              <a:tr h="382233">
                <a:tc>
                  <a:txBody>
                    <a:bodyPr/>
                    <a:lstStyle/>
                    <a:p>
                      <a:pPr algn="l" fontAlgn="t"/>
                      <a:r>
                        <a:rPr lang="en-US" sz="2000">
                          <a:effectLst/>
                          <a:hlinkClick r:id="rId24"/>
                        </a:rPr>
                        <a:t>sort()</a:t>
                      </a:r>
                      <a:endParaRPr lang="en-US" sz="2000">
                        <a:effectLst/>
                      </a:endParaRPr>
                    </a:p>
                  </a:txBody>
                  <a:tcPr marL="98003"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2000" dirty="0">
                          <a:effectLst/>
                        </a:rPr>
                        <a:t>Sorts the list</a:t>
                      </a:r>
                    </a:p>
                  </a:txBody>
                  <a:tcPr marL="49002" marR="49002" marT="49002" marB="490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779606043"/>
                  </a:ext>
                </a:extLst>
              </a:tr>
            </a:tbl>
          </a:graphicData>
        </a:graphic>
      </p:graphicFrame>
      <p:sp>
        <p:nvSpPr>
          <p:cNvPr id="6" name="TextBox 5">
            <a:extLst>
              <a:ext uri="{FF2B5EF4-FFF2-40B4-BE49-F238E27FC236}">
                <a16:creationId xmlns:a16="http://schemas.microsoft.com/office/drawing/2014/main" id="{9D2307E0-C5CB-2F37-A135-46680E9649AE}"/>
              </a:ext>
            </a:extLst>
          </p:cNvPr>
          <p:cNvSpPr txBox="1"/>
          <p:nvPr/>
        </p:nvSpPr>
        <p:spPr>
          <a:xfrm>
            <a:off x="2096712" y="889104"/>
            <a:ext cx="8848792" cy="369332"/>
          </a:xfrm>
          <a:prstGeom prst="rect">
            <a:avLst/>
          </a:prstGeom>
          <a:solidFill>
            <a:schemeClr val="bg1"/>
          </a:solidFill>
        </p:spPr>
        <p:txBody>
          <a:bodyPr wrap="square">
            <a:spAutoFit/>
          </a:bodyPr>
          <a:lstStyle/>
          <a:p>
            <a:pPr algn="l"/>
            <a:r>
              <a:rPr lang="en-US" b="0" i="0" dirty="0">
                <a:solidFill>
                  <a:srgbClr val="000000"/>
                </a:solidFill>
                <a:effectLst/>
                <a:latin typeface="Sitka Small" panose="02000505000000020004" pitchFamily="2" charset="0"/>
              </a:rPr>
              <a:t>Python has a set of built-in methods that you can use on lists/arrays.</a:t>
            </a:r>
            <a:endParaRPr lang="en-US" dirty="0">
              <a:latin typeface="Sitka Small" panose="02000505000000020004" pitchFamily="2" charset="0"/>
            </a:endParaRPr>
          </a:p>
        </p:txBody>
      </p:sp>
      <p:sp>
        <p:nvSpPr>
          <p:cNvPr id="13" name="矩形 6">
            <a:extLst>
              <a:ext uri="{FF2B5EF4-FFF2-40B4-BE49-F238E27FC236}">
                <a16:creationId xmlns:a16="http://schemas.microsoft.com/office/drawing/2014/main" id="{FFD7718A-3BE5-630B-E4BA-D91D77DD8A11}"/>
              </a:ext>
            </a:extLst>
          </p:cNvPr>
          <p:cNvSpPr/>
          <p:nvPr/>
        </p:nvSpPr>
        <p:spPr>
          <a:xfrm>
            <a:off x="1934307" y="6426406"/>
            <a:ext cx="9173602" cy="307777"/>
          </a:xfrm>
          <a:prstGeom prst="rect">
            <a:avLst/>
          </a:prstGeom>
          <a:solidFill>
            <a:schemeClr val="accent6">
              <a:lumMod val="90000"/>
            </a:schemeClr>
          </a:solidFill>
        </p:spPr>
        <p:txBody>
          <a:bodyPr wrap="square">
            <a:spAutoFit/>
          </a:bodyPr>
          <a:lstStyle/>
          <a:p>
            <a:pPr marL="285750" indent="-285750">
              <a:buFont typeface="Wingdings" panose="05000000000000000000" pitchFamily="2" charset="2"/>
              <a:buChar char="Ø"/>
            </a:pPr>
            <a:r>
              <a:rPr lang="en-US" altLang="zh-TW" sz="1400" i="1" dirty="0">
                <a:solidFill>
                  <a:srgbClr val="000000"/>
                </a:solidFill>
                <a:latin typeface="Verdana" panose="020B0604030504040204" pitchFamily="34" charset="0"/>
              </a:rPr>
              <a:t>Note: Python does not have built-in support for Arrays, but Python Lists can be used instead.</a:t>
            </a:r>
          </a:p>
        </p:txBody>
      </p:sp>
    </p:spTree>
    <p:extLst>
      <p:ext uri="{BB962C8B-B14F-4D97-AF65-F5344CB8AC3E}">
        <p14:creationId xmlns:p14="http://schemas.microsoft.com/office/powerpoint/2010/main" val="5386640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195929" y="2011680"/>
            <a:ext cx="4757531" cy="2843784"/>
          </a:xfrm>
        </p:spPr>
        <p:txBody>
          <a:bodyPr>
            <a:normAutofit/>
          </a:bodyPr>
          <a:lstStyle/>
          <a:p>
            <a:r>
              <a:rPr lang="it-IT" sz="2000" b="1" dirty="0">
                <a:latin typeface="Sitka Small" panose="02000505000000020004" pitchFamily="2" charset="0"/>
              </a:rPr>
              <a:t>Pologon, Angela Mae </a:t>
            </a:r>
          </a:p>
          <a:p>
            <a:r>
              <a:rPr lang="it-IT" sz="2800" b="1" dirty="0">
                <a:solidFill>
                  <a:srgbClr val="202124"/>
                </a:solidFill>
                <a:latin typeface="Sitka Small" panose="02000505000000020004" pitchFamily="2" charset="0"/>
                <a:ea typeface="Arial"/>
                <a:cs typeface="Arial"/>
                <a:sym typeface="Arial"/>
              </a:rPr>
              <a:t>安希佐</a:t>
            </a:r>
          </a:p>
          <a:p>
            <a:r>
              <a:rPr lang="it-IT" sz="2800" b="1" dirty="0">
                <a:solidFill>
                  <a:srgbClr val="202124"/>
                </a:solidFill>
                <a:latin typeface="Sitka Small" panose="02000505000000020004" pitchFamily="2" charset="0"/>
                <a:cs typeface="Arial"/>
                <a:sym typeface="Arial"/>
              </a:rPr>
              <a:t>S#4110E229</a:t>
            </a:r>
            <a:r>
              <a:rPr lang="it-IT" sz="2000" b="1" dirty="0">
                <a:latin typeface="Sitka Small" panose="02000505000000020004" pitchFamily="2" charset="0"/>
              </a:rPr>
              <a:t> </a:t>
            </a:r>
            <a:r>
              <a:rPr lang="it-IT" sz="2000" b="1" dirty="0">
                <a:latin typeface="Sitka Small" panose="02000505000000020004" pitchFamily="2" charset="0"/>
                <a:hlinkClick r:id="rId2"/>
              </a:rPr>
              <a:t>angelamae.pologon@gmail.com</a:t>
            </a:r>
            <a:endParaRPr lang="it-IT" sz="2000" b="1" dirty="0">
              <a:latin typeface="Sitka Small" panose="02000505000000020004" pitchFamily="2" charset="0"/>
            </a:endParaRPr>
          </a:p>
        </p:txBody>
      </p:sp>
    </p:spTree>
    <p:extLst>
      <p:ext uri="{BB962C8B-B14F-4D97-AF65-F5344CB8AC3E}">
        <p14:creationId xmlns:p14="http://schemas.microsoft.com/office/powerpoint/2010/main" val="2790251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grpSp>
        <p:nvGrpSpPr>
          <p:cNvPr id="1722" name="Google Shape;1722;p52"/>
          <p:cNvGrpSpPr/>
          <p:nvPr/>
        </p:nvGrpSpPr>
        <p:grpSpPr>
          <a:xfrm>
            <a:off x="1687033" y="1570724"/>
            <a:ext cx="5694396" cy="4640576"/>
            <a:chOff x="1441313" y="679650"/>
            <a:chExt cx="2615200" cy="1892100"/>
          </a:xfrm>
        </p:grpSpPr>
        <p:sp>
          <p:nvSpPr>
            <p:cNvPr id="1723" name="Google Shape;1723;p52"/>
            <p:cNvSpPr/>
            <p:nvPr/>
          </p:nvSpPr>
          <p:spPr>
            <a:xfrm>
              <a:off x="1441413" y="11365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4" name="Google Shape;1724;p52"/>
            <p:cNvSpPr/>
            <p:nvPr/>
          </p:nvSpPr>
          <p:spPr>
            <a:xfrm>
              <a:off x="1441313" y="679650"/>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25" name="Google Shape;1725;p52"/>
            <p:cNvSpPr/>
            <p:nvPr/>
          </p:nvSpPr>
          <p:spPr>
            <a:xfrm>
              <a:off x="3568413" y="6796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732" name="Google Shape;1732;p52"/>
          <p:cNvSpPr txBox="1">
            <a:spLocks noGrp="1"/>
          </p:cNvSpPr>
          <p:nvPr>
            <p:ph type="title" idx="2"/>
          </p:nvPr>
        </p:nvSpPr>
        <p:spPr>
          <a:xfrm flipH="1">
            <a:off x="2186353" y="2090116"/>
            <a:ext cx="3072800" cy="816800"/>
          </a:xfrm>
          <a:prstGeom prst="rect">
            <a:avLst/>
          </a:prstGeom>
          <a:noFill/>
          <a:ln>
            <a:noFill/>
          </a:ln>
        </p:spPr>
        <p:txBody>
          <a:bodyPr spcFirstLastPara="1" vert="horz" wrap="square" lIns="0" tIns="0" rIns="0" bIns="0" rtlCol="0" anchor="ctr" anchorCtr="0">
            <a:noAutofit/>
          </a:bodyPr>
          <a:lstStyle/>
          <a:p>
            <a:pPr algn="l"/>
            <a:r>
              <a:rPr lang="en-US" sz="2667" b="1" dirty="0">
                <a:solidFill>
                  <a:srgbClr val="000000"/>
                </a:solidFill>
                <a:latin typeface="Algerian" panose="04020705040A02060702" pitchFamily="82" charset="0"/>
              </a:rPr>
              <a:t>Multiline Strings</a:t>
            </a:r>
            <a:br>
              <a:rPr lang="en-US" sz="2667" b="1" dirty="0">
                <a:solidFill>
                  <a:srgbClr val="000000"/>
                </a:solidFill>
                <a:latin typeface="Algerian" panose="04020705040A02060702" pitchFamily="82" charset="0"/>
              </a:rPr>
            </a:br>
            <a:br>
              <a:rPr lang="en-US" sz="2667" b="1" dirty="0">
                <a:latin typeface="Algerian" panose="04020705040A02060702" pitchFamily="82" charset="0"/>
              </a:rPr>
            </a:br>
            <a:endParaRPr sz="2667" b="1" dirty="0">
              <a:latin typeface="Algerian" panose="04020705040A02060702" pitchFamily="82" charset="0"/>
            </a:endParaRPr>
          </a:p>
        </p:txBody>
      </p:sp>
      <p:sp>
        <p:nvSpPr>
          <p:cNvPr id="1737" name="Google Shape;1737;p52"/>
          <p:cNvSpPr txBox="1">
            <a:spLocks noGrp="1"/>
          </p:cNvSpPr>
          <p:nvPr>
            <p:ph type="subTitle" idx="7"/>
          </p:nvPr>
        </p:nvSpPr>
        <p:spPr>
          <a:xfrm flipH="1">
            <a:off x="7558462" y="2968219"/>
            <a:ext cx="3797868" cy="2192117"/>
          </a:xfrm>
          <a:prstGeom prst="rect">
            <a:avLst/>
          </a:prstGeom>
          <a:noFill/>
          <a:ln>
            <a:noFill/>
          </a:ln>
        </p:spPr>
        <p:txBody>
          <a:bodyPr spcFirstLastPara="1" vert="horz" wrap="square" lIns="0" tIns="0" rIns="0" bIns="0" rtlCol="0" anchor="ctr" anchorCtr="0">
            <a:noAutofit/>
          </a:bodyPr>
          <a:lstStyle/>
          <a:p>
            <a:pPr algn="just"/>
            <a:r>
              <a:rPr lang="en-US" sz="1867" dirty="0">
                <a:solidFill>
                  <a:srgbClr val="000000"/>
                </a:solidFill>
                <a:latin typeface="+mj-lt"/>
              </a:rPr>
              <a:t>You can return a range of characters by using the slice syntax.</a:t>
            </a:r>
          </a:p>
          <a:p>
            <a:pPr algn="just"/>
            <a:r>
              <a:rPr lang="en-US" sz="1867" dirty="0">
                <a:solidFill>
                  <a:srgbClr val="000000"/>
                </a:solidFill>
                <a:latin typeface="+mj-lt"/>
              </a:rPr>
              <a:t>Specify the start index and the end index, separated by a colon, to return a part of the string.</a:t>
            </a:r>
            <a:endParaRPr lang="en-US" sz="1867" dirty="0">
              <a:latin typeface="+mj-lt"/>
            </a:endParaRPr>
          </a:p>
        </p:txBody>
      </p:sp>
      <p:pic>
        <p:nvPicPr>
          <p:cNvPr id="1739" name="Google Shape;1739;p52">
            <a:hlinkClick r:id="rId3" action="ppaction://hlinksldjump"/>
          </p:cNvPr>
          <p:cNvPicPr preferRelativeResize="0"/>
          <p:nvPr/>
        </p:nvPicPr>
        <p:blipFill rotWithShape="1">
          <a:blip r:embed="rId4">
            <a:alphaModFix/>
          </a:blip>
          <a:srcRect t="940" b="941"/>
          <a:stretch/>
        </p:blipFill>
        <p:spPr>
          <a:xfrm>
            <a:off x="316400" y="734018"/>
            <a:ext cx="393171" cy="306799"/>
          </a:xfrm>
          <a:prstGeom prst="rect">
            <a:avLst/>
          </a:prstGeom>
          <a:noFill/>
          <a:ln>
            <a:noFill/>
          </a:ln>
        </p:spPr>
      </p:pic>
      <p:pic>
        <p:nvPicPr>
          <p:cNvPr id="1740" name="Google Shape;1740;p52">
            <a:hlinkClick r:id="" action="ppaction://hlinkshowjump?jump=previousslide"/>
          </p:cNvPr>
          <p:cNvPicPr preferRelativeResize="0"/>
          <p:nvPr/>
        </p:nvPicPr>
        <p:blipFill rotWithShape="1">
          <a:blip r:embed="rId5">
            <a:alphaModFix/>
          </a:blip>
          <a:srcRect/>
          <a:stretch/>
        </p:blipFill>
        <p:spPr>
          <a:xfrm>
            <a:off x="316402" y="1575399"/>
            <a:ext cx="393167" cy="410619"/>
          </a:xfrm>
          <a:prstGeom prst="rect">
            <a:avLst/>
          </a:prstGeom>
          <a:noFill/>
          <a:ln>
            <a:noFill/>
          </a:ln>
        </p:spPr>
      </p:pic>
      <p:pic>
        <p:nvPicPr>
          <p:cNvPr id="1741" name="Google Shape;1741;p52">
            <a:hlinkClick r:id="" action="ppaction://hlinkshowjump?jump=nextslide"/>
          </p:cNvPr>
          <p:cNvPicPr preferRelativeResize="0"/>
          <p:nvPr/>
        </p:nvPicPr>
        <p:blipFill rotWithShape="1">
          <a:blip r:embed="rId5">
            <a:alphaModFix/>
          </a:blip>
          <a:srcRect/>
          <a:stretch/>
        </p:blipFill>
        <p:spPr>
          <a:xfrm flipH="1">
            <a:off x="316402" y="4966565"/>
            <a:ext cx="393167" cy="410619"/>
          </a:xfrm>
          <a:prstGeom prst="rect">
            <a:avLst/>
          </a:prstGeom>
          <a:noFill/>
          <a:ln>
            <a:noFill/>
          </a:ln>
        </p:spPr>
      </p:pic>
      <p:pic>
        <p:nvPicPr>
          <p:cNvPr id="1742" name="Google Shape;1742;p52">
            <a:hlinkClick r:id="rId6" action="ppaction://hlinksldjump"/>
          </p:cNvPr>
          <p:cNvPicPr preferRelativeResize="0"/>
          <p:nvPr/>
        </p:nvPicPr>
        <p:blipFill rotWithShape="1">
          <a:blip r:embed="rId7">
            <a:alphaModFix/>
          </a:blip>
          <a:srcRect l="396" r="395"/>
          <a:stretch/>
        </p:blipFill>
        <p:spPr>
          <a:xfrm>
            <a:off x="304067" y="5800700"/>
            <a:ext cx="403471" cy="410600"/>
          </a:xfrm>
          <a:prstGeom prst="rect">
            <a:avLst/>
          </a:prstGeom>
          <a:noFill/>
          <a:ln>
            <a:noFill/>
          </a:ln>
        </p:spPr>
      </p:pic>
      <p:pic>
        <p:nvPicPr>
          <p:cNvPr id="1743" name="Google Shape;1743;p52">
            <a:hlinkClick r:id="rId8" action="ppaction://hlinksldjump"/>
          </p:cNvPr>
          <p:cNvPicPr preferRelativeResize="0"/>
          <p:nvPr/>
        </p:nvPicPr>
        <p:blipFill rotWithShape="1">
          <a:blip r:embed="rId9">
            <a:alphaModFix/>
          </a:blip>
          <a:srcRect t="465" b="475"/>
          <a:stretch/>
        </p:blipFill>
        <p:spPr>
          <a:xfrm>
            <a:off x="10901617" y="1095889"/>
            <a:ext cx="454716" cy="293849"/>
          </a:xfrm>
          <a:prstGeom prst="rect">
            <a:avLst/>
          </a:prstGeom>
          <a:noFill/>
          <a:ln>
            <a:noFill/>
          </a:ln>
        </p:spPr>
      </p:pic>
      <p:pic>
        <p:nvPicPr>
          <p:cNvPr id="1744" name="Google Shape;1744;p52">
            <a:hlinkClick r:id="rId8" action="ppaction://hlinksldjump"/>
          </p:cNvPr>
          <p:cNvPicPr preferRelativeResize="0"/>
          <p:nvPr/>
        </p:nvPicPr>
        <p:blipFill rotWithShape="1">
          <a:blip r:embed="rId9">
            <a:alphaModFix/>
          </a:blip>
          <a:srcRect t="465" b="475"/>
          <a:stretch/>
        </p:blipFill>
        <p:spPr>
          <a:xfrm>
            <a:off x="6660119" y="1986018"/>
            <a:ext cx="379819" cy="371636"/>
          </a:xfrm>
          <a:prstGeom prst="rect">
            <a:avLst/>
          </a:prstGeom>
          <a:noFill/>
          <a:ln>
            <a:noFill/>
          </a:ln>
        </p:spPr>
      </p:pic>
      <p:pic>
        <p:nvPicPr>
          <p:cNvPr id="1745" name="Google Shape;1745;p52">
            <a:hlinkClick r:id="rId8" action="ppaction://hlinksldjump"/>
          </p:cNvPr>
          <p:cNvPicPr preferRelativeResize="0"/>
          <p:nvPr/>
        </p:nvPicPr>
        <p:blipFill rotWithShape="1">
          <a:blip r:embed="rId9">
            <a:alphaModFix/>
          </a:blip>
          <a:srcRect t="465" b="475"/>
          <a:stretch/>
        </p:blipFill>
        <p:spPr>
          <a:xfrm>
            <a:off x="11262100" y="5664460"/>
            <a:ext cx="354067" cy="345133"/>
          </a:xfrm>
          <a:prstGeom prst="rect">
            <a:avLst/>
          </a:prstGeom>
          <a:noFill/>
          <a:ln>
            <a:noFill/>
          </a:ln>
        </p:spPr>
      </p:pic>
      <p:pic>
        <p:nvPicPr>
          <p:cNvPr id="1746" name="Google Shape;1746;p52">
            <a:hlinkClick r:id="rId8" action="ppaction://hlinksldjump"/>
          </p:cNvPr>
          <p:cNvPicPr preferRelativeResize="0"/>
          <p:nvPr/>
        </p:nvPicPr>
        <p:blipFill rotWithShape="1">
          <a:blip r:embed="rId9">
            <a:alphaModFix/>
          </a:blip>
          <a:srcRect t="465" b="475"/>
          <a:stretch/>
        </p:blipFill>
        <p:spPr>
          <a:xfrm>
            <a:off x="11085067" y="5317578"/>
            <a:ext cx="354067" cy="345133"/>
          </a:xfrm>
          <a:prstGeom prst="rect">
            <a:avLst/>
          </a:prstGeom>
          <a:noFill/>
          <a:ln>
            <a:noFill/>
          </a:ln>
        </p:spPr>
      </p:pic>
      <p:sp>
        <p:nvSpPr>
          <p:cNvPr id="1747" name="Google Shape;1747;p52">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748" name="Google Shape;1748;p52">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749" name="Google Shape;1749;p52">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750" name="Google Shape;1750;p52">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B0F0D9F8-94A1-0F53-B8C8-67B8A7890847}"/>
              </a:ext>
            </a:extLst>
          </p:cNvPr>
          <p:cNvPicPr>
            <a:picLocks noChangeAspect="1"/>
          </p:cNvPicPr>
          <p:nvPr/>
        </p:nvPicPr>
        <p:blipFill rotWithShape="1">
          <a:blip r:embed="rId14"/>
          <a:srcRect l="2595" t="12458" r="55890" b="57600"/>
          <a:stretch/>
        </p:blipFill>
        <p:spPr>
          <a:xfrm>
            <a:off x="1704382" y="2721277"/>
            <a:ext cx="5677047" cy="3460064"/>
          </a:xfrm>
          <a:prstGeom prst="rect">
            <a:avLst/>
          </a:prstGeom>
        </p:spPr>
      </p:pic>
      <p:cxnSp>
        <p:nvCxnSpPr>
          <p:cNvPr id="4" name="Straight Arrow Connector 3">
            <a:extLst>
              <a:ext uri="{FF2B5EF4-FFF2-40B4-BE49-F238E27FC236}">
                <a16:creationId xmlns:a16="http://schemas.microsoft.com/office/drawing/2014/main" id="{CB23693D-971F-2AE6-372D-D6D2301FF51A}"/>
              </a:ext>
            </a:extLst>
          </p:cNvPr>
          <p:cNvCxnSpPr/>
          <p:nvPr/>
        </p:nvCxnSpPr>
        <p:spPr>
          <a:xfrm flipV="1">
            <a:off x="2806273" y="4696617"/>
            <a:ext cx="286025" cy="153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CE64C7-BE51-883A-4A14-06D0D56391C5}"/>
              </a:ext>
            </a:extLst>
          </p:cNvPr>
          <p:cNvSpPr txBox="1"/>
          <p:nvPr/>
        </p:nvSpPr>
        <p:spPr>
          <a:xfrm>
            <a:off x="2983306" y="4451310"/>
            <a:ext cx="2991093" cy="338554"/>
          </a:xfrm>
          <a:prstGeom prst="rect">
            <a:avLst/>
          </a:prstGeom>
          <a:noFill/>
        </p:spPr>
        <p:txBody>
          <a:bodyPr wrap="square" rtlCol="0">
            <a:spAutoFit/>
          </a:bodyPr>
          <a:lstStyle/>
          <a:p>
            <a:r>
              <a:rPr lang="en-US" sz="1600" dirty="0">
                <a:solidFill>
                  <a:schemeClr val="accent5"/>
                </a:solidFill>
                <a:latin typeface="Stencil" panose="040409050D0802020404" pitchFamily="82" charset="0"/>
              </a:rPr>
              <a:t>three single quotes</a:t>
            </a:r>
          </a:p>
        </p:txBody>
      </p:sp>
    </p:spTree>
    <p:extLst>
      <p:ext uri="{BB962C8B-B14F-4D97-AF65-F5344CB8AC3E}">
        <p14:creationId xmlns:p14="http://schemas.microsoft.com/office/powerpoint/2010/main" val="256564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25"/>
          <p:cNvSpPr txBox="1">
            <a:spLocks noGrp="1"/>
          </p:cNvSpPr>
          <p:nvPr>
            <p:ph type="title"/>
          </p:nvPr>
        </p:nvSpPr>
        <p:spPr>
          <a:xfrm>
            <a:off x="573278" y="1124917"/>
            <a:ext cx="3619501" cy="3209339"/>
          </a:xfrm>
          <a:prstGeom prst="rect">
            <a:avLst/>
          </a:prstGeom>
          <a:noFill/>
          <a:ln>
            <a:noFill/>
          </a:ln>
        </p:spPr>
        <p:txBody>
          <a:bodyPr spcFirstLastPara="1" vert="horz" wrap="square" lIns="0" tIns="0" rIns="0" bIns="0" rtlCol="0" anchor="b" anchorCtr="0">
            <a:normAutofit fontScale="90000"/>
          </a:bodyPr>
          <a:lstStyle/>
          <a:p>
            <a:pPr>
              <a:buSzPct val="138888"/>
            </a:pPr>
            <a:r>
              <a:rPr lang="en">
                <a:solidFill>
                  <a:schemeClr val="dk2"/>
                </a:solidFill>
                <a:latin typeface="Algerian"/>
                <a:ea typeface="Algerian"/>
                <a:cs typeface="Algerian"/>
                <a:sym typeface="Algerian"/>
              </a:rPr>
              <a:t>STRINGS IN PYTHON ARE ARRAYS OF BYTES. REPRESENTING UNICODE CHARACTERS</a:t>
            </a:r>
            <a:endParaRPr/>
          </a:p>
        </p:txBody>
      </p:sp>
      <p:pic>
        <p:nvPicPr>
          <p:cNvPr id="897" name="Google Shape;897;p25" descr="Color swatch burnished lilac"/>
          <p:cNvPicPr preferRelativeResize="0">
            <a:picLocks noGrp="1"/>
          </p:cNvPicPr>
          <p:nvPr>
            <p:ph type="pic" idx="2"/>
          </p:nvPr>
        </p:nvPicPr>
        <p:blipFill rotWithShape="1">
          <a:blip r:embed="rId3">
            <a:alphaModFix/>
          </a:blip>
          <a:srcRect l="105" r="104"/>
          <a:stretch/>
        </p:blipFill>
        <p:spPr>
          <a:xfrm>
            <a:off x="4279900" y="1463676"/>
            <a:ext cx="1498600" cy="2193925"/>
          </a:xfrm>
          <a:prstGeom prst="rect">
            <a:avLst/>
          </a:prstGeom>
          <a:noFill/>
          <a:ln>
            <a:noFill/>
          </a:ln>
        </p:spPr>
      </p:pic>
      <p:pic>
        <p:nvPicPr>
          <p:cNvPr id="898" name="Google Shape;898;p25" descr="Color swatch lotus"/>
          <p:cNvPicPr preferRelativeResize="0">
            <a:picLocks noGrp="1"/>
          </p:cNvPicPr>
          <p:nvPr>
            <p:ph type="pic" idx="3"/>
          </p:nvPr>
        </p:nvPicPr>
        <p:blipFill rotWithShape="1">
          <a:blip r:embed="rId4">
            <a:alphaModFix/>
          </a:blip>
          <a:srcRect l="105" r="104"/>
          <a:stretch/>
        </p:blipFill>
        <p:spPr>
          <a:xfrm>
            <a:off x="6227064" y="1463040"/>
            <a:ext cx="1499616" cy="2194560"/>
          </a:xfrm>
          <a:prstGeom prst="rect">
            <a:avLst/>
          </a:prstGeom>
          <a:noFill/>
          <a:ln>
            <a:noFill/>
          </a:ln>
        </p:spPr>
      </p:pic>
      <p:pic>
        <p:nvPicPr>
          <p:cNvPr id="899" name="Google Shape;899;p25" descr="Color swatch muted clay"/>
          <p:cNvPicPr preferRelativeResize="0">
            <a:picLocks noGrp="1"/>
          </p:cNvPicPr>
          <p:nvPr>
            <p:ph type="pic" idx="4"/>
          </p:nvPr>
        </p:nvPicPr>
        <p:blipFill rotWithShape="1">
          <a:blip r:embed="rId5">
            <a:alphaModFix/>
          </a:blip>
          <a:srcRect l="52" r="51"/>
          <a:stretch/>
        </p:blipFill>
        <p:spPr>
          <a:xfrm>
            <a:off x="8174736" y="1463040"/>
            <a:ext cx="1499616" cy="2194560"/>
          </a:xfrm>
          <a:prstGeom prst="rect">
            <a:avLst/>
          </a:prstGeom>
          <a:noFill/>
          <a:ln>
            <a:noFill/>
          </a:ln>
        </p:spPr>
      </p:pic>
      <p:pic>
        <p:nvPicPr>
          <p:cNvPr id="900" name="Google Shape;900;p25" descr="Color swatch dried moss"/>
          <p:cNvPicPr preferRelativeResize="0">
            <a:picLocks noGrp="1"/>
          </p:cNvPicPr>
          <p:nvPr>
            <p:ph type="pic" idx="5"/>
          </p:nvPr>
        </p:nvPicPr>
        <p:blipFill rotWithShape="1">
          <a:blip r:embed="rId6">
            <a:alphaModFix/>
          </a:blip>
          <a:srcRect l="256" r="256"/>
          <a:stretch/>
        </p:blipFill>
        <p:spPr>
          <a:xfrm>
            <a:off x="10122408" y="1463040"/>
            <a:ext cx="1499616" cy="2194560"/>
          </a:xfrm>
          <a:prstGeom prst="rect">
            <a:avLst/>
          </a:prstGeom>
          <a:noFill/>
          <a:ln>
            <a:noFill/>
          </a:ln>
        </p:spPr>
      </p:pic>
      <p:pic>
        <p:nvPicPr>
          <p:cNvPr id="901" name="Google Shape;901;p25" descr="Color swatch very peri"/>
          <p:cNvPicPr preferRelativeResize="0">
            <a:picLocks noGrp="1"/>
          </p:cNvPicPr>
          <p:nvPr>
            <p:ph type="pic" idx="6"/>
          </p:nvPr>
        </p:nvPicPr>
        <p:blipFill rotWithShape="1">
          <a:blip r:embed="rId7">
            <a:alphaModFix/>
          </a:blip>
          <a:srcRect l="105" r="104"/>
          <a:stretch/>
        </p:blipFill>
        <p:spPr>
          <a:xfrm rot="10800000">
            <a:off x="4279392" y="4087368"/>
            <a:ext cx="1499616" cy="2194560"/>
          </a:xfrm>
          <a:prstGeom prst="rect">
            <a:avLst/>
          </a:prstGeom>
          <a:noFill/>
          <a:ln>
            <a:noFill/>
          </a:ln>
        </p:spPr>
      </p:pic>
      <p:pic>
        <p:nvPicPr>
          <p:cNvPr id="902" name="Google Shape;902;p25" descr="Color swatch granite green"/>
          <p:cNvPicPr preferRelativeResize="0">
            <a:picLocks noGrp="1"/>
          </p:cNvPicPr>
          <p:nvPr>
            <p:ph type="pic" idx="7"/>
          </p:nvPr>
        </p:nvPicPr>
        <p:blipFill rotWithShape="1">
          <a:blip r:embed="rId8">
            <a:alphaModFix/>
          </a:blip>
          <a:srcRect l="105" r="104"/>
          <a:stretch/>
        </p:blipFill>
        <p:spPr>
          <a:xfrm rot="10800000">
            <a:off x="6227064" y="4087368"/>
            <a:ext cx="1499616" cy="2194560"/>
          </a:xfrm>
          <a:prstGeom prst="rect">
            <a:avLst/>
          </a:prstGeom>
          <a:noFill/>
          <a:ln>
            <a:noFill/>
          </a:ln>
        </p:spPr>
      </p:pic>
      <p:pic>
        <p:nvPicPr>
          <p:cNvPr id="903" name="Google Shape;903;p25" descr="Color swatch hawthorn rose"/>
          <p:cNvPicPr preferRelativeResize="0">
            <a:picLocks noGrp="1"/>
          </p:cNvPicPr>
          <p:nvPr>
            <p:ph type="pic" idx="8"/>
          </p:nvPr>
        </p:nvPicPr>
        <p:blipFill rotWithShape="1">
          <a:blip r:embed="rId9">
            <a:alphaModFix/>
          </a:blip>
          <a:srcRect l="256" r="256"/>
          <a:stretch/>
        </p:blipFill>
        <p:spPr>
          <a:xfrm rot="10800000">
            <a:off x="8174736" y="4087368"/>
            <a:ext cx="1499616" cy="2194560"/>
          </a:xfrm>
          <a:prstGeom prst="rect">
            <a:avLst/>
          </a:prstGeom>
          <a:noFill/>
          <a:ln>
            <a:noFill/>
          </a:ln>
        </p:spPr>
      </p:pic>
      <p:pic>
        <p:nvPicPr>
          <p:cNvPr id="904" name="Google Shape;904;p25" descr="Color swatch elderberry"/>
          <p:cNvPicPr preferRelativeResize="0">
            <a:picLocks noGrp="1"/>
          </p:cNvPicPr>
          <p:nvPr>
            <p:ph type="pic" idx="9"/>
          </p:nvPr>
        </p:nvPicPr>
        <p:blipFill rotWithShape="1">
          <a:blip r:embed="rId10">
            <a:alphaModFix/>
          </a:blip>
          <a:srcRect l="52" r="51"/>
          <a:stretch/>
        </p:blipFill>
        <p:spPr>
          <a:xfrm rot="10800000">
            <a:off x="10122408" y="4087368"/>
            <a:ext cx="1499616" cy="2194560"/>
          </a:xfrm>
          <a:prstGeom prst="rect">
            <a:avLst/>
          </a:prstGeom>
          <a:noFill/>
          <a:ln>
            <a:noFill/>
          </a:ln>
        </p:spPr>
      </p:pic>
      <p:pic>
        <p:nvPicPr>
          <p:cNvPr id="905" name="Google Shape;905;p25"/>
          <p:cNvPicPr preferRelativeResize="0"/>
          <p:nvPr/>
        </p:nvPicPr>
        <p:blipFill rotWithShape="1">
          <a:blip r:embed="rId11">
            <a:alphaModFix/>
          </a:blip>
          <a:srcRect l="3750" t="23599" r="64900" b="56533"/>
          <a:stretch/>
        </p:blipFill>
        <p:spPr>
          <a:xfrm>
            <a:off x="3718388" y="1856439"/>
            <a:ext cx="8016584" cy="4461860"/>
          </a:xfrm>
          <a:prstGeom prst="rect">
            <a:avLst/>
          </a:prstGeom>
          <a:noFill/>
          <a:ln>
            <a:noFill/>
          </a:ln>
        </p:spPr>
      </p:pic>
    </p:spTree>
    <p:extLst>
      <p:ext uri="{BB962C8B-B14F-4D97-AF65-F5344CB8AC3E}">
        <p14:creationId xmlns:p14="http://schemas.microsoft.com/office/powerpoint/2010/main" val="261498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26"/>
          <p:cNvSpPr txBox="1">
            <a:spLocks noGrp="1"/>
          </p:cNvSpPr>
          <p:nvPr>
            <p:ph type="body" idx="1"/>
          </p:nvPr>
        </p:nvSpPr>
        <p:spPr>
          <a:xfrm>
            <a:off x="457200" y="2779776"/>
            <a:ext cx="3465576" cy="3063240"/>
          </a:xfrm>
          <a:prstGeom prst="rect">
            <a:avLst/>
          </a:prstGeom>
          <a:noFill/>
          <a:ln>
            <a:noFill/>
          </a:ln>
        </p:spPr>
        <p:txBody>
          <a:bodyPr spcFirstLastPara="1" vert="horz" wrap="square" lIns="0" tIns="0" rIns="0" bIns="0" rtlCol="0" anchor="ctr" anchorCtr="0">
            <a:noAutofit/>
          </a:bodyPr>
          <a:lstStyle/>
          <a:p>
            <a:pPr marL="0" indent="-135463">
              <a:lnSpc>
                <a:spcPct val="125000"/>
              </a:lnSpc>
              <a:buFont typeface="Arial"/>
              <a:buChar char="•"/>
            </a:pPr>
            <a:r>
              <a:rPr lang="en" sz="2400" dirty="0">
                <a:solidFill>
                  <a:srgbClr val="24292F"/>
                </a:solidFill>
                <a:latin typeface="Algerian"/>
                <a:ea typeface="Algerian"/>
                <a:cs typeface="Algerian"/>
                <a:sym typeface="Algerian"/>
              </a:rPr>
              <a:t>Strings are Arrays ==&gt; access the element of arrays</a:t>
            </a:r>
            <a:br>
              <a:rPr lang="en" sz="2400" dirty="0">
                <a:solidFill>
                  <a:srgbClr val="24292F"/>
                </a:solidFill>
                <a:latin typeface="Algerian"/>
                <a:ea typeface="Algerian"/>
                <a:cs typeface="Algerian"/>
                <a:sym typeface="Algerian"/>
              </a:rPr>
            </a:br>
            <a:endParaRPr sz="2400" dirty="0">
              <a:solidFill>
                <a:srgbClr val="24292F"/>
              </a:solidFill>
              <a:latin typeface="Algerian"/>
              <a:ea typeface="Algerian"/>
              <a:cs typeface="Algerian"/>
              <a:sym typeface="Algerian"/>
            </a:endParaRPr>
          </a:p>
          <a:p>
            <a:pPr marL="0" indent="-135463">
              <a:lnSpc>
                <a:spcPct val="125000"/>
              </a:lnSpc>
              <a:buFont typeface="Arial"/>
              <a:buChar char="•"/>
            </a:pPr>
            <a:r>
              <a:rPr lang="en" sz="2400" dirty="0">
                <a:solidFill>
                  <a:srgbClr val="24292F"/>
                </a:solidFill>
                <a:latin typeface="Algerian"/>
                <a:ea typeface="Algerian"/>
                <a:cs typeface="Algerian"/>
                <a:sym typeface="Algerian"/>
              </a:rPr>
              <a:t>Python does not have a character data type, a single character is simply a string with a length of 1</a:t>
            </a:r>
            <a:endParaRPr dirty="0"/>
          </a:p>
        </p:txBody>
      </p:sp>
      <p:sp>
        <p:nvSpPr>
          <p:cNvPr id="912" name="Google Shape;912;p26"/>
          <p:cNvSpPr/>
          <p:nvPr/>
        </p:nvSpPr>
        <p:spPr>
          <a:xfrm>
            <a:off x="228601" y="241300"/>
            <a:ext cx="11772900" cy="6400800"/>
          </a:xfrm>
          <a:prstGeom prst="rect">
            <a:avLst/>
          </a:prstGeom>
          <a:noFill/>
          <a:ln w="25400" cap="flat" cmpd="sng">
            <a:solidFill>
              <a:schemeClr val="accent4"/>
            </a:solidFill>
            <a:prstDash val="solid"/>
            <a:round/>
            <a:headEnd type="none" w="sm" len="sm"/>
            <a:tailEnd type="none" w="sm" len="sm"/>
          </a:ln>
        </p:spPr>
        <p:txBody>
          <a:bodyPr spcFirstLastPara="1" wrap="square" lIns="121900" tIns="60933" rIns="121900" bIns="60933" anchor="ctr" anchorCtr="0">
            <a:noAutofit/>
          </a:bodyPr>
          <a:lstStyle/>
          <a:p>
            <a:pPr algn="ctr"/>
            <a:endParaRPr sz="1400">
              <a:solidFill>
                <a:schemeClr val="lt1"/>
              </a:solidFill>
              <a:latin typeface="Arial"/>
              <a:ea typeface="Arial"/>
              <a:cs typeface="Arial"/>
              <a:sym typeface="Arial"/>
            </a:endParaRPr>
          </a:p>
        </p:txBody>
      </p:sp>
      <p:pic>
        <p:nvPicPr>
          <p:cNvPr id="913" name="Google Shape;913;p26"/>
          <p:cNvPicPr preferRelativeResize="0">
            <a:picLocks noGrp="1"/>
          </p:cNvPicPr>
          <p:nvPr>
            <p:ph type="pic" idx="2"/>
          </p:nvPr>
        </p:nvPicPr>
        <p:blipFill rotWithShape="1">
          <a:blip r:embed="rId3">
            <a:alphaModFix/>
          </a:blip>
          <a:srcRect l="2937" t="21333" r="71114" b="55466"/>
          <a:stretch/>
        </p:blipFill>
        <p:spPr>
          <a:xfrm>
            <a:off x="5128366" y="1399032"/>
            <a:ext cx="6873135" cy="4151376"/>
          </a:xfrm>
          <a:prstGeom prst="rect">
            <a:avLst/>
          </a:prstGeom>
          <a:noFill/>
          <a:ln>
            <a:noFill/>
          </a:ln>
        </p:spPr>
      </p:pic>
    </p:spTree>
    <p:extLst>
      <p:ext uri="{BB962C8B-B14F-4D97-AF65-F5344CB8AC3E}">
        <p14:creationId xmlns:p14="http://schemas.microsoft.com/office/powerpoint/2010/main" val="2995542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27"/>
          <p:cNvSpPr txBox="1">
            <a:spLocks noGrp="1"/>
          </p:cNvSpPr>
          <p:nvPr>
            <p:ph type="title"/>
          </p:nvPr>
        </p:nvSpPr>
        <p:spPr>
          <a:xfrm>
            <a:off x="457200" y="1170429"/>
            <a:ext cx="3619501" cy="4251963"/>
          </a:xfrm>
          <a:prstGeom prst="rect">
            <a:avLst/>
          </a:prstGeom>
          <a:noFill/>
          <a:ln>
            <a:noFill/>
          </a:ln>
        </p:spPr>
        <p:txBody>
          <a:bodyPr spcFirstLastPara="1" vert="horz" wrap="square" lIns="0" tIns="0" rIns="0" bIns="0" rtlCol="0" anchor="b" anchorCtr="0">
            <a:normAutofit/>
          </a:bodyPr>
          <a:lstStyle/>
          <a:p>
            <a:pPr>
              <a:lnSpc>
                <a:spcPct val="83333"/>
              </a:lnSpc>
            </a:pPr>
            <a:r>
              <a:rPr lang="en" sz="4800">
                <a:solidFill>
                  <a:srgbClr val="24292F"/>
                </a:solidFill>
                <a:latin typeface="Algerian"/>
                <a:ea typeface="Algerian"/>
                <a:cs typeface="Algerian"/>
                <a:sym typeface="Algerian"/>
              </a:rPr>
              <a:t>Looping Through a String</a:t>
            </a:r>
            <a:br>
              <a:rPr lang="en" sz="4400">
                <a:solidFill>
                  <a:srgbClr val="24292F"/>
                </a:solidFill>
                <a:latin typeface="Algerian"/>
                <a:ea typeface="Algerian"/>
                <a:cs typeface="Algerian"/>
                <a:sym typeface="Algerian"/>
              </a:rPr>
            </a:br>
            <a:br>
              <a:rPr lang="en" sz="4400">
                <a:solidFill>
                  <a:srgbClr val="24292F"/>
                </a:solidFill>
                <a:latin typeface="Algerian"/>
                <a:ea typeface="Algerian"/>
                <a:cs typeface="Algerian"/>
                <a:sym typeface="Algerian"/>
              </a:rPr>
            </a:br>
            <a:endParaRPr sz="4400">
              <a:latin typeface="Algerian"/>
              <a:ea typeface="Algerian"/>
              <a:cs typeface="Algerian"/>
              <a:sym typeface="Algerian"/>
            </a:endParaRPr>
          </a:p>
        </p:txBody>
      </p:sp>
      <p:pic>
        <p:nvPicPr>
          <p:cNvPr id="919" name="Google Shape;919;p27" descr="Color swatch greenbrier"/>
          <p:cNvPicPr preferRelativeResize="0">
            <a:picLocks noGrp="1"/>
          </p:cNvPicPr>
          <p:nvPr>
            <p:ph type="pic" idx="2"/>
          </p:nvPr>
        </p:nvPicPr>
        <p:blipFill rotWithShape="1">
          <a:blip r:embed="rId3">
            <a:alphaModFix/>
          </a:blip>
          <a:srcRect l="105" r="104"/>
          <a:stretch/>
        </p:blipFill>
        <p:spPr>
          <a:xfrm>
            <a:off x="4279392" y="1170433"/>
            <a:ext cx="1499616" cy="2487169"/>
          </a:xfrm>
          <a:prstGeom prst="rect">
            <a:avLst/>
          </a:prstGeom>
          <a:noFill/>
          <a:ln>
            <a:noFill/>
          </a:ln>
        </p:spPr>
      </p:pic>
      <p:pic>
        <p:nvPicPr>
          <p:cNvPr id="920" name="Google Shape;920;p27" descr="Color swatch foliage"/>
          <p:cNvPicPr preferRelativeResize="0">
            <a:picLocks noGrp="1"/>
          </p:cNvPicPr>
          <p:nvPr>
            <p:ph type="pic" idx="3"/>
          </p:nvPr>
        </p:nvPicPr>
        <p:blipFill rotWithShape="1">
          <a:blip r:embed="rId4">
            <a:alphaModFix/>
          </a:blip>
          <a:srcRect l="105" r="104"/>
          <a:stretch/>
        </p:blipFill>
        <p:spPr>
          <a:xfrm>
            <a:off x="6227064" y="1170429"/>
            <a:ext cx="1499616" cy="2487171"/>
          </a:xfrm>
          <a:prstGeom prst="rect">
            <a:avLst/>
          </a:prstGeom>
          <a:noFill/>
          <a:ln>
            <a:noFill/>
          </a:ln>
        </p:spPr>
      </p:pic>
      <p:pic>
        <p:nvPicPr>
          <p:cNvPr id="921" name="Google Shape;921;p27" descr="Color swatch treetop"/>
          <p:cNvPicPr preferRelativeResize="0">
            <a:picLocks noGrp="1"/>
          </p:cNvPicPr>
          <p:nvPr>
            <p:ph type="pic" idx="4"/>
          </p:nvPr>
        </p:nvPicPr>
        <p:blipFill rotWithShape="1">
          <a:blip r:embed="rId5">
            <a:alphaModFix/>
          </a:blip>
          <a:srcRect l="52" r="51"/>
          <a:stretch/>
        </p:blipFill>
        <p:spPr>
          <a:xfrm>
            <a:off x="8174736" y="1170429"/>
            <a:ext cx="1499616" cy="2487171"/>
          </a:xfrm>
          <a:prstGeom prst="rect">
            <a:avLst/>
          </a:prstGeom>
          <a:noFill/>
          <a:ln>
            <a:noFill/>
          </a:ln>
        </p:spPr>
      </p:pic>
      <p:pic>
        <p:nvPicPr>
          <p:cNvPr id="922" name="Google Shape;922;p27" descr="Color swatch celery"/>
          <p:cNvPicPr preferRelativeResize="0">
            <a:picLocks noGrp="1"/>
          </p:cNvPicPr>
          <p:nvPr>
            <p:ph type="pic" idx="5"/>
          </p:nvPr>
        </p:nvPicPr>
        <p:blipFill rotWithShape="1">
          <a:blip r:embed="rId6">
            <a:alphaModFix/>
          </a:blip>
          <a:srcRect l="52" r="51"/>
          <a:stretch/>
        </p:blipFill>
        <p:spPr>
          <a:xfrm>
            <a:off x="10122408" y="1170429"/>
            <a:ext cx="1499616" cy="2487171"/>
          </a:xfrm>
          <a:prstGeom prst="rect">
            <a:avLst/>
          </a:prstGeom>
          <a:noFill/>
          <a:ln>
            <a:noFill/>
          </a:ln>
        </p:spPr>
      </p:pic>
      <p:pic>
        <p:nvPicPr>
          <p:cNvPr id="923" name="Google Shape;923;p27" descr="Color swatch chai tea"/>
          <p:cNvPicPr preferRelativeResize="0">
            <a:picLocks noGrp="1"/>
          </p:cNvPicPr>
          <p:nvPr>
            <p:ph type="pic" idx="6"/>
          </p:nvPr>
        </p:nvPicPr>
        <p:blipFill rotWithShape="1">
          <a:blip r:embed="rId7">
            <a:alphaModFix/>
          </a:blip>
          <a:srcRect l="105" r="104"/>
          <a:stretch/>
        </p:blipFill>
        <p:spPr>
          <a:xfrm rot="10800000">
            <a:off x="4279392" y="4087368"/>
            <a:ext cx="1499616" cy="2487168"/>
          </a:xfrm>
          <a:prstGeom prst="rect">
            <a:avLst/>
          </a:prstGeom>
          <a:noFill/>
          <a:ln>
            <a:noFill/>
          </a:ln>
        </p:spPr>
      </p:pic>
      <p:pic>
        <p:nvPicPr>
          <p:cNvPr id="924" name="Google Shape;924;p27" descr="Color swatch dewberry"/>
          <p:cNvPicPr preferRelativeResize="0">
            <a:picLocks noGrp="1"/>
          </p:cNvPicPr>
          <p:nvPr>
            <p:ph type="pic" idx="7"/>
          </p:nvPr>
        </p:nvPicPr>
        <p:blipFill rotWithShape="1">
          <a:blip r:embed="rId8">
            <a:alphaModFix/>
          </a:blip>
          <a:srcRect l="105" r="104"/>
          <a:stretch/>
        </p:blipFill>
        <p:spPr>
          <a:xfrm rot="10800000">
            <a:off x="6227064" y="4087369"/>
            <a:ext cx="1499616" cy="2487169"/>
          </a:xfrm>
          <a:prstGeom prst="rect">
            <a:avLst/>
          </a:prstGeom>
          <a:noFill/>
          <a:ln>
            <a:noFill/>
          </a:ln>
        </p:spPr>
      </p:pic>
      <p:pic>
        <p:nvPicPr>
          <p:cNvPr id="925" name="Google Shape;925;p27" descr="Color swatch very peri"/>
          <p:cNvPicPr preferRelativeResize="0">
            <a:picLocks noGrp="1"/>
          </p:cNvPicPr>
          <p:nvPr>
            <p:ph type="pic" idx="8"/>
          </p:nvPr>
        </p:nvPicPr>
        <p:blipFill rotWithShape="1">
          <a:blip r:embed="rId9">
            <a:alphaModFix/>
          </a:blip>
          <a:srcRect l="52" r="51"/>
          <a:stretch/>
        </p:blipFill>
        <p:spPr>
          <a:xfrm rot="10800000">
            <a:off x="8174736" y="4087369"/>
            <a:ext cx="1499616" cy="2487169"/>
          </a:xfrm>
          <a:prstGeom prst="rect">
            <a:avLst/>
          </a:prstGeom>
          <a:noFill/>
          <a:ln>
            <a:noFill/>
          </a:ln>
        </p:spPr>
      </p:pic>
      <p:pic>
        <p:nvPicPr>
          <p:cNvPr id="926" name="Google Shape;926;p27" descr="Color swatch eggshell blue"/>
          <p:cNvPicPr preferRelativeResize="0">
            <a:picLocks noGrp="1"/>
          </p:cNvPicPr>
          <p:nvPr>
            <p:ph type="pic" idx="9"/>
          </p:nvPr>
        </p:nvPicPr>
        <p:blipFill rotWithShape="1">
          <a:blip r:embed="rId10">
            <a:alphaModFix/>
          </a:blip>
          <a:srcRect l="52" r="51"/>
          <a:stretch/>
        </p:blipFill>
        <p:spPr>
          <a:xfrm rot="10800000">
            <a:off x="10122408" y="4087369"/>
            <a:ext cx="1499616" cy="2487169"/>
          </a:xfrm>
          <a:prstGeom prst="rect">
            <a:avLst/>
          </a:prstGeom>
          <a:noFill/>
          <a:ln>
            <a:noFill/>
          </a:ln>
        </p:spPr>
      </p:pic>
      <p:pic>
        <p:nvPicPr>
          <p:cNvPr id="927" name="Google Shape;927;p27"/>
          <p:cNvPicPr preferRelativeResize="0"/>
          <p:nvPr/>
        </p:nvPicPr>
        <p:blipFill rotWithShape="1">
          <a:blip r:embed="rId11">
            <a:alphaModFix/>
          </a:blip>
          <a:srcRect l="4675" t="25467" r="75250" b="52267"/>
          <a:stretch/>
        </p:blipFill>
        <p:spPr>
          <a:xfrm>
            <a:off x="4279389" y="1791474"/>
            <a:ext cx="7342635" cy="3932671"/>
          </a:xfrm>
          <a:prstGeom prst="rect">
            <a:avLst/>
          </a:prstGeom>
          <a:noFill/>
          <a:ln>
            <a:noFill/>
          </a:ln>
        </p:spPr>
      </p:pic>
    </p:spTree>
    <p:extLst>
      <p:ext uri="{BB962C8B-B14F-4D97-AF65-F5344CB8AC3E}">
        <p14:creationId xmlns:p14="http://schemas.microsoft.com/office/powerpoint/2010/main" val="594714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28" descr="Close up of white flower on black background"/>
          <p:cNvPicPr preferRelativeResize="0">
            <a:picLocks noGrp="1"/>
          </p:cNvPicPr>
          <p:nvPr>
            <p:ph type="pic" idx="2"/>
          </p:nvPr>
        </p:nvPicPr>
        <p:blipFill rotWithShape="1">
          <a:blip r:embed="rId3">
            <a:alphaModFix/>
          </a:blip>
          <a:srcRect t="17177" b="17178"/>
          <a:stretch/>
        </p:blipFill>
        <p:spPr>
          <a:xfrm>
            <a:off x="4708526" y="960439"/>
            <a:ext cx="6575425" cy="5075237"/>
          </a:xfrm>
          <a:prstGeom prst="rect">
            <a:avLst/>
          </a:prstGeom>
          <a:noFill/>
          <a:ln>
            <a:noFill/>
          </a:ln>
        </p:spPr>
      </p:pic>
      <p:pic>
        <p:nvPicPr>
          <p:cNvPr id="933" name="Google Shape;933;p28"/>
          <p:cNvPicPr preferRelativeResize="0"/>
          <p:nvPr/>
        </p:nvPicPr>
        <p:blipFill rotWithShape="1">
          <a:blip r:embed="rId4">
            <a:alphaModFix/>
          </a:blip>
          <a:srcRect l="4574" t="25995" r="64526" b="61204"/>
          <a:stretch/>
        </p:blipFill>
        <p:spPr>
          <a:xfrm>
            <a:off x="4462272" y="822325"/>
            <a:ext cx="6948736" cy="5340732"/>
          </a:xfrm>
          <a:prstGeom prst="rect">
            <a:avLst/>
          </a:prstGeom>
          <a:noFill/>
          <a:ln>
            <a:noFill/>
          </a:ln>
        </p:spPr>
      </p:pic>
      <p:sp>
        <p:nvSpPr>
          <p:cNvPr id="934" name="Google Shape;934;p28"/>
          <p:cNvSpPr/>
          <p:nvPr/>
        </p:nvSpPr>
        <p:spPr>
          <a:xfrm flipH="1">
            <a:off x="633128" y="584753"/>
            <a:ext cx="3519205" cy="3877985"/>
          </a:xfrm>
          <a:prstGeom prst="rect">
            <a:avLst/>
          </a:prstGeom>
          <a:noFill/>
          <a:ln>
            <a:noFill/>
          </a:ln>
        </p:spPr>
        <p:txBody>
          <a:bodyPr spcFirstLastPara="1" wrap="square" lIns="0" tIns="0" rIns="0" bIns="0" anchor="ctr" anchorCtr="0">
            <a:spAutoFit/>
          </a:bodyPr>
          <a:lstStyle/>
          <a:p>
            <a:r>
              <a:rPr lang="en" sz="5400">
                <a:solidFill>
                  <a:srgbClr val="24292F"/>
                </a:solidFill>
                <a:latin typeface="Algerian"/>
                <a:ea typeface="Algerian"/>
                <a:cs typeface="Algerian"/>
                <a:sym typeface="Algerian"/>
              </a:rPr>
              <a:t>String Length:</a:t>
            </a:r>
            <a:endParaRPr sz="2400"/>
          </a:p>
          <a:p>
            <a:endParaRPr sz="3600" b="1">
              <a:solidFill>
                <a:srgbClr val="24292F"/>
              </a:solidFill>
              <a:latin typeface="Federo"/>
              <a:ea typeface="Federo"/>
              <a:cs typeface="Federo"/>
              <a:sym typeface="Federo"/>
            </a:endParaRPr>
          </a:p>
          <a:p>
            <a:r>
              <a:rPr lang="en" sz="3600" b="1">
                <a:solidFill>
                  <a:srgbClr val="24292F"/>
                </a:solidFill>
                <a:latin typeface="Federo"/>
                <a:ea typeface="Federo"/>
                <a:cs typeface="Federo"/>
                <a:sym typeface="Federo"/>
              </a:rPr>
              <a:t>To get the length of a string, use the </a:t>
            </a:r>
            <a:r>
              <a:rPr lang="en" sz="2000" b="1">
                <a:solidFill>
                  <a:srgbClr val="24292F"/>
                </a:solidFill>
                <a:latin typeface="Federo"/>
                <a:ea typeface="Federo"/>
                <a:cs typeface="Federo"/>
                <a:sym typeface="Federo"/>
              </a:rPr>
              <a:t>len()</a:t>
            </a:r>
            <a:r>
              <a:rPr lang="en" sz="3600" b="1">
                <a:solidFill>
                  <a:srgbClr val="24292F"/>
                </a:solidFill>
                <a:latin typeface="Federo"/>
                <a:ea typeface="Federo"/>
                <a:cs typeface="Federo"/>
                <a:sym typeface="Federo"/>
              </a:rPr>
              <a:t>function</a:t>
            </a:r>
            <a:r>
              <a:rPr lang="en" sz="1400" b="1">
                <a:solidFill>
                  <a:schemeClr val="dk1"/>
                </a:solidFill>
                <a:latin typeface="Federo"/>
                <a:ea typeface="Federo"/>
                <a:cs typeface="Federo"/>
                <a:sym typeface="Federo"/>
              </a:rPr>
              <a:t> </a:t>
            </a:r>
            <a:endParaRPr sz="4800" b="1">
              <a:solidFill>
                <a:schemeClr val="dk1"/>
              </a:solidFill>
              <a:latin typeface="Federo"/>
              <a:ea typeface="Federo"/>
              <a:cs typeface="Federo"/>
              <a:sym typeface="Federo"/>
            </a:endParaRPr>
          </a:p>
        </p:txBody>
      </p:sp>
    </p:spTree>
    <p:extLst>
      <p:ext uri="{BB962C8B-B14F-4D97-AF65-F5344CB8AC3E}">
        <p14:creationId xmlns:p14="http://schemas.microsoft.com/office/powerpoint/2010/main" val="370386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30" descr="Color swatch anthracite"/>
          <p:cNvPicPr preferRelativeResize="0">
            <a:picLocks noGrp="1"/>
          </p:cNvPicPr>
          <p:nvPr>
            <p:ph type="pic" idx="2"/>
          </p:nvPr>
        </p:nvPicPr>
        <p:blipFill rotWithShape="1">
          <a:blip r:embed="rId3">
            <a:alphaModFix/>
          </a:blip>
          <a:srcRect l="105" r="104"/>
          <a:stretch/>
        </p:blipFill>
        <p:spPr>
          <a:xfrm>
            <a:off x="4279392" y="1463040"/>
            <a:ext cx="1499616" cy="2194560"/>
          </a:xfrm>
          <a:prstGeom prst="rect">
            <a:avLst/>
          </a:prstGeom>
          <a:noFill/>
          <a:ln>
            <a:noFill/>
          </a:ln>
        </p:spPr>
      </p:pic>
      <p:pic>
        <p:nvPicPr>
          <p:cNvPr id="948" name="Google Shape;948;p30" descr="Color swatch volcanic glass"/>
          <p:cNvPicPr preferRelativeResize="0">
            <a:picLocks noGrp="1"/>
          </p:cNvPicPr>
          <p:nvPr>
            <p:ph type="pic" idx="3"/>
          </p:nvPr>
        </p:nvPicPr>
        <p:blipFill rotWithShape="1">
          <a:blip r:embed="rId4">
            <a:alphaModFix/>
          </a:blip>
          <a:srcRect l="105" r="104"/>
          <a:stretch/>
        </p:blipFill>
        <p:spPr>
          <a:xfrm>
            <a:off x="6227064" y="1463040"/>
            <a:ext cx="1499616" cy="2194560"/>
          </a:xfrm>
          <a:prstGeom prst="rect">
            <a:avLst/>
          </a:prstGeom>
          <a:noFill/>
          <a:ln>
            <a:noFill/>
          </a:ln>
        </p:spPr>
      </p:pic>
      <p:pic>
        <p:nvPicPr>
          <p:cNvPr id="949" name="Google Shape;949;p30" descr="Color swatch deep taupe"/>
          <p:cNvPicPr preferRelativeResize="0">
            <a:picLocks noGrp="1"/>
          </p:cNvPicPr>
          <p:nvPr>
            <p:ph type="pic" idx="4"/>
          </p:nvPr>
        </p:nvPicPr>
        <p:blipFill rotWithShape="1">
          <a:blip r:embed="rId5">
            <a:alphaModFix/>
          </a:blip>
          <a:srcRect l="256" r="256"/>
          <a:stretch/>
        </p:blipFill>
        <p:spPr>
          <a:xfrm>
            <a:off x="8174736" y="1463040"/>
            <a:ext cx="1499616" cy="2194560"/>
          </a:xfrm>
          <a:prstGeom prst="rect">
            <a:avLst/>
          </a:prstGeom>
          <a:noFill/>
          <a:ln>
            <a:noFill/>
          </a:ln>
        </p:spPr>
      </p:pic>
      <p:pic>
        <p:nvPicPr>
          <p:cNvPr id="950" name="Google Shape;950;p30" descr="Color swatch plaza taupe"/>
          <p:cNvPicPr preferRelativeResize="0">
            <a:picLocks noGrp="1"/>
          </p:cNvPicPr>
          <p:nvPr>
            <p:ph type="pic" idx="5"/>
          </p:nvPr>
        </p:nvPicPr>
        <p:blipFill rotWithShape="1">
          <a:blip r:embed="rId6">
            <a:alphaModFix/>
          </a:blip>
          <a:srcRect l="52" r="51"/>
          <a:stretch/>
        </p:blipFill>
        <p:spPr>
          <a:xfrm>
            <a:off x="10122408" y="1463040"/>
            <a:ext cx="1499616" cy="2194560"/>
          </a:xfrm>
          <a:prstGeom prst="rect">
            <a:avLst/>
          </a:prstGeom>
          <a:noFill/>
          <a:ln>
            <a:noFill/>
          </a:ln>
        </p:spPr>
      </p:pic>
      <p:pic>
        <p:nvPicPr>
          <p:cNvPr id="951" name="Google Shape;951;p30" descr="Color swatch white sand"/>
          <p:cNvPicPr preferRelativeResize="0">
            <a:picLocks noGrp="1"/>
          </p:cNvPicPr>
          <p:nvPr>
            <p:ph type="pic" idx="6"/>
          </p:nvPr>
        </p:nvPicPr>
        <p:blipFill rotWithShape="1">
          <a:blip r:embed="rId7">
            <a:alphaModFix/>
          </a:blip>
          <a:srcRect l="105" r="104"/>
          <a:stretch/>
        </p:blipFill>
        <p:spPr>
          <a:xfrm>
            <a:off x="4279392" y="4087368"/>
            <a:ext cx="1499616" cy="2194560"/>
          </a:xfrm>
          <a:prstGeom prst="rect">
            <a:avLst/>
          </a:prstGeom>
          <a:noFill/>
          <a:ln>
            <a:noFill/>
          </a:ln>
        </p:spPr>
      </p:pic>
      <p:pic>
        <p:nvPicPr>
          <p:cNvPr id="952" name="Google Shape;952;p30" descr="Color swatch petrified oak"/>
          <p:cNvPicPr preferRelativeResize="0">
            <a:picLocks noGrp="1"/>
          </p:cNvPicPr>
          <p:nvPr>
            <p:ph type="pic" idx="7"/>
          </p:nvPr>
        </p:nvPicPr>
        <p:blipFill rotWithShape="1">
          <a:blip r:embed="rId8">
            <a:alphaModFix/>
          </a:blip>
          <a:srcRect l="105" r="104"/>
          <a:stretch/>
        </p:blipFill>
        <p:spPr>
          <a:xfrm>
            <a:off x="6227064" y="4087368"/>
            <a:ext cx="1499616" cy="2194560"/>
          </a:xfrm>
          <a:prstGeom prst="rect">
            <a:avLst/>
          </a:prstGeom>
          <a:noFill/>
          <a:ln>
            <a:noFill/>
          </a:ln>
        </p:spPr>
      </p:pic>
      <p:pic>
        <p:nvPicPr>
          <p:cNvPr id="953" name="Google Shape;953;p30" descr="Color swatch cloud dance"/>
          <p:cNvPicPr preferRelativeResize="0">
            <a:picLocks noGrp="1"/>
          </p:cNvPicPr>
          <p:nvPr>
            <p:ph type="pic" idx="8"/>
          </p:nvPr>
        </p:nvPicPr>
        <p:blipFill rotWithShape="1">
          <a:blip r:embed="rId9">
            <a:alphaModFix/>
          </a:blip>
          <a:srcRect l="52" r="51"/>
          <a:stretch/>
        </p:blipFill>
        <p:spPr>
          <a:xfrm>
            <a:off x="8174736" y="4087368"/>
            <a:ext cx="1499616" cy="2194560"/>
          </a:xfrm>
          <a:prstGeom prst="rect">
            <a:avLst/>
          </a:prstGeom>
          <a:noFill/>
          <a:ln>
            <a:noFill/>
          </a:ln>
        </p:spPr>
      </p:pic>
      <p:pic>
        <p:nvPicPr>
          <p:cNvPr id="954" name="Google Shape;954;p30" descr="Color swatch very peri"/>
          <p:cNvPicPr preferRelativeResize="0">
            <a:picLocks noGrp="1"/>
          </p:cNvPicPr>
          <p:nvPr>
            <p:ph type="pic" idx="9"/>
          </p:nvPr>
        </p:nvPicPr>
        <p:blipFill rotWithShape="1">
          <a:blip r:embed="rId10">
            <a:alphaModFix/>
          </a:blip>
          <a:srcRect l="52" r="51"/>
          <a:stretch/>
        </p:blipFill>
        <p:spPr>
          <a:xfrm>
            <a:off x="10122408" y="4087368"/>
            <a:ext cx="1499616" cy="2194560"/>
          </a:xfrm>
          <a:prstGeom prst="rect">
            <a:avLst/>
          </a:prstGeom>
          <a:noFill/>
          <a:ln>
            <a:noFill/>
          </a:ln>
        </p:spPr>
      </p:pic>
      <p:sp>
        <p:nvSpPr>
          <p:cNvPr id="955" name="Google Shape;955;p30"/>
          <p:cNvSpPr txBox="1">
            <a:spLocks noGrp="1"/>
          </p:cNvSpPr>
          <p:nvPr>
            <p:ph type="title"/>
          </p:nvPr>
        </p:nvSpPr>
        <p:spPr>
          <a:xfrm>
            <a:off x="426315" y="1603199"/>
            <a:ext cx="3673247" cy="4247317"/>
          </a:xfrm>
          <a:prstGeom prst="rect">
            <a:avLst/>
          </a:prstGeom>
          <a:noFill/>
          <a:ln>
            <a:noFill/>
          </a:ln>
        </p:spPr>
        <p:txBody>
          <a:bodyPr spcFirstLastPara="1" vert="horz" wrap="square" lIns="0" tIns="0" rIns="0" bIns="0" rtlCol="0" anchor="ctr" anchorCtr="0">
            <a:spAutoFit/>
          </a:bodyPr>
          <a:lstStyle/>
          <a:p>
            <a:pPr>
              <a:lnSpc>
                <a:spcPct val="100000"/>
              </a:lnSpc>
              <a:buClr>
                <a:schemeClr val="dk1"/>
              </a:buClr>
            </a:pPr>
            <a:endParaRPr sz="4000" b="1">
              <a:solidFill>
                <a:schemeClr val="dk1"/>
              </a:solidFill>
              <a:latin typeface="Federo"/>
              <a:ea typeface="Federo"/>
              <a:cs typeface="Federo"/>
              <a:sym typeface="Federo"/>
            </a:endParaRPr>
          </a:p>
          <a:p>
            <a:pPr indent="-177796">
              <a:lnSpc>
                <a:spcPct val="100000"/>
              </a:lnSpc>
              <a:buClr>
                <a:srgbClr val="24292F"/>
              </a:buClr>
              <a:buSzPts val="2100"/>
              <a:buFont typeface="Federo"/>
              <a:buChar char="•"/>
            </a:pPr>
            <a:r>
              <a:rPr lang="en" sz="2800" b="1">
                <a:solidFill>
                  <a:srgbClr val="24292F"/>
                </a:solidFill>
                <a:latin typeface="Federo"/>
                <a:ea typeface="Federo"/>
                <a:cs typeface="Federo"/>
                <a:sym typeface="Federo"/>
              </a:rPr>
              <a:t>Check String:</a:t>
            </a:r>
            <a:br>
              <a:rPr lang="en" sz="2800" b="1">
                <a:solidFill>
                  <a:srgbClr val="24292F"/>
                </a:solidFill>
                <a:latin typeface="Federo"/>
                <a:ea typeface="Federo"/>
                <a:cs typeface="Federo"/>
                <a:sym typeface="Federo"/>
              </a:rPr>
            </a:br>
            <a:r>
              <a:rPr lang="en" sz="2800" b="1">
                <a:solidFill>
                  <a:srgbClr val="24292F"/>
                </a:solidFill>
                <a:latin typeface="Federo"/>
                <a:ea typeface="Federo"/>
                <a:cs typeface="Federo"/>
                <a:sym typeface="Federo"/>
              </a:rPr>
              <a:t>To check if a certain phrase or character is</a:t>
            </a:r>
            <a:br>
              <a:rPr lang="en" sz="2800" b="1">
                <a:solidFill>
                  <a:srgbClr val="24292F"/>
                </a:solidFill>
                <a:latin typeface="Federo"/>
                <a:ea typeface="Federo"/>
                <a:cs typeface="Federo"/>
                <a:sym typeface="Federo"/>
              </a:rPr>
            </a:br>
            <a:r>
              <a:rPr lang="en" sz="2800" b="1">
                <a:solidFill>
                  <a:srgbClr val="24292F"/>
                </a:solidFill>
                <a:latin typeface="Federo"/>
                <a:ea typeface="Federo"/>
                <a:cs typeface="Federo"/>
                <a:sym typeface="Federo"/>
              </a:rPr>
              <a:t> present in a string, we can use the keyword </a:t>
            </a:r>
            <a:r>
              <a:rPr lang="en" sz="1600" b="1">
                <a:solidFill>
                  <a:srgbClr val="24292F"/>
                </a:solidFill>
                <a:latin typeface="Federo"/>
                <a:ea typeface="Federo"/>
                <a:cs typeface="Federo"/>
                <a:sym typeface="Federo"/>
              </a:rPr>
              <a:t>in</a:t>
            </a:r>
            <a:r>
              <a:rPr lang="en" sz="2800" b="1">
                <a:solidFill>
                  <a:srgbClr val="24292F"/>
                </a:solidFill>
                <a:latin typeface="Federo"/>
                <a:ea typeface="Federo"/>
                <a:cs typeface="Federo"/>
                <a:sym typeface="Federo"/>
              </a:rPr>
              <a:t>.</a:t>
            </a:r>
            <a:endParaRPr/>
          </a:p>
          <a:p>
            <a:pPr indent="-177796">
              <a:lnSpc>
                <a:spcPct val="100000"/>
              </a:lnSpc>
              <a:buClr>
                <a:srgbClr val="24292F"/>
              </a:buClr>
              <a:buSzPts val="2100"/>
              <a:buFont typeface="Federo"/>
              <a:buChar char="•"/>
            </a:pPr>
            <a:r>
              <a:rPr lang="en" sz="2800" b="1">
                <a:solidFill>
                  <a:srgbClr val="24292F"/>
                </a:solidFill>
                <a:latin typeface="Federo"/>
                <a:ea typeface="Federo"/>
                <a:cs typeface="Federo"/>
                <a:sym typeface="Federo"/>
              </a:rPr>
              <a:t>keyword </a:t>
            </a:r>
            <a:r>
              <a:rPr lang="en" sz="1600" b="1">
                <a:solidFill>
                  <a:srgbClr val="24292F"/>
                </a:solidFill>
                <a:latin typeface="Federo"/>
                <a:ea typeface="Federo"/>
                <a:cs typeface="Federo"/>
                <a:sym typeface="Federo"/>
              </a:rPr>
              <a:t>in</a:t>
            </a:r>
            <a:r>
              <a:rPr lang="en" sz="2800" b="1">
                <a:solidFill>
                  <a:srgbClr val="24292F"/>
                </a:solidFill>
                <a:latin typeface="Federo"/>
                <a:ea typeface="Federo"/>
                <a:cs typeface="Federo"/>
                <a:sym typeface="Federo"/>
              </a:rPr>
              <a:t> vs </a:t>
            </a:r>
            <a:r>
              <a:rPr lang="en" sz="1600" b="1">
                <a:solidFill>
                  <a:srgbClr val="24292F"/>
                </a:solidFill>
                <a:latin typeface="Federo"/>
                <a:ea typeface="Federo"/>
                <a:cs typeface="Federo"/>
                <a:sym typeface="Federo"/>
              </a:rPr>
              <a:t>if</a:t>
            </a:r>
            <a:endParaRPr sz="2800" b="1">
              <a:solidFill>
                <a:srgbClr val="24292F"/>
              </a:solidFill>
              <a:latin typeface="Federo"/>
              <a:ea typeface="Federo"/>
              <a:cs typeface="Federo"/>
              <a:sym typeface="Federo"/>
            </a:endParaRPr>
          </a:p>
          <a:p>
            <a:pPr indent="-177796">
              <a:lnSpc>
                <a:spcPct val="100000"/>
              </a:lnSpc>
              <a:buClr>
                <a:srgbClr val="24292F"/>
              </a:buClr>
              <a:buSzPts val="2100"/>
              <a:buFont typeface="Federo"/>
              <a:buChar char="•"/>
            </a:pPr>
            <a:r>
              <a:rPr lang="en" sz="2800" b="1">
                <a:solidFill>
                  <a:srgbClr val="24292F"/>
                </a:solidFill>
                <a:latin typeface="Federo"/>
                <a:ea typeface="Federo"/>
                <a:cs typeface="Federo"/>
                <a:sym typeface="Federo"/>
              </a:rPr>
              <a:t>True or False</a:t>
            </a:r>
            <a:endParaRPr/>
          </a:p>
          <a:p>
            <a:pPr>
              <a:lnSpc>
                <a:spcPct val="100000"/>
              </a:lnSpc>
              <a:buClr>
                <a:schemeClr val="dk1"/>
              </a:buClr>
            </a:pPr>
            <a:endParaRPr sz="4000" b="1">
              <a:solidFill>
                <a:schemeClr val="dk1"/>
              </a:solidFill>
              <a:latin typeface="Federo"/>
              <a:ea typeface="Federo"/>
              <a:cs typeface="Federo"/>
              <a:sym typeface="Federo"/>
            </a:endParaRPr>
          </a:p>
        </p:txBody>
      </p:sp>
      <p:pic>
        <p:nvPicPr>
          <p:cNvPr id="956" name="Google Shape;956;p30"/>
          <p:cNvPicPr preferRelativeResize="0"/>
          <p:nvPr/>
        </p:nvPicPr>
        <p:blipFill rotWithShape="1">
          <a:blip r:embed="rId11">
            <a:alphaModFix/>
          </a:blip>
          <a:srcRect/>
          <a:stretch/>
        </p:blipFill>
        <p:spPr>
          <a:xfrm>
            <a:off x="4153246" y="2002537"/>
            <a:ext cx="7612441" cy="1792224"/>
          </a:xfrm>
          <a:prstGeom prst="rect">
            <a:avLst/>
          </a:prstGeom>
          <a:noFill/>
          <a:ln>
            <a:noFill/>
          </a:ln>
        </p:spPr>
      </p:pic>
      <p:pic>
        <p:nvPicPr>
          <p:cNvPr id="957" name="Google Shape;957;p30"/>
          <p:cNvPicPr preferRelativeResize="0"/>
          <p:nvPr/>
        </p:nvPicPr>
        <p:blipFill rotWithShape="1">
          <a:blip r:embed="rId12">
            <a:alphaModFix/>
          </a:blip>
          <a:srcRect l="5616" r="2760"/>
          <a:stretch/>
        </p:blipFill>
        <p:spPr>
          <a:xfrm>
            <a:off x="4099562" y="4261107"/>
            <a:ext cx="7666124" cy="2404872"/>
          </a:xfrm>
          <a:prstGeom prst="rect">
            <a:avLst/>
          </a:prstGeom>
          <a:noFill/>
          <a:ln>
            <a:noFill/>
          </a:ln>
        </p:spPr>
      </p:pic>
    </p:spTree>
    <p:extLst>
      <p:ext uri="{BB962C8B-B14F-4D97-AF65-F5344CB8AC3E}">
        <p14:creationId xmlns:p14="http://schemas.microsoft.com/office/powerpoint/2010/main" val="385480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31"/>
          <p:cNvSpPr txBox="1">
            <a:spLocks noGrp="1"/>
          </p:cNvSpPr>
          <p:nvPr>
            <p:ph type="title"/>
          </p:nvPr>
        </p:nvSpPr>
        <p:spPr>
          <a:xfrm>
            <a:off x="381001" y="-117417"/>
            <a:ext cx="4273297" cy="2276856"/>
          </a:xfrm>
          <a:prstGeom prst="rect">
            <a:avLst/>
          </a:prstGeom>
          <a:noFill/>
          <a:ln>
            <a:noFill/>
          </a:ln>
        </p:spPr>
        <p:txBody>
          <a:bodyPr spcFirstLastPara="1" vert="horz" wrap="square" lIns="0" tIns="0" rIns="0" bIns="0" rtlCol="0" anchor="b" anchorCtr="0">
            <a:normAutofit/>
          </a:bodyPr>
          <a:lstStyle/>
          <a:p>
            <a:pPr>
              <a:lnSpc>
                <a:spcPct val="66666"/>
              </a:lnSpc>
            </a:pPr>
            <a:r>
              <a:rPr lang="en" sz="6000">
                <a:latin typeface="Algerian"/>
                <a:ea typeface="Algerian"/>
                <a:cs typeface="Algerian"/>
                <a:sym typeface="Algerian"/>
              </a:rPr>
              <a:t>Negative indexing</a:t>
            </a:r>
            <a:endParaRPr/>
          </a:p>
        </p:txBody>
      </p:sp>
      <p:pic>
        <p:nvPicPr>
          <p:cNvPr id="963" name="Google Shape;963;p31" descr="Color swatch tawny orange"/>
          <p:cNvPicPr preferRelativeResize="0">
            <a:picLocks noGrp="1"/>
          </p:cNvPicPr>
          <p:nvPr>
            <p:ph type="pic" idx="2"/>
          </p:nvPr>
        </p:nvPicPr>
        <p:blipFill rotWithShape="1">
          <a:blip r:embed="rId3">
            <a:alphaModFix/>
          </a:blip>
          <a:srcRect l="105" r="104"/>
          <a:stretch/>
        </p:blipFill>
        <p:spPr>
          <a:xfrm>
            <a:off x="4279392" y="1463040"/>
            <a:ext cx="1499616" cy="2194560"/>
          </a:xfrm>
          <a:prstGeom prst="rect">
            <a:avLst/>
          </a:prstGeom>
          <a:noFill/>
          <a:ln>
            <a:noFill/>
          </a:ln>
        </p:spPr>
      </p:pic>
      <p:pic>
        <p:nvPicPr>
          <p:cNvPr id="964" name="Google Shape;964;p31" descr="Color swatch very peri"/>
          <p:cNvPicPr preferRelativeResize="0">
            <a:picLocks noGrp="1"/>
          </p:cNvPicPr>
          <p:nvPr>
            <p:ph type="pic" idx="3"/>
          </p:nvPr>
        </p:nvPicPr>
        <p:blipFill rotWithShape="1">
          <a:blip r:embed="rId4">
            <a:alphaModFix/>
          </a:blip>
          <a:srcRect l="105" r="104"/>
          <a:stretch/>
        </p:blipFill>
        <p:spPr>
          <a:xfrm>
            <a:off x="6227064" y="1463040"/>
            <a:ext cx="1499616" cy="2194560"/>
          </a:xfrm>
          <a:prstGeom prst="rect">
            <a:avLst/>
          </a:prstGeom>
          <a:noFill/>
          <a:ln>
            <a:noFill/>
          </a:ln>
        </p:spPr>
      </p:pic>
      <p:pic>
        <p:nvPicPr>
          <p:cNvPr id="965" name="Google Shape;965;p31" descr="Color swatch iced coffee"/>
          <p:cNvPicPr preferRelativeResize="0">
            <a:picLocks noGrp="1"/>
          </p:cNvPicPr>
          <p:nvPr>
            <p:ph type="pic" idx="4"/>
          </p:nvPr>
        </p:nvPicPr>
        <p:blipFill rotWithShape="1">
          <a:blip r:embed="rId5">
            <a:alphaModFix/>
          </a:blip>
          <a:srcRect l="52" r="51"/>
          <a:stretch/>
        </p:blipFill>
        <p:spPr>
          <a:xfrm>
            <a:off x="8174736" y="1463040"/>
            <a:ext cx="1499616" cy="2194560"/>
          </a:xfrm>
          <a:prstGeom prst="rect">
            <a:avLst/>
          </a:prstGeom>
          <a:noFill/>
          <a:ln>
            <a:noFill/>
          </a:ln>
        </p:spPr>
      </p:pic>
      <p:pic>
        <p:nvPicPr>
          <p:cNvPr id="966" name="Google Shape;966;p31" descr="Color swatch pink flambe"/>
          <p:cNvPicPr preferRelativeResize="0">
            <a:picLocks noGrp="1"/>
          </p:cNvPicPr>
          <p:nvPr>
            <p:ph type="pic" idx="5"/>
          </p:nvPr>
        </p:nvPicPr>
        <p:blipFill rotWithShape="1">
          <a:blip r:embed="rId6">
            <a:alphaModFix/>
          </a:blip>
          <a:srcRect l="52" r="51"/>
          <a:stretch/>
        </p:blipFill>
        <p:spPr>
          <a:xfrm>
            <a:off x="10122408" y="1463040"/>
            <a:ext cx="1499616" cy="2194560"/>
          </a:xfrm>
          <a:prstGeom prst="rect">
            <a:avLst/>
          </a:prstGeom>
          <a:noFill/>
          <a:ln>
            <a:noFill/>
          </a:ln>
        </p:spPr>
      </p:pic>
      <p:pic>
        <p:nvPicPr>
          <p:cNvPr id="967" name="Google Shape;967;p31" descr="Color swatch fuchsia pink"/>
          <p:cNvPicPr preferRelativeResize="0">
            <a:picLocks noGrp="1"/>
          </p:cNvPicPr>
          <p:nvPr>
            <p:ph type="pic" idx="6"/>
          </p:nvPr>
        </p:nvPicPr>
        <p:blipFill rotWithShape="1">
          <a:blip r:embed="rId7">
            <a:alphaModFix/>
          </a:blip>
          <a:srcRect l="105" r="104"/>
          <a:stretch/>
        </p:blipFill>
        <p:spPr>
          <a:xfrm rot="8780331">
            <a:off x="4279392" y="4087368"/>
            <a:ext cx="1499616" cy="2194560"/>
          </a:xfrm>
          <a:prstGeom prst="rect">
            <a:avLst/>
          </a:prstGeom>
          <a:noFill/>
          <a:ln>
            <a:noFill/>
          </a:ln>
        </p:spPr>
      </p:pic>
      <p:pic>
        <p:nvPicPr>
          <p:cNvPr id="968" name="Google Shape;968;p31" descr="Color swatch paradise pink"/>
          <p:cNvPicPr preferRelativeResize="0">
            <a:picLocks noGrp="1"/>
          </p:cNvPicPr>
          <p:nvPr>
            <p:ph type="pic" idx="7"/>
          </p:nvPr>
        </p:nvPicPr>
        <p:blipFill rotWithShape="1">
          <a:blip r:embed="rId8">
            <a:alphaModFix/>
          </a:blip>
          <a:srcRect l="105" r="104"/>
          <a:stretch/>
        </p:blipFill>
        <p:spPr>
          <a:xfrm rot="9096416">
            <a:off x="6227064" y="4087368"/>
            <a:ext cx="1499616" cy="2194560"/>
          </a:xfrm>
          <a:prstGeom prst="rect">
            <a:avLst/>
          </a:prstGeom>
          <a:noFill/>
          <a:ln>
            <a:noFill/>
          </a:ln>
        </p:spPr>
      </p:pic>
      <p:pic>
        <p:nvPicPr>
          <p:cNvPr id="969" name="Google Shape;969;p31" descr="Color swatch cornsilk"/>
          <p:cNvPicPr preferRelativeResize="0">
            <a:picLocks noGrp="1"/>
          </p:cNvPicPr>
          <p:nvPr>
            <p:ph type="pic" idx="8"/>
          </p:nvPr>
        </p:nvPicPr>
        <p:blipFill rotWithShape="1">
          <a:blip r:embed="rId9">
            <a:alphaModFix/>
          </a:blip>
          <a:srcRect l="52" r="51"/>
          <a:stretch/>
        </p:blipFill>
        <p:spPr>
          <a:xfrm rot="9064525">
            <a:off x="8174736" y="4087368"/>
            <a:ext cx="1499616" cy="2194560"/>
          </a:xfrm>
          <a:prstGeom prst="rect">
            <a:avLst/>
          </a:prstGeom>
          <a:noFill/>
          <a:ln>
            <a:noFill/>
          </a:ln>
        </p:spPr>
      </p:pic>
      <p:pic>
        <p:nvPicPr>
          <p:cNvPr id="970" name="Google Shape;970;p31" descr="Color swatch tourmaline"/>
          <p:cNvPicPr preferRelativeResize="0">
            <a:picLocks noGrp="1"/>
          </p:cNvPicPr>
          <p:nvPr>
            <p:ph type="pic" idx="9"/>
          </p:nvPr>
        </p:nvPicPr>
        <p:blipFill rotWithShape="1">
          <a:blip r:embed="rId10">
            <a:alphaModFix/>
          </a:blip>
          <a:srcRect l="256" r="256"/>
          <a:stretch/>
        </p:blipFill>
        <p:spPr>
          <a:xfrm rot="8811098">
            <a:off x="10122408" y="4087368"/>
            <a:ext cx="1499616" cy="2194560"/>
          </a:xfrm>
          <a:prstGeom prst="rect">
            <a:avLst/>
          </a:prstGeom>
          <a:noFill/>
          <a:ln>
            <a:noFill/>
          </a:ln>
        </p:spPr>
      </p:pic>
      <p:pic>
        <p:nvPicPr>
          <p:cNvPr id="971" name="Google Shape;971;p31"/>
          <p:cNvPicPr preferRelativeResize="0"/>
          <p:nvPr/>
        </p:nvPicPr>
        <p:blipFill rotWithShape="1">
          <a:blip r:embed="rId11">
            <a:alphaModFix/>
          </a:blip>
          <a:srcRect l="3975" t="23733" r="64900" b="59599"/>
          <a:stretch/>
        </p:blipFill>
        <p:spPr>
          <a:xfrm>
            <a:off x="3851707" y="1592045"/>
            <a:ext cx="7770317" cy="4343400"/>
          </a:xfrm>
          <a:prstGeom prst="rect">
            <a:avLst/>
          </a:prstGeom>
          <a:noFill/>
          <a:ln>
            <a:noFill/>
          </a:ln>
        </p:spPr>
      </p:pic>
    </p:spTree>
    <p:extLst>
      <p:ext uri="{BB962C8B-B14F-4D97-AF65-F5344CB8AC3E}">
        <p14:creationId xmlns:p14="http://schemas.microsoft.com/office/powerpoint/2010/main" val="1541834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2"/>
          <p:cNvSpPr txBox="1">
            <a:spLocks noGrp="1"/>
          </p:cNvSpPr>
          <p:nvPr>
            <p:ph type="title"/>
          </p:nvPr>
        </p:nvSpPr>
        <p:spPr>
          <a:xfrm>
            <a:off x="457199" y="914401"/>
            <a:ext cx="5605272" cy="1572127"/>
          </a:xfrm>
          <a:prstGeom prst="rect">
            <a:avLst/>
          </a:prstGeom>
          <a:noFill/>
          <a:ln>
            <a:noFill/>
          </a:ln>
        </p:spPr>
        <p:txBody>
          <a:bodyPr spcFirstLastPara="1" vert="horz" wrap="square" lIns="0" tIns="0" rIns="0" bIns="0" rtlCol="0" anchor="ctr" anchorCtr="0">
            <a:noAutofit/>
          </a:bodyPr>
          <a:lstStyle/>
          <a:p>
            <a:pPr>
              <a:buClr>
                <a:srgbClr val="24292F"/>
              </a:buClr>
              <a:buSzPts val="2700"/>
            </a:pPr>
            <a:r>
              <a:rPr lang="en" sz="3600">
                <a:solidFill>
                  <a:srgbClr val="24292F"/>
                </a:solidFill>
                <a:latin typeface="Algerian"/>
                <a:ea typeface="Algerian"/>
                <a:cs typeface="Algerian"/>
                <a:sym typeface="Algerian"/>
              </a:rPr>
              <a:t>Python - Modify Strings</a:t>
            </a:r>
            <a:endParaRPr/>
          </a:p>
        </p:txBody>
      </p:sp>
      <p:sp>
        <p:nvSpPr>
          <p:cNvPr id="977" name="Google Shape;977;p32"/>
          <p:cNvSpPr/>
          <p:nvPr/>
        </p:nvSpPr>
        <p:spPr>
          <a:xfrm flipH="1">
            <a:off x="993644" y="2445450"/>
            <a:ext cx="4760977" cy="2954655"/>
          </a:xfrm>
          <a:prstGeom prst="rect">
            <a:avLst/>
          </a:prstGeom>
          <a:noFill/>
          <a:ln>
            <a:noFill/>
          </a:ln>
        </p:spPr>
        <p:txBody>
          <a:bodyPr spcFirstLastPara="1" wrap="square" lIns="0" tIns="0" rIns="0" bIns="0" anchor="ctr" anchorCtr="0">
            <a:spAutoFit/>
          </a:bodyPr>
          <a:lstStyle/>
          <a:p>
            <a:endParaRPr sz="3600" b="1">
              <a:solidFill>
                <a:schemeClr val="lt1"/>
              </a:solidFill>
              <a:latin typeface="Federo"/>
              <a:ea typeface="Federo"/>
              <a:cs typeface="Federo"/>
              <a:sym typeface="Federo"/>
            </a:endParaRPr>
          </a:p>
          <a:p>
            <a:pPr>
              <a:buClr>
                <a:srgbClr val="000000"/>
              </a:buClr>
              <a:buSzPts val="1800"/>
            </a:pPr>
            <a:endParaRPr sz="2400" b="1">
              <a:solidFill>
                <a:schemeClr val="lt1"/>
              </a:solidFill>
              <a:latin typeface="Federo"/>
              <a:ea typeface="Federo"/>
              <a:cs typeface="Federo"/>
              <a:sym typeface="Federo"/>
            </a:endParaRPr>
          </a:p>
          <a:p>
            <a:pPr indent="-152396">
              <a:buClr>
                <a:schemeClr val="lt1"/>
              </a:buClr>
              <a:buSzPts val="1800"/>
              <a:buFont typeface="Arial"/>
              <a:buChar char="•"/>
            </a:pPr>
            <a:r>
              <a:rPr lang="en" sz="2400" b="1">
                <a:solidFill>
                  <a:schemeClr val="lt1"/>
                </a:solidFill>
                <a:latin typeface="Federo"/>
                <a:ea typeface="Federo"/>
                <a:cs typeface="Federo"/>
                <a:sym typeface="Federo"/>
              </a:rPr>
              <a:t>The  upper()  method returns the string in upper case:</a:t>
            </a:r>
            <a:endParaRPr sz="2400"/>
          </a:p>
          <a:p>
            <a:pPr indent="-152396">
              <a:buClr>
                <a:schemeClr val="lt1"/>
              </a:buClr>
              <a:buSzPts val="1800"/>
              <a:buFont typeface="Arial"/>
              <a:buChar char="•"/>
            </a:pPr>
            <a:r>
              <a:rPr lang="en" sz="2400" b="1">
                <a:solidFill>
                  <a:schemeClr val="lt1"/>
                </a:solidFill>
                <a:latin typeface="Federo"/>
                <a:ea typeface="Federo"/>
                <a:cs typeface="Federo"/>
                <a:sym typeface="Federo"/>
              </a:rPr>
              <a:t>The lower() method returns the string in lower case</a:t>
            </a:r>
            <a:endParaRPr sz="2400"/>
          </a:p>
          <a:p>
            <a:endParaRPr sz="3600" b="1">
              <a:solidFill>
                <a:schemeClr val="lt1"/>
              </a:solidFill>
              <a:latin typeface="Federo"/>
              <a:ea typeface="Federo"/>
              <a:cs typeface="Federo"/>
              <a:sym typeface="Federo"/>
            </a:endParaRPr>
          </a:p>
        </p:txBody>
      </p:sp>
      <p:pic>
        <p:nvPicPr>
          <p:cNvPr id="978" name="Google Shape;978;p32"/>
          <p:cNvPicPr preferRelativeResize="0"/>
          <p:nvPr/>
        </p:nvPicPr>
        <p:blipFill rotWithShape="1">
          <a:blip r:embed="rId3">
            <a:alphaModFix/>
          </a:blip>
          <a:srcRect l="3750" t="22399" r="77349" b="62533"/>
          <a:stretch/>
        </p:blipFill>
        <p:spPr>
          <a:xfrm>
            <a:off x="5873493" y="2545389"/>
            <a:ext cx="5852489" cy="3398211"/>
          </a:xfrm>
          <a:prstGeom prst="rect">
            <a:avLst/>
          </a:prstGeom>
          <a:noFill/>
          <a:ln>
            <a:noFill/>
          </a:ln>
        </p:spPr>
      </p:pic>
    </p:spTree>
    <p:extLst>
      <p:ext uri="{BB962C8B-B14F-4D97-AF65-F5344CB8AC3E}">
        <p14:creationId xmlns:p14="http://schemas.microsoft.com/office/powerpoint/2010/main" val="1769190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3"/>
          <p:cNvSpPr txBox="1">
            <a:spLocks noGrp="1"/>
          </p:cNvSpPr>
          <p:nvPr>
            <p:ph type="title"/>
          </p:nvPr>
        </p:nvSpPr>
        <p:spPr>
          <a:xfrm>
            <a:off x="457201" y="914401"/>
            <a:ext cx="5638801" cy="1572127"/>
          </a:xfrm>
          <a:prstGeom prst="rect">
            <a:avLst/>
          </a:prstGeom>
          <a:noFill/>
          <a:ln>
            <a:noFill/>
          </a:ln>
        </p:spPr>
        <p:txBody>
          <a:bodyPr spcFirstLastPara="1" vert="horz" wrap="square" lIns="0" tIns="0" rIns="0" bIns="0" rtlCol="0" anchor="t" anchorCtr="0">
            <a:normAutofit/>
          </a:bodyPr>
          <a:lstStyle/>
          <a:p>
            <a:r>
              <a:rPr lang="en"/>
              <a:t> </a:t>
            </a:r>
            <a:endParaRPr/>
          </a:p>
        </p:txBody>
      </p:sp>
      <p:pic>
        <p:nvPicPr>
          <p:cNvPr id="984" name="Google Shape;984;p33"/>
          <p:cNvPicPr preferRelativeResize="0">
            <a:picLocks noGrp="1"/>
          </p:cNvPicPr>
          <p:nvPr>
            <p:ph type="pic" idx="2"/>
          </p:nvPr>
        </p:nvPicPr>
        <p:blipFill rotWithShape="1">
          <a:blip r:embed="rId3">
            <a:alphaModFix/>
          </a:blip>
          <a:srcRect l="4021" t="21659" r="73860" b="59128"/>
          <a:stretch/>
        </p:blipFill>
        <p:spPr>
          <a:xfrm>
            <a:off x="983341" y="1216152"/>
            <a:ext cx="5184011" cy="4927888"/>
          </a:xfrm>
          <a:prstGeom prst="rect">
            <a:avLst/>
          </a:prstGeom>
          <a:solidFill>
            <a:schemeClr val="accent3"/>
          </a:solidFill>
          <a:ln>
            <a:noFill/>
          </a:ln>
        </p:spPr>
      </p:pic>
      <p:sp>
        <p:nvSpPr>
          <p:cNvPr id="985" name="Google Shape;985;p33"/>
          <p:cNvSpPr/>
          <p:nvPr/>
        </p:nvSpPr>
        <p:spPr>
          <a:xfrm flipH="1">
            <a:off x="6793991" y="2039113"/>
            <a:ext cx="4834655" cy="2400657"/>
          </a:xfrm>
          <a:prstGeom prst="rect">
            <a:avLst/>
          </a:prstGeom>
          <a:solidFill>
            <a:srgbClr val="C5C6F7"/>
          </a:solidFill>
          <a:ln>
            <a:noFill/>
          </a:ln>
        </p:spPr>
        <p:txBody>
          <a:bodyPr spcFirstLastPara="1" wrap="square" lIns="0" tIns="0" rIns="0" bIns="0" anchor="ctr" anchorCtr="0">
            <a:spAutoFit/>
          </a:bodyPr>
          <a:lstStyle/>
          <a:p>
            <a:endParaRPr sz="3200">
              <a:solidFill>
                <a:schemeClr val="dk1"/>
              </a:solidFill>
              <a:latin typeface="Algerian"/>
              <a:ea typeface="Algerian"/>
              <a:cs typeface="Algerian"/>
              <a:sym typeface="Algerian"/>
            </a:endParaRPr>
          </a:p>
          <a:p>
            <a:pPr indent="-126997">
              <a:buClr>
                <a:srgbClr val="24292F"/>
              </a:buClr>
              <a:buSzPts val="1500"/>
              <a:buFont typeface="Arial"/>
              <a:buChar char="•"/>
            </a:pPr>
            <a:r>
              <a:rPr lang="en" sz="2000">
                <a:solidFill>
                  <a:srgbClr val="24292F"/>
                </a:solidFill>
                <a:latin typeface="Algerian"/>
                <a:ea typeface="Algerian"/>
                <a:cs typeface="Algerian"/>
                <a:sym typeface="Algerian"/>
              </a:rPr>
              <a:t>Remove Whitespace with STRIP () method</a:t>
            </a:r>
            <a:endParaRPr sz="2400"/>
          </a:p>
          <a:p>
            <a:pPr indent="-126997">
              <a:buClr>
                <a:srgbClr val="24292F"/>
              </a:buClr>
              <a:buSzPts val="1500"/>
              <a:buFont typeface="Arial"/>
              <a:buChar char="•"/>
            </a:pPr>
            <a:r>
              <a:rPr lang="en" sz="2000">
                <a:solidFill>
                  <a:srgbClr val="24292F"/>
                </a:solidFill>
                <a:latin typeface="Algerian"/>
                <a:ea typeface="Algerian"/>
                <a:cs typeface="Algerian"/>
                <a:sym typeface="Algerian"/>
              </a:rPr>
              <a:t>The strip() method removes any whitespace from the beginning or the end</a:t>
            </a:r>
            <a:endParaRPr sz="2400"/>
          </a:p>
          <a:p>
            <a:endParaRPr sz="2400">
              <a:solidFill>
                <a:schemeClr val="dk1"/>
              </a:solidFill>
              <a:latin typeface="Algerian"/>
              <a:ea typeface="Algerian"/>
              <a:cs typeface="Algerian"/>
              <a:sym typeface="Algerian"/>
            </a:endParaRPr>
          </a:p>
        </p:txBody>
      </p:sp>
    </p:spTree>
    <p:extLst>
      <p:ext uri="{BB962C8B-B14F-4D97-AF65-F5344CB8AC3E}">
        <p14:creationId xmlns:p14="http://schemas.microsoft.com/office/powerpoint/2010/main" val="118523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6" name="Google Shape;447;p3">
            <a:extLst>
              <a:ext uri="{FF2B5EF4-FFF2-40B4-BE49-F238E27FC236}">
                <a16:creationId xmlns:a16="http://schemas.microsoft.com/office/drawing/2014/main" id="{534F3082-B649-923A-187C-B5B89807C7F6}"/>
              </a:ext>
            </a:extLst>
          </p:cNvPr>
          <p:cNvSpPr txBox="1">
            <a:spLocks/>
          </p:cNvSpPr>
          <p:nvPr/>
        </p:nvSpPr>
        <p:spPr>
          <a:xfrm>
            <a:off x="2942850" y="1378717"/>
            <a:ext cx="6915900" cy="572700"/>
          </a:xfrm>
          <a:prstGeom prst="rect">
            <a:avLst/>
          </a:prstGeom>
          <a:noFill/>
          <a:ln>
            <a:noFill/>
          </a:ln>
        </p:spPr>
        <p:txBody>
          <a:bodyPr spcFirstLastPara="1" vert="horz" wrap="square" lIns="0" tIns="0" rIns="0" bIns="0" rtlCol="0" anchor="ctr" anchorCtr="0">
            <a:no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pPr>
              <a:lnSpc>
                <a:spcPct val="100000"/>
              </a:lnSpc>
              <a:spcBef>
                <a:spcPts val="0"/>
              </a:spcBef>
              <a:buSzPts val="3000"/>
            </a:pPr>
            <a:r>
              <a:rPr lang="en-US" sz="4800" dirty="0">
                <a:latin typeface="Algerian" panose="04020705040A02060702" pitchFamily="82" charset="0"/>
                <a:ea typeface="Roboto Serif SemiBold"/>
                <a:cs typeface="Roboto Serif SemiBold"/>
                <a:sym typeface="Roboto Serif SemiBold"/>
              </a:rPr>
              <a:t>WHAT IS PYTHON?</a:t>
            </a:r>
          </a:p>
        </p:txBody>
      </p:sp>
      <p:sp>
        <p:nvSpPr>
          <p:cNvPr id="11" name="Google Shape;459;p3">
            <a:extLst>
              <a:ext uri="{FF2B5EF4-FFF2-40B4-BE49-F238E27FC236}">
                <a16:creationId xmlns:a16="http://schemas.microsoft.com/office/drawing/2014/main" id="{2C69B0F2-793E-A7C7-E1C0-A17BD382A8C0}"/>
              </a:ext>
            </a:extLst>
          </p:cNvPr>
          <p:cNvSpPr txBox="1"/>
          <p:nvPr/>
        </p:nvSpPr>
        <p:spPr>
          <a:xfrm>
            <a:off x="3052908" y="2081460"/>
            <a:ext cx="6155100" cy="352093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50"/>
              <a:buFont typeface="Arial"/>
              <a:buNone/>
            </a:pPr>
            <a:r>
              <a:rPr lang="en" sz="2400" i="0" u="none" strike="noStrike" cap="none" dirty="0">
                <a:solidFill>
                  <a:srgbClr val="000000"/>
                </a:solidFill>
                <a:highlight>
                  <a:srgbClr val="FFFFFF"/>
                </a:highlight>
                <a:latin typeface="+mj-lt"/>
                <a:ea typeface="Space Grotesk SemiBold"/>
                <a:cs typeface="Space Grotesk SemiBold"/>
                <a:sym typeface="Space Grotesk SemiBold"/>
              </a:rPr>
              <a:t>A popular programming language. It was created by Guido van Rossum, and released in 1991. </a:t>
            </a:r>
          </a:p>
          <a:p>
            <a:pPr marL="0" marR="0" lvl="0" indent="0" algn="ctr" rtl="0">
              <a:lnSpc>
                <a:spcPct val="100000"/>
              </a:lnSpc>
              <a:spcBef>
                <a:spcPts val="0"/>
              </a:spcBef>
              <a:spcAft>
                <a:spcPts val="0"/>
              </a:spcAft>
              <a:buClr>
                <a:srgbClr val="000000"/>
              </a:buClr>
              <a:buSzPts val="1750"/>
              <a:buFont typeface="Arial"/>
              <a:buNone/>
            </a:pPr>
            <a:endParaRPr lang="en" sz="2000" dirty="0">
              <a:solidFill>
                <a:srgbClr val="000000"/>
              </a:solidFill>
              <a:highlight>
                <a:srgbClr val="FFFFFF"/>
              </a:highlight>
              <a:latin typeface="+mj-lt"/>
              <a:ea typeface="Space Grotesk SemiBold"/>
              <a:cs typeface="Space Grotesk SemiBold"/>
              <a:sym typeface="Space Grotesk SemiBold"/>
            </a:endParaRPr>
          </a:p>
          <a:p>
            <a:pPr marL="457200" lvl="0" indent="-323850" algn="l" rtl="0">
              <a:lnSpc>
                <a:spcPct val="115000"/>
              </a:lnSpc>
              <a:spcBef>
                <a:spcPts val="0"/>
              </a:spcBef>
              <a:spcAft>
                <a:spcPts val="0"/>
              </a:spcAft>
              <a:buClr>
                <a:srgbClr val="000000"/>
              </a:buClr>
              <a:buSzPts val="1500"/>
              <a:buFont typeface="Space Grotesk"/>
              <a:buChar char="❖"/>
            </a:pPr>
            <a:r>
              <a:rPr lang="en-US" sz="2800" dirty="0">
                <a:solidFill>
                  <a:srgbClr val="000000"/>
                </a:solidFill>
                <a:latin typeface="+mj-lt"/>
                <a:ea typeface="Space Grotesk"/>
                <a:cs typeface="Space Grotesk"/>
                <a:sym typeface="Space Grotesk"/>
              </a:rPr>
              <a:t>web development (server-side)</a:t>
            </a:r>
          </a:p>
          <a:p>
            <a:pPr marL="457200" lvl="0" indent="-323850" algn="l" rtl="0">
              <a:lnSpc>
                <a:spcPct val="115000"/>
              </a:lnSpc>
              <a:spcBef>
                <a:spcPts val="0"/>
              </a:spcBef>
              <a:spcAft>
                <a:spcPts val="0"/>
              </a:spcAft>
              <a:buClr>
                <a:srgbClr val="000000"/>
              </a:buClr>
              <a:buSzPts val="1500"/>
              <a:buFont typeface="Space Grotesk"/>
              <a:buChar char="❖"/>
            </a:pPr>
            <a:r>
              <a:rPr lang="en-US" sz="2800" dirty="0">
                <a:solidFill>
                  <a:srgbClr val="000000"/>
                </a:solidFill>
                <a:latin typeface="+mj-lt"/>
                <a:ea typeface="Space Grotesk"/>
                <a:cs typeface="Space Grotesk"/>
                <a:sym typeface="Space Grotesk"/>
              </a:rPr>
              <a:t>software development,</a:t>
            </a:r>
          </a:p>
          <a:p>
            <a:pPr marL="457200" lvl="0" indent="-323850" algn="l" rtl="0">
              <a:lnSpc>
                <a:spcPct val="115000"/>
              </a:lnSpc>
              <a:spcBef>
                <a:spcPts val="0"/>
              </a:spcBef>
              <a:spcAft>
                <a:spcPts val="0"/>
              </a:spcAft>
              <a:buClr>
                <a:srgbClr val="000000"/>
              </a:buClr>
              <a:buSzPts val="1500"/>
              <a:buFont typeface="Space Grotesk"/>
              <a:buChar char="❖"/>
            </a:pPr>
            <a:r>
              <a:rPr lang="en-US" sz="2800" dirty="0">
                <a:solidFill>
                  <a:srgbClr val="000000"/>
                </a:solidFill>
                <a:latin typeface="+mj-lt"/>
                <a:ea typeface="Space Grotesk"/>
                <a:cs typeface="Space Grotesk"/>
                <a:sym typeface="Space Grotesk"/>
              </a:rPr>
              <a:t>mathematics,</a:t>
            </a:r>
          </a:p>
          <a:p>
            <a:pPr marL="457200" lvl="0" indent="-323850" algn="l" rtl="0">
              <a:lnSpc>
                <a:spcPct val="115000"/>
              </a:lnSpc>
              <a:spcBef>
                <a:spcPts val="0"/>
              </a:spcBef>
              <a:spcAft>
                <a:spcPts val="0"/>
              </a:spcAft>
              <a:buClr>
                <a:srgbClr val="000000"/>
              </a:buClr>
              <a:buSzPts val="1500"/>
              <a:buFont typeface="Space Grotesk"/>
              <a:buChar char="❖"/>
            </a:pPr>
            <a:r>
              <a:rPr lang="en-US" sz="2800" dirty="0">
                <a:solidFill>
                  <a:srgbClr val="000000"/>
                </a:solidFill>
                <a:latin typeface="+mj-lt"/>
                <a:ea typeface="Space Grotesk"/>
                <a:cs typeface="Space Grotesk"/>
                <a:sym typeface="Space Grotesk"/>
              </a:rPr>
              <a:t>system scripting.</a:t>
            </a:r>
          </a:p>
          <a:p>
            <a:pPr marL="0" marR="0" lvl="0" indent="0" algn="ctr" rtl="0">
              <a:lnSpc>
                <a:spcPct val="100000"/>
              </a:lnSpc>
              <a:spcBef>
                <a:spcPts val="0"/>
              </a:spcBef>
              <a:spcAft>
                <a:spcPts val="0"/>
              </a:spcAft>
              <a:buClr>
                <a:srgbClr val="000000"/>
              </a:buClr>
              <a:buSzPts val="1750"/>
              <a:buFont typeface="Arial"/>
              <a:buNone/>
            </a:pPr>
            <a:endParaRPr sz="2000" b="0" i="0" u="none" strike="noStrike" cap="none" dirty="0">
              <a:solidFill>
                <a:srgbClr val="000000"/>
              </a:solidFill>
              <a:latin typeface="Space Grotesk SemiBold"/>
              <a:ea typeface="Space Grotesk SemiBold"/>
              <a:cs typeface="Space Grotesk SemiBold"/>
              <a:sym typeface="Space Grotesk SemiBold"/>
            </a:endParaRPr>
          </a:p>
        </p:txBody>
      </p:sp>
      <p:sp>
        <p:nvSpPr>
          <p:cNvPr id="14" name="Google Shape;458;p3">
            <a:extLst>
              <a:ext uri="{FF2B5EF4-FFF2-40B4-BE49-F238E27FC236}">
                <a16:creationId xmlns:a16="http://schemas.microsoft.com/office/drawing/2014/main" id="{113ECF0F-8BBC-AD42-851D-9246E28B4E39}"/>
              </a:ext>
            </a:extLst>
          </p:cNvPr>
          <p:cNvSpPr/>
          <p:nvPr/>
        </p:nvSpPr>
        <p:spPr>
          <a:xfrm rot="8843">
            <a:off x="2009383" y="2224048"/>
            <a:ext cx="975078" cy="362618"/>
          </a:xfrm>
          <a:prstGeom prst="rightArrow">
            <a:avLst>
              <a:gd name="adj1" fmla="val 50000"/>
              <a:gd name="adj2" fmla="val 50000"/>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highlight>
                <a:schemeClr val="lt1"/>
              </a:highlight>
              <a:latin typeface="Arial"/>
              <a:ea typeface="Arial"/>
              <a:cs typeface="Arial"/>
              <a:sym typeface="Arial"/>
            </a:endParaRPr>
          </a:p>
        </p:txBody>
      </p:sp>
    </p:spTree>
    <p:extLst>
      <p:ext uri="{BB962C8B-B14F-4D97-AF65-F5344CB8AC3E}">
        <p14:creationId xmlns:p14="http://schemas.microsoft.com/office/powerpoint/2010/main" val="1732999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34" descr="Close up of white flower on black background"/>
          <p:cNvPicPr preferRelativeResize="0">
            <a:picLocks noGrp="1"/>
          </p:cNvPicPr>
          <p:nvPr>
            <p:ph type="pic" idx="2"/>
          </p:nvPr>
        </p:nvPicPr>
        <p:blipFill rotWithShape="1">
          <a:blip r:embed="rId3">
            <a:alphaModFix/>
          </a:blip>
          <a:srcRect t="17177" b="17178"/>
          <a:stretch/>
        </p:blipFill>
        <p:spPr>
          <a:xfrm>
            <a:off x="4709160" y="960120"/>
            <a:ext cx="6574536" cy="5074920"/>
          </a:xfrm>
          <a:prstGeom prst="rect">
            <a:avLst/>
          </a:prstGeom>
          <a:noFill/>
          <a:ln>
            <a:noFill/>
          </a:ln>
        </p:spPr>
      </p:pic>
      <p:sp>
        <p:nvSpPr>
          <p:cNvPr id="991" name="Google Shape;991;p34"/>
          <p:cNvSpPr txBox="1">
            <a:spLocks noGrp="1"/>
          </p:cNvSpPr>
          <p:nvPr>
            <p:ph type="body" idx="1"/>
          </p:nvPr>
        </p:nvSpPr>
        <p:spPr>
          <a:xfrm>
            <a:off x="457201" y="3097571"/>
            <a:ext cx="3619500" cy="2954655"/>
          </a:xfrm>
          <a:prstGeom prst="rect">
            <a:avLst/>
          </a:prstGeom>
          <a:noFill/>
          <a:ln>
            <a:noFill/>
          </a:ln>
        </p:spPr>
        <p:txBody>
          <a:bodyPr spcFirstLastPara="1" vert="horz" wrap="square" lIns="0" tIns="0" rIns="0" bIns="0" rtlCol="0" anchor="ctr" anchorCtr="0">
            <a:spAutoFit/>
          </a:bodyPr>
          <a:lstStyle/>
          <a:p>
            <a:pPr marL="0" indent="0">
              <a:lnSpc>
                <a:spcPct val="100000"/>
              </a:lnSpc>
              <a:buClr>
                <a:schemeClr val="dk1"/>
              </a:buClr>
              <a:buSzPts val="3600"/>
            </a:pPr>
            <a:endParaRPr sz="4800">
              <a:latin typeface="Arial"/>
              <a:ea typeface="Arial"/>
              <a:cs typeface="Arial"/>
              <a:sym typeface="Arial"/>
            </a:endParaRPr>
          </a:p>
          <a:p>
            <a:pPr marL="0" indent="0">
              <a:lnSpc>
                <a:spcPct val="100000"/>
              </a:lnSpc>
              <a:buClr>
                <a:srgbClr val="24292F"/>
              </a:buClr>
              <a:buSzPts val="1800"/>
            </a:pPr>
            <a:r>
              <a:rPr lang="en" sz="2400">
                <a:solidFill>
                  <a:srgbClr val="24292F"/>
                </a:solidFill>
                <a:latin typeface="Algerian"/>
                <a:ea typeface="Algerian"/>
                <a:cs typeface="Algerian"/>
                <a:sym typeface="Algerian"/>
              </a:rPr>
              <a:t>The replace() method replaces a string with another string</a:t>
            </a:r>
            <a:endParaRPr/>
          </a:p>
          <a:p>
            <a:pPr marL="0" indent="0">
              <a:lnSpc>
                <a:spcPct val="100000"/>
              </a:lnSpc>
              <a:buClr>
                <a:srgbClr val="24292F"/>
              </a:buClr>
              <a:buSzPts val="1800"/>
            </a:pPr>
            <a:r>
              <a:rPr lang="en" sz="2400">
                <a:solidFill>
                  <a:srgbClr val="24292F"/>
                </a:solidFill>
                <a:latin typeface="Algerian"/>
                <a:ea typeface="Algerian"/>
                <a:cs typeface="Algerian"/>
                <a:sym typeface="Algerian"/>
              </a:rPr>
              <a:t>sepArator</a:t>
            </a:r>
            <a:endParaRPr sz="2400">
              <a:solidFill>
                <a:srgbClr val="24292F"/>
              </a:solidFill>
              <a:latin typeface="Algerian"/>
              <a:ea typeface="Algerian"/>
              <a:cs typeface="Algerian"/>
              <a:sym typeface="Algerian"/>
            </a:endParaRPr>
          </a:p>
          <a:p>
            <a:pPr marL="0" indent="0">
              <a:lnSpc>
                <a:spcPct val="100000"/>
              </a:lnSpc>
              <a:buClr>
                <a:schemeClr val="dk1"/>
              </a:buClr>
              <a:buSzPts val="3600"/>
            </a:pPr>
            <a:endParaRPr sz="4800">
              <a:latin typeface="Arial"/>
              <a:ea typeface="Arial"/>
              <a:cs typeface="Arial"/>
              <a:sym typeface="Arial"/>
            </a:endParaRPr>
          </a:p>
        </p:txBody>
      </p:sp>
      <p:pic>
        <p:nvPicPr>
          <p:cNvPr id="992" name="Google Shape;992;p34"/>
          <p:cNvPicPr preferRelativeResize="0"/>
          <p:nvPr/>
        </p:nvPicPr>
        <p:blipFill rotWithShape="1">
          <a:blip r:embed="rId4">
            <a:alphaModFix/>
          </a:blip>
          <a:srcRect l="2626" t="23066" r="65499" b="36134"/>
          <a:stretch/>
        </p:blipFill>
        <p:spPr>
          <a:xfrm>
            <a:off x="5102352" y="1280160"/>
            <a:ext cx="5934456" cy="4434840"/>
          </a:xfrm>
          <a:prstGeom prst="rect">
            <a:avLst/>
          </a:prstGeom>
          <a:noFill/>
          <a:ln>
            <a:noFill/>
          </a:ln>
        </p:spPr>
      </p:pic>
    </p:spTree>
    <p:extLst>
      <p:ext uri="{BB962C8B-B14F-4D97-AF65-F5344CB8AC3E}">
        <p14:creationId xmlns:p14="http://schemas.microsoft.com/office/powerpoint/2010/main" val="874309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5"/>
          <p:cNvSpPr txBox="1">
            <a:spLocks noGrp="1"/>
          </p:cNvSpPr>
          <p:nvPr>
            <p:ph type="title"/>
          </p:nvPr>
        </p:nvSpPr>
        <p:spPr>
          <a:xfrm>
            <a:off x="166413" y="1975104"/>
            <a:ext cx="3828120" cy="3052584"/>
          </a:xfrm>
          <a:prstGeom prst="rect">
            <a:avLst/>
          </a:prstGeom>
          <a:noFill/>
          <a:ln>
            <a:noFill/>
          </a:ln>
        </p:spPr>
        <p:txBody>
          <a:bodyPr spcFirstLastPara="1" vert="horz" wrap="square" lIns="0" tIns="0" rIns="0" bIns="0" rtlCol="0" anchor="b" anchorCtr="0">
            <a:noAutofit/>
          </a:bodyPr>
          <a:lstStyle/>
          <a:p>
            <a:pPr>
              <a:lnSpc>
                <a:spcPct val="100000"/>
              </a:lnSpc>
              <a:buClr>
                <a:srgbClr val="24292F"/>
              </a:buClr>
              <a:buSzPts val="2100"/>
            </a:pPr>
            <a:r>
              <a:rPr lang="en" sz="2800">
                <a:solidFill>
                  <a:srgbClr val="24292F"/>
                </a:solidFill>
                <a:latin typeface="Algerian"/>
                <a:ea typeface="Algerian"/>
                <a:cs typeface="Algerian"/>
                <a:sym typeface="Algerian"/>
              </a:rPr>
              <a:t>String Concatenation:</a:t>
            </a:r>
            <a:br>
              <a:rPr lang="en" sz="2800">
                <a:solidFill>
                  <a:srgbClr val="24292F"/>
                </a:solidFill>
                <a:latin typeface="Algerian"/>
                <a:ea typeface="Algerian"/>
                <a:cs typeface="Algerian"/>
                <a:sym typeface="Algerian"/>
              </a:rPr>
            </a:br>
            <a:br>
              <a:rPr lang="en" sz="2800">
                <a:solidFill>
                  <a:srgbClr val="24292F"/>
                </a:solidFill>
                <a:latin typeface="Algerian"/>
                <a:ea typeface="Algerian"/>
                <a:cs typeface="Algerian"/>
                <a:sym typeface="Algerian"/>
              </a:rPr>
            </a:br>
            <a:r>
              <a:rPr lang="en" sz="2800">
                <a:solidFill>
                  <a:srgbClr val="24292F"/>
                </a:solidFill>
                <a:latin typeface="Algerian"/>
                <a:ea typeface="Algerian"/>
                <a:cs typeface="Algerian"/>
                <a:sym typeface="Algerian"/>
              </a:rPr>
              <a:t>To concatenate, or combine, two strings you can use the </a:t>
            </a:r>
            <a:r>
              <a:rPr lang="en" sz="1800">
                <a:solidFill>
                  <a:srgbClr val="24292F"/>
                </a:solidFill>
                <a:latin typeface="Algerian"/>
                <a:ea typeface="Algerian"/>
                <a:cs typeface="Algerian"/>
                <a:sym typeface="Algerian"/>
              </a:rPr>
              <a:t>+</a:t>
            </a:r>
            <a:r>
              <a:rPr lang="en" sz="2800">
                <a:solidFill>
                  <a:srgbClr val="24292F"/>
                </a:solidFill>
                <a:latin typeface="Algerian"/>
                <a:ea typeface="Algerian"/>
                <a:cs typeface="Algerian"/>
                <a:sym typeface="Algerian"/>
              </a:rPr>
              <a:t> operator.</a:t>
            </a:r>
            <a:endParaRPr/>
          </a:p>
        </p:txBody>
      </p:sp>
      <p:pic>
        <p:nvPicPr>
          <p:cNvPr id="998" name="Google Shape;998;p35" descr="Color swatch tawny orange"/>
          <p:cNvPicPr preferRelativeResize="0">
            <a:picLocks noGrp="1"/>
          </p:cNvPicPr>
          <p:nvPr>
            <p:ph type="pic" idx="2"/>
          </p:nvPr>
        </p:nvPicPr>
        <p:blipFill rotWithShape="1">
          <a:blip r:embed="rId3">
            <a:alphaModFix/>
          </a:blip>
          <a:srcRect l="105" r="104"/>
          <a:stretch/>
        </p:blipFill>
        <p:spPr>
          <a:xfrm>
            <a:off x="4279392" y="1463040"/>
            <a:ext cx="1499616" cy="2194560"/>
          </a:xfrm>
          <a:prstGeom prst="rect">
            <a:avLst/>
          </a:prstGeom>
          <a:noFill/>
          <a:ln>
            <a:noFill/>
          </a:ln>
        </p:spPr>
      </p:pic>
      <p:pic>
        <p:nvPicPr>
          <p:cNvPr id="999" name="Google Shape;999;p35" descr="Color swatch very peri"/>
          <p:cNvPicPr preferRelativeResize="0">
            <a:picLocks noGrp="1"/>
          </p:cNvPicPr>
          <p:nvPr>
            <p:ph type="pic" idx="3"/>
          </p:nvPr>
        </p:nvPicPr>
        <p:blipFill rotWithShape="1">
          <a:blip r:embed="rId4">
            <a:alphaModFix/>
          </a:blip>
          <a:srcRect l="105" r="104"/>
          <a:stretch/>
        </p:blipFill>
        <p:spPr>
          <a:xfrm>
            <a:off x="6227064" y="1463040"/>
            <a:ext cx="1499616" cy="2194560"/>
          </a:xfrm>
          <a:prstGeom prst="rect">
            <a:avLst/>
          </a:prstGeom>
          <a:noFill/>
          <a:ln>
            <a:noFill/>
          </a:ln>
        </p:spPr>
      </p:pic>
      <p:pic>
        <p:nvPicPr>
          <p:cNvPr id="1000" name="Google Shape;1000;p35" descr="Color swatch iced coffee"/>
          <p:cNvPicPr preferRelativeResize="0">
            <a:picLocks noGrp="1"/>
          </p:cNvPicPr>
          <p:nvPr>
            <p:ph type="pic" idx="4"/>
          </p:nvPr>
        </p:nvPicPr>
        <p:blipFill rotWithShape="1">
          <a:blip r:embed="rId5">
            <a:alphaModFix/>
          </a:blip>
          <a:srcRect l="52" r="51"/>
          <a:stretch/>
        </p:blipFill>
        <p:spPr>
          <a:xfrm>
            <a:off x="8174736" y="1463040"/>
            <a:ext cx="1499616" cy="2194560"/>
          </a:xfrm>
          <a:prstGeom prst="rect">
            <a:avLst/>
          </a:prstGeom>
          <a:noFill/>
          <a:ln>
            <a:noFill/>
          </a:ln>
        </p:spPr>
      </p:pic>
      <p:pic>
        <p:nvPicPr>
          <p:cNvPr id="1001" name="Google Shape;1001;p35" descr="Color swatch pink flambe"/>
          <p:cNvPicPr preferRelativeResize="0">
            <a:picLocks noGrp="1"/>
          </p:cNvPicPr>
          <p:nvPr>
            <p:ph type="pic" idx="5"/>
          </p:nvPr>
        </p:nvPicPr>
        <p:blipFill rotWithShape="1">
          <a:blip r:embed="rId6">
            <a:alphaModFix/>
          </a:blip>
          <a:srcRect l="52" r="51"/>
          <a:stretch/>
        </p:blipFill>
        <p:spPr>
          <a:xfrm>
            <a:off x="10122408" y="1463040"/>
            <a:ext cx="1499616" cy="2194560"/>
          </a:xfrm>
          <a:prstGeom prst="rect">
            <a:avLst/>
          </a:prstGeom>
          <a:noFill/>
          <a:ln>
            <a:noFill/>
          </a:ln>
        </p:spPr>
      </p:pic>
      <p:pic>
        <p:nvPicPr>
          <p:cNvPr id="1002" name="Google Shape;1002;p35" descr="Color swatch fuchsia pink"/>
          <p:cNvPicPr preferRelativeResize="0">
            <a:picLocks noGrp="1"/>
          </p:cNvPicPr>
          <p:nvPr>
            <p:ph type="pic" idx="6"/>
          </p:nvPr>
        </p:nvPicPr>
        <p:blipFill rotWithShape="1">
          <a:blip r:embed="rId7">
            <a:alphaModFix/>
          </a:blip>
          <a:srcRect l="105" r="104"/>
          <a:stretch/>
        </p:blipFill>
        <p:spPr>
          <a:xfrm rot="8780331">
            <a:off x="4279392" y="4087368"/>
            <a:ext cx="1499616" cy="2194560"/>
          </a:xfrm>
          <a:prstGeom prst="rect">
            <a:avLst/>
          </a:prstGeom>
          <a:noFill/>
          <a:ln>
            <a:noFill/>
          </a:ln>
        </p:spPr>
      </p:pic>
      <p:pic>
        <p:nvPicPr>
          <p:cNvPr id="1003" name="Google Shape;1003;p35" descr="Color swatch paradise pink"/>
          <p:cNvPicPr preferRelativeResize="0">
            <a:picLocks noGrp="1"/>
          </p:cNvPicPr>
          <p:nvPr>
            <p:ph type="pic" idx="7"/>
          </p:nvPr>
        </p:nvPicPr>
        <p:blipFill rotWithShape="1">
          <a:blip r:embed="rId8">
            <a:alphaModFix/>
          </a:blip>
          <a:srcRect l="105" r="104"/>
          <a:stretch/>
        </p:blipFill>
        <p:spPr>
          <a:xfrm rot="9096416">
            <a:off x="6227064" y="4087368"/>
            <a:ext cx="1499616" cy="2194560"/>
          </a:xfrm>
          <a:prstGeom prst="rect">
            <a:avLst/>
          </a:prstGeom>
          <a:noFill/>
          <a:ln>
            <a:noFill/>
          </a:ln>
        </p:spPr>
      </p:pic>
      <p:pic>
        <p:nvPicPr>
          <p:cNvPr id="1004" name="Google Shape;1004;p35" descr="Color swatch cornsilk"/>
          <p:cNvPicPr preferRelativeResize="0">
            <a:picLocks noGrp="1"/>
          </p:cNvPicPr>
          <p:nvPr>
            <p:ph type="pic" idx="8"/>
          </p:nvPr>
        </p:nvPicPr>
        <p:blipFill rotWithShape="1">
          <a:blip r:embed="rId9">
            <a:alphaModFix/>
          </a:blip>
          <a:srcRect l="52" r="51"/>
          <a:stretch/>
        </p:blipFill>
        <p:spPr>
          <a:xfrm rot="9064525">
            <a:off x="8174736" y="4087368"/>
            <a:ext cx="1499616" cy="2194560"/>
          </a:xfrm>
          <a:prstGeom prst="rect">
            <a:avLst/>
          </a:prstGeom>
          <a:noFill/>
          <a:ln>
            <a:noFill/>
          </a:ln>
        </p:spPr>
      </p:pic>
      <p:pic>
        <p:nvPicPr>
          <p:cNvPr id="1005" name="Google Shape;1005;p35" descr="Color swatch tourmaline"/>
          <p:cNvPicPr preferRelativeResize="0">
            <a:picLocks noGrp="1"/>
          </p:cNvPicPr>
          <p:nvPr>
            <p:ph type="pic" idx="9"/>
          </p:nvPr>
        </p:nvPicPr>
        <p:blipFill rotWithShape="1">
          <a:blip r:embed="rId10">
            <a:alphaModFix/>
          </a:blip>
          <a:srcRect l="256" r="256"/>
          <a:stretch/>
        </p:blipFill>
        <p:spPr>
          <a:xfrm rot="8811098">
            <a:off x="10122408" y="4087368"/>
            <a:ext cx="1499616" cy="2194560"/>
          </a:xfrm>
          <a:prstGeom prst="rect">
            <a:avLst/>
          </a:prstGeom>
          <a:noFill/>
          <a:ln>
            <a:noFill/>
          </a:ln>
        </p:spPr>
      </p:pic>
      <p:sp>
        <p:nvSpPr>
          <p:cNvPr id="1006" name="Google Shape;1006;p35"/>
          <p:cNvSpPr/>
          <p:nvPr/>
        </p:nvSpPr>
        <p:spPr>
          <a:xfrm>
            <a:off x="165490" y="673085"/>
            <a:ext cx="87" cy="738664"/>
          </a:xfrm>
          <a:prstGeom prst="rect">
            <a:avLst/>
          </a:prstGeom>
          <a:solidFill>
            <a:srgbClr val="FFFFFF"/>
          </a:solidFill>
          <a:ln>
            <a:noFill/>
          </a:ln>
        </p:spPr>
        <p:txBody>
          <a:bodyPr spcFirstLastPara="1" wrap="square" lIns="0" tIns="0" rIns="0" bIns="0" anchor="ctr" anchorCtr="0">
            <a:spAutoFit/>
          </a:bodyPr>
          <a:lstStyle/>
          <a:p>
            <a:endParaRPr>
              <a:solidFill>
                <a:schemeClr val="dk1"/>
              </a:solidFill>
              <a:latin typeface="Arial"/>
              <a:ea typeface="Arial"/>
              <a:cs typeface="Arial"/>
              <a:sym typeface="Arial"/>
            </a:endParaRPr>
          </a:p>
          <a:p>
            <a:br>
              <a:rPr lang="en" sz="1200">
                <a:solidFill>
                  <a:srgbClr val="24292F"/>
                </a:solidFill>
                <a:latin typeface="Arial"/>
                <a:ea typeface="Arial"/>
                <a:cs typeface="Arial"/>
                <a:sym typeface="Arial"/>
              </a:rPr>
            </a:br>
            <a:endParaRPr>
              <a:solidFill>
                <a:schemeClr val="dk1"/>
              </a:solidFill>
              <a:latin typeface="Arial"/>
              <a:ea typeface="Arial"/>
              <a:cs typeface="Arial"/>
              <a:sym typeface="Arial"/>
            </a:endParaRPr>
          </a:p>
        </p:txBody>
      </p:sp>
      <p:pic>
        <p:nvPicPr>
          <p:cNvPr id="1007" name="Google Shape;1007;p35"/>
          <p:cNvPicPr preferRelativeResize="0"/>
          <p:nvPr/>
        </p:nvPicPr>
        <p:blipFill rotWithShape="1">
          <a:blip r:embed="rId11">
            <a:alphaModFix/>
          </a:blip>
          <a:srcRect l="4675" t="23066" r="74200" b="55067"/>
          <a:stretch/>
        </p:blipFill>
        <p:spPr>
          <a:xfrm>
            <a:off x="4243922" y="1810512"/>
            <a:ext cx="7698143" cy="3688944"/>
          </a:xfrm>
          <a:prstGeom prst="rect">
            <a:avLst/>
          </a:prstGeom>
          <a:noFill/>
          <a:ln>
            <a:noFill/>
          </a:ln>
        </p:spPr>
      </p:pic>
    </p:spTree>
    <p:extLst>
      <p:ext uri="{BB962C8B-B14F-4D97-AF65-F5344CB8AC3E}">
        <p14:creationId xmlns:p14="http://schemas.microsoft.com/office/powerpoint/2010/main" val="908093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36"/>
          <p:cNvSpPr txBox="1">
            <a:spLocks noGrp="1"/>
          </p:cNvSpPr>
          <p:nvPr>
            <p:ph type="title"/>
          </p:nvPr>
        </p:nvSpPr>
        <p:spPr>
          <a:xfrm>
            <a:off x="457201" y="914400"/>
            <a:ext cx="7467601" cy="1572768"/>
          </a:xfrm>
          <a:prstGeom prst="rect">
            <a:avLst/>
          </a:prstGeom>
          <a:noFill/>
          <a:ln>
            <a:noFill/>
          </a:ln>
        </p:spPr>
        <p:txBody>
          <a:bodyPr spcFirstLastPara="1" vert="horz" wrap="square" lIns="0" tIns="0" rIns="0" bIns="0" rtlCol="0" anchor="ctr" anchorCtr="0">
            <a:normAutofit/>
          </a:bodyPr>
          <a:lstStyle/>
          <a:p>
            <a:r>
              <a:rPr lang="en"/>
              <a:t> </a:t>
            </a:r>
            <a:endParaRPr/>
          </a:p>
        </p:txBody>
      </p:sp>
      <p:sp>
        <p:nvSpPr>
          <p:cNvPr id="1013" name="Google Shape;1013;p36"/>
          <p:cNvSpPr txBox="1">
            <a:spLocks noGrp="1"/>
          </p:cNvSpPr>
          <p:nvPr>
            <p:ph type="body" idx="1"/>
          </p:nvPr>
        </p:nvSpPr>
        <p:spPr>
          <a:xfrm>
            <a:off x="503683" y="2312924"/>
            <a:ext cx="6876288" cy="558800"/>
          </a:xfrm>
          <a:prstGeom prst="rect">
            <a:avLst/>
          </a:prstGeom>
          <a:noFill/>
          <a:ln>
            <a:noFill/>
          </a:ln>
        </p:spPr>
        <p:txBody>
          <a:bodyPr spcFirstLastPara="1" vert="horz" wrap="square" lIns="0" tIns="0" rIns="0" bIns="0" rtlCol="0" anchor="ctr" anchorCtr="0">
            <a:noAutofit/>
          </a:bodyPr>
          <a:lstStyle/>
          <a:p>
            <a:pPr marL="0" indent="0">
              <a:lnSpc>
                <a:spcPct val="83333"/>
              </a:lnSpc>
              <a:buNone/>
            </a:pPr>
            <a:r>
              <a:rPr lang="en" sz="3600">
                <a:solidFill>
                  <a:srgbClr val="24292F"/>
                </a:solidFill>
                <a:latin typeface="Algerian"/>
                <a:ea typeface="Algerian"/>
                <a:cs typeface="Algerian"/>
                <a:sym typeface="Algerian"/>
              </a:rPr>
              <a:t>Python - Format - Strings</a:t>
            </a:r>
            <a:endParaRPr/>
          </a:p>
          <a:p>
            <a:pPr marL="0" indent="0">
              <a:lnSpc>
                <a:spcPct val="83333"/>
              </a:lnSpc>
              <a:buNone/>
            </a:pPr>
            <a:br>
              <a:rPr lang="en" sz="3600">
                <a:solidFill>
                  <a:srgbClr val="24292F"/>
                </a:solidFill>
                <a:latin typeface="Algerian"/>
                <a:ea typeface="Algerian"/>
                <a:cs typeface="Algerian"/>
                <a:sym typeface="Algerian"/>
              </a:rPr>
            </a:br>
            <a:endParaRPr sz="3600">
              <a:latin typeface="Algerian"/>
              <a:ea typeface="Algerian"/>
              <a:cs typeface="Algerian"/>
              <a:sym typeface="Algerian"/>
            </a:endParaRPr>
          </a:p>
        </p:txBody>
      </p:sp>
      <p:pic>
        <p:nvPicPr>
          <p:cNvPr id="1014" name="Google Shape;1014;p36" descr="Color swatch fuchsia pink"/>
          <p:cNvPicPr preferRelativeResize="0"/>
          <p:nvPr/>
        </p:nvPicPr>
        <p:blipFill rotWithShape="1">
          <a:blip r:embed="rId3">
            <a:alphaModFix/>
          </a:blip>
          <a:srcRect l="105" r="104" b="56882"/>
          <a:stretch/>
        </p:blipFill>
        <p:spPr>
          <a:xfrm rot="-5400000">
            <a:off x="8135115" y="3142491"/>
            <a:ext cx="6858000" cy="573020"/>
          </a:xfrm>
          <a:prstGeom prst="rect">
            <a:avLst/>
          </a:prstGeom>
          <a:noFill/>
          <a:ln>
            <a:noFill/>
          </a:ln>
        </p:spPr>
      </p:pic>
      <p:pic>
        <p:nvPicPr>
          <p:cNvPr id="1015" name="Google Shape;1015;p36" descr="Color swatch fuchsia pink"/>
          <p:cNvPicPr preferRelativeResize="0"/>
          <p:nvPr/>
        </p:nvPicPr>
        <p:blipFill rotWithShape="1">
          <a:blip r:embed="rId3">
            <a:alphaModFix/>
          </a:blip>
          <a:srcRect l="105" r="104" b="56882"/>
          <a:stretch/>
        </p:blipFill>
        <p:spPr>
          <a:xfrm rot="-5400000">
            <a:off x="7836919" y="3783079"/>
            <a:ext cx="5576824" cy="573020"/>
          </a:xfrm>
          <a:prstGeom prst="rect">
            <a:avLst/>
          </a:prstGeom>
          <a:noFill/>
          <a:ln>
            <a:noFill/>
          </a:ln>
        </p:spPr>
      </p:pic>
      <p:pic>
        <p:nvPicPr>
          <p:cNvPr id="1016" name="Google Shape;1016;p36" descr="Color swatch iced coffee"/>
          <p:cNvPicPr preferRelativeResize="0">
            <a:picLocks noGrp="1"/>
          </p:cNvPicPr>
          <p:nvPr>
            <p:ph type="pic" idx="2"/>
          </p:nvPr>
        </p:nvPicPr>
        <p:blipFill rotWithShape="1">
          <a:blip r:embed="rId4">
            <a:alphaModFix/>
          </a:blip>
          <a:srcRect l="52" r="51" b="47082"/>
          <a:stretch/>
        </p:blipFill>
        <p:spPr>
          <a:xfrm>
            <a:off x="2442211" y="767080"/>
            <a:ext cx="1499616" cy="1161288"/>
          </a:xfrm>
          <a:prstGeom prst="roundRect">
            <a:avLst>
              <a:gd name="adj" fmla="val 2543"/>
            </a:avLst>
          </a:prstGeom>
          <a:noFill/>
          <a:ln>
            <a:noFill/>
          </a:ln>
        </p:spPr>
      </p:pic>
      <p:pic>
        <p:nvPicPr>
          <p:cNvPr id="1017" name="Google Shape;1017;p36" descr="Color swatch iced coffee"/>
          <p:cNvPicPr preferRelativeResize="0"/>
          <p:nvPr/>
        </p:nvPicPr>
        <p:blipFill rotWithShape="1">
          <a:blip r:embed="rId4">
            <a:alphaModFix/>
          </a:blip>
          <a:srcRect l="52" r="51" b="47082"/>
          <a:stretch/>
        </p:blipFill>
        <p:spPr>
          <a:xfrm>
            <a:off x="530352" y="767080"/>
            <a:ext cx="1499616" cy="1161288"/>
          </a:xfrm>
          <a:prstGeom prst="roundRect">
            <a:avLst>
              <a:gd name="adj" fmla="val 2543"/>
            </a:avLst>
          </a:prstGeom>
          <a:noFill/>
          <a:ln>
            <a:noFill/>
          </a:ln>
        </p:spPr>
      </p:pic>
      <p:pic>
        <p:nvPicPr>
          <p:cNvPr id="1018" name="Google Shape;1018;p36" descr="Color swatch iced coffee"/>
          <p:cNvPicPr preferRelativeResize="0"/>
          <p:nvPr/>
        </p:nvPicPr>
        <p:blipFill rotWithShape="1">
          <a:blip r:embed="rId4">
            <a:alphaModFix/>
          </a:blip>
          <a:srcRect l="52" r="51" b="47082"/>
          <a:stretch/>
        </p:blipFill>
        <p:spPr>
          <a:xfrm>
            <a:off x="6310888" y="767080"/>
            <a:ext cx="1499616" cy="1161288"/>
          </a:xfrm>
          <a:prstGeom prst="roundRect">
            <a:avLst>
              <a:gd name="adj" fmla="val 2543"/>
            </a:avLst>
          </a:prstGeom>
          <a:noFill/>
          <a:ln>
            <a:noFill/>
          </a:ln>
        </p:spPr>
      </p:pic>
      <p:pic>
        <p:nvPicPr>
          <p:cNvPr id="1019" name="Google Shape;1019;p36" descr="Color swatch iced coffee"/>
          <p:cNvPicPr preferRelativeResize="0"/>
          <p:nvPr/>
        </p:nvPicPr>
        <p:blipFill rotWithShape="1">
          <a:blip r:embed="rId4">
            <a:alphaModFix/>
          </a:blip>
          <a:srcRect l="52" r="51" b="47082"/>
          <a:stretch/>
        </p:blipFill>
        <p:spPr>
          <a:xfrm>
            <a:off x="8382003" y="767080"/>
            <a:ext cx="1499616" cy="1161288"/>
          </a:xfrm>
          <a:prstGeom prst="roundRect">
            <a:avLst>
              <a:gd name="adj" fmla="val 2543"/>
            </a:avLst>
          </a:prstGeom>
          <a:noFill/>
          <a:ln>
            <a:noFill/>
          </a:ln>
        </p:spPr>
      </p:pic>
      <p:pic>
        <p:nvPicPr>
          <p:cNvPr id="1020" name="Google Shape;1020;p36" descr="Color swatch iced coffee"/>
          <p:cNvPicPr preferRelativeResize="0"/>
          <p:nvPr/>
        </p:nvPicPr>
        <p:blipFill rotWithShape="1">
          <a:blip r:embed="rId4">
            <a:alphaModFix/>
          </a:blip>
          <a:srcRect l="52" r="51" b="47082"/>
          <a:stretch/>
        </p:blipFill>
        <p:spPr>
          <a:xfrm>
            <a:off x="4399028" y="767080"/>
            <a:ext cx="1499616" cy="1161288"/>
          </a:xfrm>
          <a:prstGeom prst="roundRect">
            <a:avLst>
              <a:gd name="adj" fmla="val 2543"/>
            </a:avLst>
          </a:prstGeom>
          <a:noFill/>
          <a:ln>
            <a:noFill/>
          </a:ln>
        </p:spPr>
      </p:pic>
      <p:pic>
        <p:nvPicPr>
          <p:cNvPr id="1021" name="Google Shape;1021;p36" descr="Color swatch iced coffee"/>
          <p:cNvPicPr preferRelativeResize="0"/>
          <p:nvPr/>
        </p:nvPicPr>
        <p:blipFill rotWithShape="1">
          <a:blip r:embed="rId4">
            <a:alphaModFix/>
          </a:blip>
          <a:srcRect l="-783" t="-601" r="888" b="66481"/>
          <a:stretch/>
        </p:blipFill>
        <p:spPr>
          <a:xfrm>
            <a:off x="-108963" y="1151638"/>
            <a:ext cx="12300964" cy="392175"/>
          </a:xfrm>
          <a:prstGeom prst="roundRect">
            <a:avLst>
              <a:gd name="adj" fmla="val 2543"/>
            </a:avLst>
          </a:prstGeom>
          <a:noFill/>
          <a:ln>
            <a:noFill/>
          </a:ln>
        </p:spPr>
      </p:pic>
      <p:pic>
        <p:nvPicPr>
          <p:cNvPr id="1022" name="Google Shape;1022;p36"/>
          <p:cNvPicPr preferRelativeResize="0"/>
          <p:nvPr/>
        </p:nvPicPr>
        <p:blipFill rotWithShape="1">
          <a:blip r:embed="rId5">
            <a:alphaModFix/>
          </a:blip>
          <a:srcRect l="2800" t="22510" r="52925" b="39200"/>
          <a:stretch/>
        </p:blipFill>
        <p:spPr>
          <a:xfrm>
            <a:off x="1648200" y="2871726"/>
            <a:ext cx="7660392" cy="3673007"/>
          </a:xfrm>
          <a:prstGeom prst="rect">
            <a:avLst/>
          </a:prstGeom>
          <a:noFill/>
          <a:ln>
            <a:noFill/>
          </a:ln>
        </p:spPr>
      </p:pic>
    </p:spTree>
    <p:extLst>
      <p:ext uri="{BB962C8B-B14F-4D97-AF65-F5344CB8AC3E}">
        <p14:creationId xmlns:p14="http://schemas.microsoft.com/office/powerpoint/2010/main" val="529428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37"/>
          <p:cNvSpPr txBox="1">
            <a:spLocks noGrp="1"/>
          </p:cNvSpPr>
          <p:nvPr>
            <p:ph type="title"/>
          </p:nvPr>
        </p:nvSpPr>
        <p:spPr>
          <a:xfrm>
            <a:off x="118874" y="3657600"/>
            <a:ext cx="3957828" cy="1764792"/>
          </a:xfrm>
          <a:prstGeom prst="rect">
            <a:avLst/>
          </a:prstGeom>
          <a:noFill/>
          <a:ln>
            <a:noFill/>
          </a:ln>
        </p:spPr>
        <p:txBody>
          <a:bodyPr spcFirstLastPara="1" vert="horz" wrap="square" lIns="0" tIns="0" rIns="0" bIns="0" rtlCol="0" anchor="b" anchorCtr="0">
            <a:noAutofit/>
          </a:bodyPr>
          <a:lstStyle/>
          <a:p>
            <a:pPr>
              <a:lnSpc>
                <a:spcPct val="111111"/>
              </a:lnSpc>
            </a:pPr>
            <a:r>
              <a:rPr lang="en" sz="3600">
                <a:solidFill>
                  <a:srgbClr val="24292F"/>
                </a:solidFill>
                <a:latin typeface="Algerian"/>
                <a:ea typeface="Algerian"/>
                <a:cs typeface="Algerian"/>
                <a:sym typeface="Algerian"/>
              </a:rPr>
              <a:t>String Methods</a:t>
            </a:r>
            <a:br>
              <a:rPr lang="en" sz="1200">
                <a:solidFill>
                  <a:srgbClr val="24292F"/>
                </a:solidFill>
                <a:latin typeface="Arial"/>
                <a:ea typeface="Arial"/>
                <a:cs typeface="Arial"/>
                <a:sym typeface="Arial"/>
              </a:rPr>
            </a:br>
            <a:br>
              <a:rPr lang="en" sz="1200">
                <a:solidFill>
                  <a:srgbClr val="24292F"/>
                </a:solidFill>
                <a:latin typeface="Arial"/>
                <a:ea typeface="Arial"/>
                <a:cs typeface="Arial"/>
                <a:sym typeface="Arial"/>
              </a:rPr>
            </a:br>
            <a:endParaRPr sz="2000"/>
          </a:p>
        </p:txBody>
      </p:sp>
      <p:pic>
        <p:nvPicPr>
          <p:cNvPr id="1028" name="Google Shape;1028;p37" descr="Color swatch greenbrier"/>
          <p:cNvPicPr preferRelativeResize="0">
            <a:picLocks noGrp="1"/>
          </p:cNvPicPr>
          <p:nvPr>
            <p:ph type="pic" idx="2"/>
          </p:nvPr>
        </p:nvPicPr>
        <p:blipFill rotWithShape="1">
          <a:blip r:embed="rId3">
            <a:alphaModFix/>
          </a:blip>
          <a:srcRect l="105" r="104"/>
          <a:stretch/>
        </p:blipFill>
        <p:spPr>
          <a:xfrm>
            <a:off x="4279392" y="1170433"/>
            <a:ext cx="1499616" cy="2487169"/>
          </a:xfrm>
          <a:prstGeom prst="rect">
            <a:avLst/>
          </a:prstGeom>
          <a:noFill/>
          <a:ln>
            <a:noFill/>
          </a:ln>
        </p:spPr>
      </p:pic>
      <p:pic>
        <p:nvPicPr>
          <p:cNvPr id="1029" name="Google Shape;1029;p37" descr="Color swatch foliage"/>
          <p:cNvPicPr preferRelativeResize="0">
            <a:picLocks noGrp="1"/>
          </p:cNvPicPr>
          <p:nvPr>
            <p:ph type="pic" idx="3"/>
          </p:nvPr>
        </p:nvPicPr>
        <p:blipFill rotWithShape="1">
          <a:blip r:embed="rId4">
            <a:alphaModFix/>
          </a:blip>
          <a:srcRect l="105" r="104"/>
          <a:stretch/>
        </p:blipFill>
        <p:spPr>
          <a:xfrm>
            <a:off x="6227064" y="1170429"/>
            <a:ext cx="1499616" cy="2487171"/>
          </a:xfrm>
          <a:prstGeom prst="rect">
            <a:avLst/>
          </a:prstGeom>
          <a:noFill/>
          <a:ln>
            <a:noFill/>
          </a:ln>
        </p:spPr>
      </p:pic>
      <p:pic>
        <p:nvPicPr>
          <p:cNvPr id="1030" name="Google Shape;1030;p37" descr="Color swatch treetop"/>
          <p:cNvPicPr preferRelativeResize="0">
            <a:picLocks noGrp="1"/>
          </p:cNvPicPr>
          <p:nvPr>
            <p:ph type="pic" idx="4"/>
          </p:nvPr>
        </p:nvPicPr>
        <p:blipFill rotWithShape="1">
          <a:blip r:embed="rId5">
            <a:alphaModFix/>
          </a:blip>
          <a:srcRect l="52" r="51"/>
          <a:stretch/>
        </p:blipFill>
        <p:spPr>
          <a:xfrm>
            <a:off x="8174736" y="1170429"/>
            <a:ext cx="1499616" cy="2487171"/>
          </a:xfrm>
          <a:prstGeom prst="rect">
            <a:avLst/>
          </a:prstGeom>
          <a:noFill/>
          <a:ln>
            <a:noFill/>
          </a:ln>
        </p:spPr>
      </p:pic>
      <p:pic>
        <p:nvPicPr>
          <p:cNvPr id="1031" name="Google Shape;1031;p37" descr="Color swatch celery"/>
          <p:cNvPicPr preferRelativeResize="0">
            <a:picLocks noGrp="1"/>
          </p:cNvPicPr>
          <p:nvPr>
            <p:ph type="pic" idx="5"/>
          </p:nvPr>
        </p:nvPicPr>
        <p:blipFill rotWithShape="1">
          <a:blip r:embed="rId6">
            <a:alphaModFix/>
          </a:blip>
          <a:srcRect l="52" r="51"/>
          <a:stretch/>
        </p:blipFill>
        <p:spPr>
          <a:xfrm>
            <a:off x="10122408" y="1170429"/>
            <a:ext cx="1499616" cy="2487171"/>
          </a:xfrm>
          <a:prstGeom prst="rect">
            <a:avLst/>
          </a:prstGeom>
          <a:noFill/>
          <a:ln>
            <a:noFill/>
          </a:ln>
        </p:spPr>
      </p:pic>
      <p:pic>
        <p:nvPicPr>
          <p:cNvPr id="1032" name="Google Shape;1032;p37" descr="Color swatch chai tea"/>
          <p:cNvPicPr preferRelativeResize="0">
            <a:picLocks noGrp="1"/>
          </p:cNvPicPr>
          <p:nvPr>
            <p:ph type="pic" idx="6"/>
          </p:nvPr>
        </p:nvPicPr>
        <p:blipFill rotWithShape="1">
          <a:blip r:embed="rId7">
            <a:alphaModFix/>
          </a:blip>
          <a:srcRect l="105" r="104"/>
          <a:stretch/>
        </p:blipFill>
        <p:spPr>
          <a:xfrm rot="10800000">
            <a:off x="4279392" y="4087368"/>
            <a:ext cx="1499616" cy="2487168"/>
          </a:xfrm>
          <a:prstGeom prst="rect">
            <a:avLst/>
          </a:prstGeom>
          <a:noFill/>
          <a:ln>
            <a:noFill/>
          </a:ln>
        </p:spPr>
      </p:pic>
      <p:pic>
        <p:nvPicPr>
          <p:cNvPr id="1033" name="Google Shape;1033;p37" descr="Color swatch dewberry"/>
          <p:cNvPicPr preferRelativeResize="0">
            <a:picLocks noGrp="1"/>
          </p:cNvPicPr>
          <p:nvPr>
            <p:ph type="pic" idx="7"/>
          </p:nvPr>
        </p:nvPicPr>
        <p:blipFill rotWithShape="1">
          <a:blip r:embed="rId8">
            <a:alphaModFix/>
          </a:blip>
          <a:srcRect l="105" r="104"/>
          <a:stretch/>
        </p:blipFill>
        <p:spPr>
          <a:xfrm rot="10800000">
            <a:off x="6227064" y="4087369"/>
            <a:ext cx="1499616" cy="2487169"/>
          </a:xfrm>
          <a:prstGeom prst="rect">
            <a:avLst/>
          </a:prstGeom>
          <a:noFill/>
          <a:ln>
            <a:noFill/>
          </a:ln>
        </p:spPr>
      </p:pic>
      <p:pic>
        <p:nvPicPr>
          <p:cNvPr id="1034" name="Google Shape;1034;p37" descr="Color swatch very peri"/>
          <p:cNvPicPr preferRelativeResize="0">
            <a:picLocks noGrp="1"/>
          </p:cNvPicPr>
          <p:nvPr>
            <p:ph type="pic" idx="8"/>
          </p:nvPr>
        </p:nvPicPr>
        <p:blipFill rotWithShape="1">
          <a:blip r:embed="rId9">
            <a:alphaModFix/>
          </a:blip>
          <a:srcRect l="52" r="51"/>
          <a:stretch/>
        </p:blipFill>
        <p:spPr>
          <a:xfrm rot="10800000">
            <a:off x="8174736" y="4087369"/>
            <a:ext cx="1499616" cy="2487169"/>
          </a:xfrm>
          <a:prstGeom prst="rect">
            <a:avLst/>
          </a:prstGeom>
          <a:noFill/>
          <a:ln>
            <a:noFill/>
          </a:ln>
        </p:spPr>
      </p:pic>
      <p:pic>
        <p:nvPicPr>
          <p:cNvPr id="1035" name="Google Shape;1035;p37" descr="Color swatch eggshell blue"/>
          <p:cNvPicPr preferRelativeResize="0">
            <a:picLocks noGrp="1"/>
          </p:cNvPicPr>
          <p:nvPr>
            <p:ph type="pic" idx="9"/>
          </p:nvPr>
        </p:nvPicPr>
        <p:blipFill rotWithShape="1">
          <a:blip r:embed="rId10">
            <a:alphaModFix/>
          </a:blip>
          <a:srcRect l="52" r="51"/>
          <a:stretch/>
        </p:blipFill>
        <p:spPr>
          <a:xfrm rot="10800000">
            <a:off x="10122408" y="4087369"/>
            <a:ext cx="1499616" cy="2487169"/>
          </a:xfrm>
          <a:prstGeom prst="rect">
            <a:avLst/>
          </a:prstGeom>
          <a:noFill/>
          <a:ln>
            <a:noFill/>
          </a:ln>
        </p:spPr>
      </p:pic>
      <p:pic>
        <p:nvPicPr>
          <p:cNvPr id="1036" name="Google Shape;1036;p37"/>
          <p:cNvPicPr preferRelativeResize="0"/>
          <p:nvPr/>
        </p:nvPicPr>
        <p:blipFill rotWithShape="1">
          <a:blip r:embed="rId11">
            <a:alphaModFix/>
          </a:blip>
          <a:srcRect l="3451" t="22399" r="62887" b="34133"/>
          <a:stretch/>
        </p:blipFill>
        <p:spPr>
          <a:xfrm>
            <a:off x="4279393" y="1961388"/>
            <a:ext cx="7912609" cy="3822192"/>
          </a:xfrm>
          <a:prstGeom prst="rect">
            <a:avLst/>
          </a:prstGeom>
          <a:noFill/>
          <a:ln>
            <a:noFill/>
          </a:ln>
        </p:spPr>
      </p:pic>
    </p:spTree>
    <p:extLst>
      <p:ext uri="{BB962C8B-B14F-4D97-AF65-F5344CB8AC3E}">
        <p14:creationId xmlns:p14="http://schemas.microsoft.com/office/powerpoint/2010/main" val="637867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0"/>
          <p:cNvSpPr txBox="1">
            <a:spLocks noGrp="1"/>
          </p:cNvSpPr>
          <p:nvPr>
            <p:ph type="title"/>
          </p:nvPr>
        </p:nvSpPr>
        <p:spPr>
          <a:xfrm>
            <a:off x="1375235" y="524567"/>
            <a:ext cx="9221200" cy="763600"/>
          </a:xfrm>
          <a:prstGeom prst="rect">
            <a:avLst/>
          </a:prstGeom>
          <a:noFill/>
          <a:ln>
            <a:noFill/>
          </a:ln>
        </p:spPr>
        <p:txBody>
          <a:bodyPr spcFirstLastPara="1" vert="horz" wrap="square" lIns="0" tIns="0" rIns="0" bIns="0" rtlCol="0" anchor="ctr" anchorCtr="0">
            <a:noAutofit/>
          </a:bodyPr>
          <a:lstStyle/>
          <a:p>
            <a:r>
              <a:rPr lang="en" sz="4800" dirty="0">
                <a:solidFill>
                  <a:srgbClr val="000000"/>
                </a:solidFill>
                <a:latin typeface="Algerian" panose="04020705040A02060702" pitchFamily="82" charset="0"/>
                <a:ea typeface="Roboto Serif SemiBold"/>
                <a:cs typeface="Roboto Serif SemiBold"/>
                <a:sym typeface="Roboto Serif SemiBold"/>
              </a:rPr>
              <a:t>PYTHON  BOOLEANS</a:t>
            </a:r>
            <a:endParaRPr sz="1600" dirty="0">
              <a:latin typeface="Algerian" panose="04020705040A02060702" pitchFamily="82" charset="0"/>
              <a:ea typeface="Roboto Serif SemiBold"/>
              <a:cs typeface="Roboto Serif SemiBold"/>
              <a:sym typeface="Roboto Serif SemiBold"/>
            </a:endParaRPr>
          </a:p>
        </p:txBody>
      </p:sp>
      <p:grpSp>
        <p:nvGrpSpPr>
          <p:cNvPr id="1084" name="Google Shape;1084;p40"/>
          <p:cNvGrpSpPr/>
          <p:nvPr/>
        </p:nvGrpSpPr>
        <p:grpSpPr>
          <a:xfrm>
            <a:off x="2309061" y="1506333"/>
            <a:ext cx="5301351" cy="4597369"/>
            <a:chOff x="5637150" y="1168768"/>
            <a:chExt cx="1069467" cy="1403105"/>
          </a:xfrm>
        </p:grpSpPr>
        <p:sp>
          <p:nvSpPr>
            <p:cNvPr id="1085" name="Google Shape;1085;p40"/>
            <p:cNvSpPr/>
            <p:nvPr/>
          </p:nvSpPr>
          <p:spPr>
            <a:xfrm>
              <a:off x="5799228" y="1168768"/>
              <a:ext cx="8250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86" name="Google Shape;1086;p40"/>
            <p:cNvSpPr/>
            <p:nvPr/>
          </p:nvSpPr>
          <p:spPr>
            <a:xfrm>
              <a:off x="5637150" y="1346973"/>
              <a:ext cx="1069467"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pic>
        <p:nvPicPr>
          <p:cNvPr id="1088" name="Google Shape;1088;p40">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089" name="Google Shape;1089;p40">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090" name="Google Shape;1090;p40">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091" name="Google Shape;1091;p40">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092" name="Google Shape;1092;p40">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1093" name="Google Shape;1093;p40">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094" name="Google Shape;1094;p40">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095" name="Google Shape;1095;p40">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096" name="Google Shape;1096;p40">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097" name="Google Shape;1097;p40"/>
          <p:cNvSpPr/>
          <p:nvPr/>
        </p:nvSpPr>
        <p:spPr>
          <a:xfrm>
            <a:off x="7630533" y="2751335"/>
            <a:ext cx="3396800" cy="1800565"/>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dirty="0">
                <a:solidFill>
                  <a:srgbClr val="000000"/>
                </a:solidFill>
                <a:latin typeface="Stencil" panose="040409050D0802020404" pitchFamily="82" charset="0"/>
                <a:sym typeface="Arial"/>
              </a:rPr>
              <a:t>Python only have two possible values:</a:t>
            </a:r>
          </a:p>
          <a:p>
            <a:pPr algn="ctr">
              <a:buClr>
                <a:srgbClr val="000000"/>
              </a:buClr>
              <a:buSzPts val="1400"/>
            </a:pPr>
            <a:r>
              <a:rPr lang="en-US" sz="1867" dirty="0">
                <a:solidFill>
                  <a:srgbClr val="000000"/>
                </a:solidFill>
                <a:latin typeface="Stencil" panose="040409050D0802020404" pitchFamily="82" charset="0"/>
                <a:sym typeface="Arial"/>
              </a:rPr>
              <a:t> True or False</a:t>
            </a:r>
            <a:endParaRPr sz="1867" dirty="0">
              <a:solidFill>
                <a:srgbClr val="000000"/>
              </a:solidFill>
              <a:latin typeface="Stencil" panose="040409050D0802020404" pitchFamily="82" charset="0"/>
              <a:sym typeface="Arial"/>
            </a:endParaRPr>
          </a:p>
        </p:txBody>
      </p:sp>
      <p:pic>
        <p:nvPicPr>
          <p:cNvPr id="3" name="Picture 2">
            <a:extLst>
              <a:ext uri="{FF2B5EF4-FFF2-40B4-BE49-F238E27FC236}">
                <a16:creationId xmlns:a16="http://schemas.microsoft.com/office/drawing/2014/main" id="{D67A4B42-DD6D-72C6-E3FB-AF2C2450C293}"/>
              </a:ext>
            </a:extLst>
          </p:cNvPr>
          <p:cNvPicPr>
            <a:picLocks noChangeAspect="1"/>
          </p:cNvPicPr>
          <p:nvPr/>
        </p:nvPicPr>
        <p:blipFill rotWithShape="1">
          <a:blip r:embed="rId14"/>
          <a:srcRect l="2843" t="13419" r="76549" b="50000"/>
          <a:stretch/>
        </p:blipFill>
        <p:spPr>
          <a:xfrm>
            <a:off x="2329183" y="2201507"/>
            <a:ext cx="5156139" cy="3779440"/>
          </a:xfrm>
          <a:prstGeom prst="rect">
            <a:avLst/>
          </a:prstGeom>
        </p:spPr>
      </p:pic>
      <p:sp>
        <p:nvSpPr>
          <p:cNvPr id="6" name="Google Shape;1097;p40">
            <a:extLst>
              <a:ext uri="{FF2B5EF4-FFF2-40B4-BE49-F238E27FC236}">
                <a16:creationId xmlns:a16="http://schemas.microsoft.com/office/drawing/2014/main" id="{9D375716-ABDB-7DD8-F688-B2192E51B140}"/>
              </a:ext>
            </a:extLst>
          </p:cNvPr>
          <p:cNvSpPr/>
          <p:nvPr/>
        </p:nvSpPr>
        <p:spPr>
          <a:xfrm>
            <a:off x="7865300" y="3142924"/>
            <a:ext cx="3396800" cy="1800565"/>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dirty="0">
                <a:solidFill>
                  <a:srgbClr val="000000"/>
                </a:solidFill>
                <a:latin typeface="Stencil" panose="040409050D0802020404" pitchFamily="82" charset="0"/>
                <a:sym typeface="Arial"/>
              </a:rPr>
              <a:t>Python only have two possible values:</a:t>
            </a:r>
          </a:p>
          <a:p>
            <a:pPr algn="ctr">
              <a:buClr>
                <a:srgbClr val="000000"/>
              </a:buClr>
              <a:buSzPts val="1400"/>
            </a:pPr>
            <a:r>
              <a:rPr lang="en-US" sz="1867" dirty="0">
                <a:solidFill>
                  <a:srgbClr val="000000"/>
                </a:solidFill>
                <a:latin typeface="Stencil" panose="040409050D0802020404" pitchFamily="82" charset="0"/>
                <a:sym typeface="Arial"/>
              </a:rPr>
              <a:t> True or False</a:t>
            </a:r>
            <a:endParaRPr sz="1867" dirty="0">
              <a:solidFill>
                <a:srgbClr val="000000"/>
              </a:solidFill>
              <a:latin typeface="Stencil" panose="040409050D0802020404" pitchFamily="82" charset="0"/>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18"/>
          <p:cNvPicPr preferRelativeResize="0"/>
          <p:nvPr/>
        </p:nvPicPr>
        <p:blipFill rotWithShape="1">
          <a:blip r:embed="rId3">
            <a:alphaModFix/>
          </a:blip>
          <a:srcRect/>
          <a:stretch/>
        </p:blipFill>
        <p:spPr>
          <a:xfrm>
            <a:off x="9266313" y="337870"/>
            <a:ext cx="1978051" cy="2206751"/>
          </a:xfrm>
          <a:prstGeom prst="rect">
            <a:avLst/>
          </a:prstGeom>
          <a:noFill/>
          <a:ln>
            <a:noFill/>
          </a:ln>
        </p:spPr>
      </p:pic>
      <p:pic>
        <p:nvPicPr>
          <p:cNvPr id="737" name="Google Shape;737;p18"/>
          <p:cNvPicPr preferRelativeResize="0"/>
          <p:nvPr/>
        </p:nvPicPr>
        <p:blipFill rotWithShape="1">
          <a:blip r:embed="rId4">
            <a:alphaModFix/>
          </a:blip>
          <a:srcRect/>
          <a:stretch/>
        </p:blipFill>
        <p:spPr>
          <a:xfrm>
            <a:off x="1166021" y="2544620"/>
            <a:ext cx="856478" cy="1771475"/>
          </a:xfrm>
          <a:prstGeom prst="rect">
            <a:avLst/>
          </a:prstGeom>
          <a:noFill/>
          <a:ln>
            <a:noFill/>
          </a:ln>
        </p:spPr>
      </p:pic>
      <p:pic>
        <p:nvPicPr>
          <p:cNvPr id="738" name="Google Shape;738;p18"/>
          <p:cNvPicPr preferRelativeResize="0"/>
          <p:nvPr/>
        </p:nvPicPr>
        <p:blipFill rotWithShape="1">
          <a:blip r:embed="rId5">
            <a:alphaModFix/>
          </a:blip>
          <a:srcRect/>
          <a:stretch/>
        </p:blipFill>
        <p:spPr>
          <a:xfrm>
            <a:off x="2504896" y="1441245"/>
            <a:ext cx="7750443" cy="4283881"/>
          </a:xfrm>
          <a:prstGeom prst="rect">
            <a:avLst/>
          </a:prstGeom>
          <a:noFill/>
          <a:ln>
            <a:noFill/>
          </a:ln>
        </p:spPr>
      </p:pic>
      <p:pic>
        <p:nvPicPr>
          <p:cNvPr id="739" name="Google Shape;739;p18"/>
          <p:cNvPicPr preferRelativeResize="0"/>
          <p:nvPr/>
        </p:nvPicPr>
        <p:blipFill rotWithShape="1">
          <a:blip r:embed="rId6">
            <a:alphaModFix/>
          </a:blip>
          <a:srcRect/>
          <a:stretch/>
        </p:blipFill>
        <p:spPr>
          <a:xfrm>
            <a:off x="3022286" y="2031045"/>
            <a:ext cx="7750443" cy="4283881"/>
          </a:xfrm>
          <a:prstGeom prst="rect">
            <a:avLst/>
          </a:prstGeom>
          <a:noFill/>
          <a:ln>
            <a:noFill/>
          </a:ln>
        </p:spPr>
      </p:pic>
      <p:sp>
        <p:nvSpPr>
          <p:cNvPr id="740" name="Google Shape;740;p18"/>
          <p:cNvSpPr txBox="1"/>
          <p:nvPr/>
        </p:nvSpPr>
        <p:spPr>
          <a:xfrm rot="-22262">
            <a:off x="157418" y="938129"/>
            <a:ext cx="9526629" cy="974882"/>
          </a:xfrm>
          <a:prstGeom prst="rect">
            <a:avLst/>
          </a:prstGeom>
          <a:noFill/>
          <a:ln>
            <a:noFill/>
          </a:ln>
        </p:spPr>
        <p:txBody>
          <a:bodyPr spcFirstLastPara="1" wrap="square" lIns="0" tIns="0" rIns="0" bIns="0" anchor="t" anchorCtr="0">
            <a:spAutoFit/>
          </a:bodyPr>
          <a:lstStyle/>
          <a:p>
            <a:pPr algn="ctr"/>
            <a:r>
              <a:rPr lang="en" sz="6335" dirty="0">
                <a:solidFill>
                  <a:srgbClr val="804A24"/>
                </a:solidFill>
                <a:latin typeface="Algerian" panose="04020705040A02060702" pitchFamily="82" charset="0"/>
                <a:ea typeface="Sigmar One"/>
                <a:cs typeface="Sigmar One"/>
                <a:sym typeface="Sigmar One"/>
              </a:rPr>
              <a:t>PYTHON OPERATORS</a:t>
            </a:r>
            <a:endParaRPr sz="2400" dirty="0">
              <a:latin typeface="Algerian" panose="04020705040A02060702" pitchFamily="82" charset="0"/>
            </a:endParaRPr>
          </a:p>
        </p:txBody>
      </p:sp>
      <p:pic>
        <p:nvPicPr>
          <p:cNvPr id="741" name="Google Shape;741;p18"/>
          <p:cNvPicPr preferRelativeResize="0"/>
          <p:nvPr/>
        </p:nvPicPr>
        <p:blipFill rotWithShape="1">
          <a:blip r:embed="rId7">
            <a:alphaModFix/>
          </a:blip>
          <a:srcRect/>
          <a:stretch/>
        </p:blipFill>
        <p:spPr>
          <a:xfrm>
            <a:off x="-254294" y="5384217"/>
            <a:ext cx="1773953" cy="999865"/>
          </a:xfrm>
          <a:prstGeom prst="rect">
            <a:avLst/>
          </a:prstGeom>
          <a:noFill/>
          <a:ln>
            <a:noFill/>
          </a:ln>
        </p:spPr>
      </p:pic>
      <p:pic>
        <p:nvPicPr>
          <p:cNvPr id="742" name="Google Shape;742;p18"/>
          <p:cNvPicPr preferRelativeResize="0"/>
          <p:nvPr/>
        </p:nvPicPr>
        <p:blipFill rotWithShape="1">
          <a:blip r:embed="rId8">
            <a:alphaModFix/>
          </a:blip>
          <a:srcRect/>
          <a:stretch/>
        </p:blipFill>
        <p:spPr>
          <a:xfrm>
            <a:off x="10901329" y="4887204"/>
            <a:ext cx="2454345" cy="2569995"/>
          </a:xfrm>
          <a:prstGeom prst="rect">
            <a:avLst/>
          </a:prstGeom>
          <a:noFill/>
          <a:ln>
            <a:noFill/>
          </a:ln>
        </p:spPr>
      </p:pic>
      <p:pic>
        <p:nvPicPr>
          <p:cNvPr id="743" name="Google Shape;743;p18"/>
          <p:cNvPicPr preferRelativeResize="0"/>
          <p:nvPr/>
        </p:nvPicPr>
        <p:blipFill rotWithShape="1">
          <a:blip r:embed="rId9">
            <a:alphaModFix/>
          </a:blip>
          <a:srcRect/>
          <a:stretch/>
        </p:blipFill>
        <p:spPr>
          <a:xfrm rot="1574886">
            <a:off x="96953" y="-375499"/>
            <a:ext cx="717823" cy="2122597"/>
          </a:xfrm>
          <a:prstGeom prst="rect">
            <a:avLst/>
          </a:prstGeom>
          <a:noFill/>
          <a:ln>
            <a:noFill/>
          </a:ln>
        </p:spPr>
      </p:pic>
      <p:pic>
        <p:nvPicPr>
          <p:cNvPr id="3" name="Picture 2">
            <a:extLst>
              <a:ext uri="{FF2B5EF4-FFF2-40B4-BE49-F238E27FC236}">
                <a16:creationId xmlns:a16="http://schemas.microsoft.com/office/drawing/2014/main" id="{111D0800-4A0B-46AD-BB79-1BD36A5494BC}"/>
              </a:ext>
            </a:extLst>
          </p:cNvPr>
          <p:cNvPicPr>
            <a:picLocks noChangeAspect="1"/>
          </p:cNvPicPr>
          <p:nvPr/>
        </p:nvPicPr>
        <p:blipFill rotWithShape="1">
          <a:blip r:embed="rId10"/>
          <a:srcRect l="2609" t="13702" r="79869" b="59141"/>
          <a:stretch/>
        </p:blipFill>
        <p:spPr>
          <a:xfrm>
            <a:off x="3249148" y="3071877"/>
            <a:ext cx="7296717" cy="2948149"/>
          </a:xfrm>
          <a:prstGeom prst="rect">
            <a:avLst/>
          </a:prstGeom>
        </p:spPr>
      </p:pic>
      <p:sp>
        <p:nvSpPr>
          <p:cNvPr id="4" name="Rectangle 1">
            <a:extLst>
              <a:ext uri="{FF2B5EF4-FFF2-40B4-BE49-F238E27FC236}">
                <a16:creationId xmlns:a16="http://schemas.microsoft.com/office/drawing/2014/main" id="{4C9394F4-2EB5-C0BA-3B7D-60AF5688D33F}"/>
              </a:ext>
            </a:extLst>
          </p:cNvPr>
          <p:cNvSpPr>
            <a:spLocks noChangeArrowheads="1"/>
          </p:cNvSpPr>
          <p:nvPr/>
        </p:nvSpPr>
        <p:spPr bwMode="auto">
          <a:xfrm>
            <a:off x="1864547" y="5902179"/>
            <a:ext cx="6096000" cy="584775"/>
          </a:xfrm>
          <a:prstGeom prst="rect">
            <a:avLst/>
          </a:prstGeom>
          <a:solidFill>
            <a:schemeClr val="bg2">
              <a:lumMod val="9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j-lt"/>
              </a:rPr>
              <a:t>Operators are used to perform operations on variables and values.</a:t>
            </a: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j-lt"/>
              </a:rPr>
              <a:t>In the example below, we use the </a:t>
            </a:r>
            <a:r>
              <a:rPr kumimoji="0" lang="en-US" altLang="en-US" sz="1600" b="0" i="0" u="none" strike="noStrike" cap="none" normalizeH="0" baseline="0" dirty="0">
                <a:ln>
                  <a:noFill/>
                </a:ln>
                <a:solidFill>
                  <a:srgbClr val="DC143C"/>
                </a:solidFill>
                <a:effectLst/>
                <a:latin typeface="+mj-lt"/>
              </a:rPr>
              <a:t>+</a:t>
            </a:r>
            <a:r>
              <a:rPr kumimoji="0" lang="en-US" altLang="en-US" sz="1600" b="0" i="0" u="none" strike="noStrike" cap="none" normalizeH="0" baseline="0" dirty="0">
                <a:ln>
                  <a:noFill/>
                </a:ln>
                <a:solidFill>
                  <a:srgbClr val="000000"/>
                </a:solidFill>
                <a:effectLst/>
                <a:latin typeface="+mj-lt"/>
              </a:rPr>
              <a:t> operator to add together two values: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675962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19"/>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749" name="Google Shape;749;p19"/>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750" name="Google Shape;750;p19"/>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751" name="Google Shape;751;p19"/>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752" name="Google Shape;752;p19"/>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753" name="Google Shape;753;p19"/>
          <p:cNvPicPr preferRelativeResize="0"/>
          <p:nvPr/>
        </p:nvPicPr>
        <p:blipFill rotWithShape="1">
          <a:blip r:embed="rId8">
            <a:alphaModFix/>
          </a:blip>
          <a:srcRect/>
          <a:stretch/>
        </p:blipFill>
        <p:spPr>
          <a:xfrm>
            <a:off x="1632473" y="2057402"/>
            <a:ext cx="4001051" cy="3769735"/>
          </a:xfrm>
          <a:prstGeom prst="rect">
            <a:avLst/>
          </a:prstGeom>
          <a:noFill/>
          <a:ln>
            <a:noFill/>
          </a:ln>
        </p:spPr>
      </p:pic>
      <p:pic>
        <p:nvPicPr>
          <p:cNvPr id="754" name="Google Shape;754;p19"/>
          <p:cNvPicPr preferRelativeResize="0"/>
          <p:nvPr/>
        </p:nvPicPr>
        <p:blipFill rotWithShape="1">
          <a:blip r:embed="rId9">
            <a:alphaModFix/>
          </a:blip>
          <a:srcRect/>
          <a:stretch/>
        </p:blipFill>
        <p:spPr>
          <a:xfrm>
            <a:off x="1956942" y="2192967"/>
            <a:ext cx="3676583" cy="3731539"/>
          </a:xfrm>
          <a:prstGeom prst="rect">
            <a:avLst/>
          </a:prstGeom>
          <a:noFill/>
          <a:ln>
            <a:noFill/>
          </a:ln>
        </p:spPr>
      </p:pic>
      <p:pic>
        <p:nvPicPr>
          <p:cNvPr id="755" name="Google Shape;755;p19"/>
          <p:cNvPicPr preferRelativeResize="0"/>
          <p:nvPr/>
        </p:nvPicPr>
        <p:blipFill rotWithShape="1">
          <a:blip r:embed="rId10">
            <a:alphaModFix/>
          </a:blip>
          <a:srcRect/>
          <a:stretch/>
        </p:blipFill>
        <p:spPr>
          <a:xfrm>
            <a:off x="6067635" y="2404165"/>
            <a:ext cx="3750527" cy="3800505"/>
          </a:xfrm>
          <a:prstGeom prst="rect">
            <a:avLst/>
          </a:prstGeom>
          <a:noFill/>
          <a:ln>
            <a:noFill/>
          </a:ln>
        </p:spPr>
      </p:pic>
      <p:pic>
        <p:nvPicPr>
          <p:cNvPr id="756" name="Google Shape;756;p19"/>
          <p:cNvPicPr preferRelativeResize="0"/>
          <p:nvPr/>
        </p:nvPicPr>
        <p:blipFill rotWithShape="1">
          <a:blip r:embed="rId11">
            <a:alphaModFix/>
          </a:blip>
          <a:srcRect/>
          <a:stretch/>
        </p:blipFill>
        <p:spPr>
          <a:xfrm>
            <a:off x="5984025" y="2396498"/>
            <a:ext cx="3600819" cy="3577644"/>
          </a:xfrm>
          <a:prstGeom prst="rect">
            <a:avLst/>
          </a:prstGeom>
          <a:noFill/>
          <a:ln>
            <a:noFill/>
          </a:ln>
        </p:spPr>
      </p:pic>
      <p:sp>
        <p:nvSpPr>
          <p:cNvPr id="757" name="Google Shape;757;p19"/>
          <p:cNvSpPr txBox="1"/>
          <p:nvPr/>
        </p:nvSpPr>
        <p:spPr>
          <a:xfrm rot="-22262">
            <a:off x="3989623" y="745579"/>
            <a:ext cx="6889715" cy="1340623"/>
          </a:xfrm>
          <a:prstGeom prst="rect">
            <a:avLst/>
          </a:prstGeom>
          <a:noFill/>
          <a:ln>
            <a:noFill/>
          </a:ln>
        </p:spPr>
        <p:txBody>
          <a:bodyPr spcFirstLastPara="1" wrap="square" lIns="0" tIns="0" rIns="0" bIns="0" anchor="t" anchorCtr="0">
            <a:spAutoFit/>
          </a:bodyPr>
          <a:lstStyle/>
          <a:p>
            <a:pPr algn="ctr">
              <a:lnSpc>
                <a:spcPct val="98515"/>
              </a:lnSpc>
            </a:pPr>
            <a:r>
              <a:rPr lang="en" sz="4400">
                <a:solidFill>
                  <a:srgbClr val="000000"/>
                </a:solidFill>
                <a:latin typeface="Algerian"/>
                <a:ea typeface="Algerian"/>
                <a:cs typeface="Algerian"/>
                <a:sym typeface="Algerian"/>
              </a:rPr>
              <a:t>Python Arithmetic Operators:</a:t>
            </a:r>
            <a:endParaRPr sz="4333">
              <a:solidFill>
                <a:srgbClr val="000000"/>
              </a:solidFill>
              <a:latin typeface="Algerian"/>
              <a:ea typeface="Algerian"/>
              <a:cs typeface="Algerian"/>
              <a:sym typeface="Algerian"/>
            </a:endParaRPr>
          </a:p>
        </p:txBody>
      </p:sp>
      <p:sp>
        <p:nvSpPr>
          <p:cNvPr id="758" name="Google Shape;758;p19"/>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759" name="Google Shape;759;p19"/>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pic>
        <p:nvPicPr>
          <p:cNvPr id="760" name="Google Shape;760;p19"/>
          <p:cNvPicPr preferRelativeResize="0"/>
          <p:nvPr/>
        </p:nvPicPr>
        <p:blipFill rotWithShape="1">
          <a:blip r:embed="rId12">
            <a:alphaModFix/>
          </a:blip>
          <a:srcRect l="4200" t="24533" r="76735" b="53334"/>
          <a:stretch/>
        </p:blipFill>
        <p:spPr>
          <a:xfrm>
            <a:off x="2036629" y="2781920"/>
            <a:ext cx="3517209" cy="2554901"/>
          </a:xfrm>
          <a:prstGeom prst="rect">
            <a:avLst/>
          </a:prstGeom>
          <a:noFill/>
          <a:ln>
            <a:noFill/>
          </a:ln>
        </p:spPr>
      </p:pic>
      <p:pic>
        <p:nvPicPr>
          <p:cNvPr id="761" name="Google Shape;761;p19"/>
          <p:cNvPicPr preferRelativeResize="0"/>
          <p:nvPr/>
        </p:nvPicPr>
        <p:blipFill rotWithShape="1">
          <a:blip r:embed="rId12">
            <a:alphaModFix/>
          </a:blip>
          <a:srcRect l="4358" t="46997" r="84482" b="44752"/>
          <a:stretch/>
        </p:blipFill>
        <p:spPr>
          <a:xfrm>
            <a:off x="6067635" y="3099817"/>
            <a:ext cx="3408651" cy="2421023"/>
          </a:xfrm>
          <a:prstGeom prst="rect">
            <a:avLst/>
          </a:prstGeom>
          <a:noFill/>
          <a:ln>
            <a:noFill/>
          </a:ln>
        </p:spPr>
      </p:pic>
      <p:cxnSp>
        <p:nvCxnSpPr>
          <p:cNvPr id="762" name="Google Shape;762;p19"/>
          <p:cNvCxnSpPr/>
          <p:nvPr/>
        </p:nvCxnSpPr>
        <p:spPr>
          <a:xfrm rot="10800000" flipH="1">
            <a:off x="4619807" y="4534149"/>
            <a:ext cx="2139711" cy="268393"/>
          </a:xfrm>
          <a:prstGeom prst="straightConnector1">
            <a:avLst/>
          </a:prstGeom>
          <a:noFill/>
          <a:ln w="38100" cap="flat" cmpd="sng">
            <a:solidFill>
              <a:srgbClr val="FF0000"/>
            </a:solidFill>
            <a:prstDash val="solid"/>
            <a:round/>
            <a:headEnd type="none" w="sm" len="sm"/>
            <a:tailEnd type="triangle" w="med" len="med"/>
          </a:ln>
        </p:spPr>
      </p:cxnSp>
      <p:cxnSp>
        <p:nvCxnSpPr>
          <p:cNvPr id="763" name="Google Shape;763;p19"/>
          <p:cNvCxnSpPr/>
          <p:nvPr/>
        </p:nvCxnSpPr>
        <p:spPr>
          <a:xfrm rot="10800000" flipH="1">
            <a:off x="4543485" y="5045559"/>
            <a:ext cx="2216032" cy="80439"/>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D6EA6F04-85D8-09E0-4CF8-1DA7EFC225BC}"/>
              </a:ext>
            </a:extLst>
          </p:cNvPr>
          <p:cNvPicPr>
            <a:picLocks noChangeAspect="1"/>
          </p:cNvPicPr>
          <p:nvPr/>
        </p:nvPicPr>
        <p:blipFill rotWithShape="1">
          <a:blip r:embed="rId13"/>
          <a:srcRect l="22274" t="27483" r="18023" b="13594"/>
          <a:stretch/>
        </p:blipFill>
        <p:spPr>
          <a:xfrm>
            <a:off x="1797465" y="2152179"/>
            <a:ext cx="7787380" cy="4039000"/>
          </a:xfrm>
          <a:prstGeom prst="rect">
            <a:avLst/>
          </a:prstGeom>
        </p:spPr>
      </p:pic>
      <p:sp>
        <p:nvSpPr>
          <p:cNvPr id="5" name="TextBox 4">
            <a:extLst>
              <a:ext uri="{FF2B5EF4-FFF2-40B4-BE49-F238E27FC236}">
                <a16:creationId xmlns:a16="http://schemas.microsoft.com/office/drawing/2014/main" id="{F4297809-584B-EE4C-3BFA-F529D3831F57}"/>
              </a:ext>
            </a:extLst>
          </p:cNvPr>
          <p:cNvSpPr txBox="1"/>
          <p:nvPr/>
        </p:nvSpPr>
        <p:spPr>
          <a:xfrm>
            <a:off x="91445" y="6275497"/>
            <a:ext cx="12050231" cy="830997"/>
          </a:xfrm>
          <a:prstGeom prst="rect">
            <a:avLst/>
          </a:prstGeom>
          <a:noFill/>
        </p:spPr>
        <p:txBody>
          <a:bodyPr wrap="square">
            <a:spAutoFit/>
          </a:bodyPr>
          <a:lstStyle/>
          <a:p>
            <a:r>
              <a:rPr lang="en-US" sz="2400" dirty="0">
                <a:solidFill>
                  <a:srgbClr val="000000"/>
                </a:solidFill>
                <a:latin typeface="Sitka Small" panose="02000505000000020004" pitchFamily="2" charset="0"/>
              </a:rPr>
              <a:t>Arithmetic operators are used with numeric values to perform common mathematical operations:</a:t>
            </a:r>
            <a:endParaRPr lang="en-US" sz="2400" dirty="0">
              <a:latin typeface="Sitka Small" panose="02000505000000020004" pitchFamily="2" charset="0"/>
            </a:endParaRPr>
          </a:p>
        </p:txBody>
      </p:sp>
    </p:spTree>
    <p:extLst>
      <p:ext uri="{BB962C8B-B14F-4D97-AF65-F5344CB8AC3E}">
        <p14:creationId xmlns:p14="http://schemas.microsoft.com/office/powerpoint/2010/main" val="1057389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20"/>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769" name="Google Shape;769;p20"/>
          <p:cNvPicPr preferRelativeResize="0"/>
          <p:nvPr/>
        </p:nvPicPr>
        <p:blipFill rotWithShape="1">
          <a:blip r:embed="rId4">
            <a:alphaModFix/>
          </a:blip>
          <a:srcRect/>
          <a:stretch/>
        </p:blipFill>
        <p:spPr>
          <a:xfrm rot="-371238">
            <a:off x="10552890" y="5158586"/>
            <a:ext cx="1561108" cy="1531837"/>
          </a:xfrm>
          <a:prstGeom prst="rect">
            <a:avLst/>
          </a:prstGeom>
          <a:noFill/>
          <a:ln>
            <a:noFill/>
          </a:ln>
        </p:spPr>
      </p:pic>
      <p:pic>
        <p:nvPicPr>
          <p:cNvPr id="770" name="Google Shape;770;p20"/>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771" name="Google Shape;771;p20"/>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772" name="Google Shape;772;p20"/>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773" name="Google Shape;773;p20"/>
          <p:cNvPicPr preferRelativeResize="0"/>
          <p:nvPr/>
        </p:nvPicPr>
        <p:blipFill rotWithShape="1">
          <a:blip r:embed="rId8">
            <a:alphaModFix/>
          </a:blip>
          <a:srcRect/>
          <a:stretch/>
        </p:blipFill>
        <p:spPr>
          <a:xfrm>
            <a:off x="1632473" y="2057402"/>
            <a:ext cx="4001051" cy="3769735"/>
          </a:xfrm>
          <a:prstGeom prst="rect">
            <a:avLst/>
          </a:prstGeom>
          <a:noFill/>
          <a:ln>
            <a:noFill/>
          </a:ln>
        </p:spPr>
      </p:pic>
      <p:pic>
        <p:nvPicPr>
          <p:cNvPr id="774" name="Google Shape;774;p20"/>
          <p:cNvPicPr preferRelativeResize="0"/>
          <p:nvPr/>
        </p:nvPicPr>
        <p:blipFill rotWithShape="1">
          <a:blip r:embed="rId9">
            <a:alphaModFix/>
          </a:blip>
          <a:srcRect/>
          <a:stretch/>
        </p:blipFill>
        <p:spPr>
          <a:xfrm>
            <a:off x="1956942" y="2192967"/>
            <a:ext cx="3676583" cy="3731539"/>
          </a:xfrm>
          <a:prstGeom prst="rect">
            <a:avLst/>
          </a:prstGeom>
          <a:noFill/>
          <a:ln>
            <a:noFill/>
          </a:ln>
        </p:spPr>
      </p:pic>
      <p:pic>
        <p:nvPicPr>
          <p:cNvPr id="775" name="Google Shape;775;p20"/>
          <p:cNvPicPr preferRelativeResize="0"/>
          <p:nvPr/>
        </p:nvPicPr>
        <p:blipFill rotWithShape="1">
          <a:blip r:embed="rId10">
            <a:alphaModFix/>
          </a:blip>
          <a:srcRect/>
          <a:stretch/>
        </p:blipFill>
        <p:spPr>
          <a:xfrm>
            <a:off x="6727893" y="2628993"/>
            <a:ext cx="3750527" cy="3800505"/>
          </a:xfrm>
          <a:prstGeom prst="rect">
            <a:avLst/>
          </a:prstGeom>
          <a:noFill/>
          <a:ln>
            <a:noFill/>
          </a:ln>
        </p:spPr>
      </p:pic>
      <p:pic>
        <p:nvPicPr>
          <p:cNvPr id="776" name="Google Shape;776;p20"/>
          <p:cNvPicPr preferRelativeResize="0"/>
          <p:nvPr/>
        </p:nvPicPr>
        <p:blipFill rotWithShape="1">
          <a:blip r:embed="rId11">
            <a:alphaModFix/>
          </a:blip>
          <a:srcRect/>
          <a:stretch/>
        </p:blipFill>
        <p:spPr>
          <a:xfrm rot="5400000">
            <a:off x="6774698" y="3078785"/>
            <a:ext cx="3492260" cy="3577644"/>
          </a:xfrm>
          <a:prstGeom prst="rect">
            <a:avLst/>
          </a:prstGeom>
          <a:noFill/>
          <a:ln>
            <a:noFill/>
          </a:ln>
        </p:spPr>
      </p:pic>
      <p:sp>
        <p:nvSpPr>
          <p:cNvPr id="777" name="Google Shape;777;p20"/>
          <p:cNvSpPr txBox="1"/>
          <p:nvPr/>
        </p:nvSpPr>
        <p:spPr>
          <a:xfrm rot="-22262">
            <a:off x="1784363" y="973273"/>
            <a:ext cx="9096397" cy="670312"/>
          </a:xfrm>
          <a:prstGeom prst="rect">
            <a:avLst/>
          </a:prstGeom>
          <a:noFill/>
          <a:ln>
            <a:noFill/>
          </a:ln>
        </p:spPr>
        <p:txBody>
          <a:bodyPr spcFirstLastPara="1" wrap="square" lIns="0" tIns="0" rIns="0" bIns="0" anchor="t" anchorCtr="0">
            <a:spAutoFit/>
          </a:bodyPr>
          <a:lstStyle/>
          <a:p>
            <a:pPr algn="ctr">
              <a:lnSpc>
                <a:spcPct val="98515"/>
              </a:lnSpc>
            </a:pPr>
            <a:r>
              <a:rPr lang="en" sz="4400" dirty="0">
                <a:solidFill>
                  <a:srgbClr val="000000"/>
                </a:solidFill>
                <a:latin typeface="Algerian"/>
                <a:ea typeface="Algerian"/>
                <a:cs typeface="Algerian"/>
                <a:sym typeface="Algerian"/>
              </a:rPr>
              <a:t>Python ASSIGNMENT Operators:</a:t>
            </a:r>
            <a:endParaRPr sz="4333" dirty="0">
              <a:solidFill>
                <a:srgbClr val="000000"/>
              </a:solidFill>
              <a:latin typeface="Algerian"/>
              <a:ea typeface="Algerian"/>
              <a:cs typeface="Algerian"/>
              <a:sym typeface="Algerian"/>
            </a:endParaRPr>
          </a:p>
        </p:txBody>
      </p:sp>
      <p:sp>
        <p:nvSpPr>
          <p:cNvPr id="778" name="Google Shape;778;p20"/>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779" name="Google Shape;779;p20"/>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780" name="Google Shape;780;p20"/>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781" name="Google Shape;781;p20"/>
          <p:cNvPicPr preferRelativeResize="0"/>
          <p:nvPr/>
        </p:nvPicPr>
        <p:blipFill rotWithShape="1">
          <a:blip r:embed="rId12">
            <a:alphaModFix/>
          </a:blip>
          <a:srcRect l="4050" t="24533" r="79487" b="53841"/>
          <a:stretch/>
        </p:blipFill>
        <p:spPr>
          <a:xfrm>
            <a:off x="2015217" y="2773533"/>
            <a:ext cx="3522795" cy="2603139"/>
          </a:xfrm>
          <a:prstGeom prst="rect">
            <a:avLst/>
          </a:prstGeom>
          <a:noFill/>
          <a:ln>
            <a:noFill/>
          </a:ln>
        </p:spPr>
      </p:pic>
      <p:pic>
        <p:nvPicPr>
          <p:cNvPr id="782" name="Google Shape;782;p20"/>
          <p:cNvPicPr preferRelativeResize="0"/>
          <p:nvPr/>
        </p:nvPicPr>
        <p:blipFill rotWithShape="1">
          <a:blip r:embed="rId13">
            <a:alphaModFix/>
          </a:blip>
          <a:srcRect l="4125" t="47832" r="80530" b="44693"/>
          <a:stretch/>
        </p:blipFill>
        <p:spPr>
          <a:xfrm>
            <a:off x="6106733" y="2952342"/>
            <a:ext cx="3246843" cy="2419929"/>
          </a:xfrm>
          <a:prstGeom prst="rect">
            <a:avLst/>
          </a:prstGeom>
          <a:noFill/>
          <a:ln>
            <a:noFill/>
          </a:ln>
        </p:spPr>
      </p:pic>
      <p:cxnSp>
        <p:nvCxnSpPr>
          <p:cNvPr id="783" name="Google Shape;783;p20"/>
          <p:cNvCxnSpPr/>
          <p:nvPr/>
        </p:nvCxnSpPr>
        <p:spPr>
          <a:xfrm rot="10800000" flipH="1">
            <a:off x="4290520" y="4315618"/>
            <a:ext cx="2233923" cy="427255"/>
          </a:xfrm>
          <a:prstGeom prst="straightConnector1">
            <a:avLst/>
          </a:prstGeom>
          <a:noFill/>
          <a:ln w="38100" cap="flat" cmpd="sng">
            <a:solidFill>
              <a:srgbClr val="FF0000"/>
            </a:solidFill>
            <a:prstDash val="solid"/>
            <a:round/>
            <a:headEnd type="none" w="sm" len="sm"/>
            <a:tailEnd type="triangle" w="med" len="med"/>
          </a:ln>
        </p:spPr>
      </p:cxnSp>
      <p:cxnSp>
        <p:nvCxnSpPr>
          <p:cNvPr id="784" name="Google Shape;784;p20"/>
          <p:cNvCxnSpPr/>
          <p:nvPr/>
        </p:nvCxnSpPr>
        <p:spPr>
          <a:xfrm rot="10800000" flipH="1">
            <a:off x="4294633" y="4804066"/>
            <a:ext cx="2233923" cy="427255"/>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B766D98E-A663-7F3C-87E3-F37DF6CEB957}"/>
              </a:ext>
            </a:extLst>
          </p:cNvPr>
          <p:cNvPicPr>
            <a:picLocks noChangeAspect="1"/>
          </p:cNvPicPr>
          <p:nvPr/>
        </p:nvPicPr>
        <p:blipFill rotWithShape="1">
          <a:blip r:embed="rId14"/>
          <a:srcRect l="16051" t="18211" r="17790" b="9507"/>
          <a:stretch/>
        </p:blipFill>
        <p:spPr>
          <a:xfrm>
            <a:off x="1969012" y="2667699"/>
            <a:ext cx="8039771" cy="3867104"/>
          </a:xfrm>
          <a:prstGeom prst="rect">
            <a:avLst/>
          </a:prstGeom>
        </p:spPr>
      </p:pic>
      <p:sp>
        <p:nvSpPr>
          <p:cNvPr id="5" name="TextBox 4">
            <a:extLst>
              <a:ext uri="{FF2B5EF4-FFF2-40B4-BE49-F238E27FC236}">
                <a16:creationId xmlns:a16="http://schemas.microsoft.com/office/drawing/2014/main" id="{5BE805CC-0271-DFEB-4922-434BB21EABD7}"/>
              </a:ext>
            </a:extLst>
          </p:cNvPr>
          <p:cNvSpPr txBox="1"/>
          <p:nvPr/>
        </p:nvSpPr>
        <p:spPr>
          <a:xfrm>
            <a:off x="5873912" y="1806881"/>
            <a:ext cx="3985219" cy="1200329"/>
          </a:xfrm>
          <a:prstGeom prst="rect">
            <a:avLst/>
          </a:prstGeom>
          <a:solidFill>
            <a:schemeClr val="tx2">
              <a:lumMod val="95000"/>
            </a:schemeClr>
          </a:solidFill>
        </p:spPr>
        <p:txBody>
          <a:bodyPr wrap="square">
            <a:spAutoFit/>
          </a:bodyPr>
          <a:lstStyle/>
          <a:p>
            <a:pPr algn="l"/>
            <a:r>
              <a:rPr lang="en-US" sz="2400" dirty="0">
                <a:solidFill>
                  <a:srgbClr val="000000"/>
                </a:solidFill>
                <a:latin typeface="Sitka Small" panose="02000505000000020004" pitchFamily="2" charset="0"/>
              </a:rPr>
              <a:t>Assignment operators are used to assign values to variables:</a:t>
            </a:r>
          </a:p>
        </p:txBody>
      </p:sp>
    </p:spTree>
    <p:extLst>
      <p:ext uri="{BB962C8B-B14F-4D97-AF65-F5344CB8AC3E}">
        <p14:creationId xmlns:p14="http://schemas.microsoft.com/office/powerpoint/2010/main" val="1579589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789" name="Google Shape;789;p21"/>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790" name="Google Shape;790;p21"/>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791" name="Google Shape;791;p21"/>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792" name="Google Shape;792;p21"/>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793" name="Google Shape;793;p21"/>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794" name="Google Shape;794;p21"/>
          <p:cNvPicPr preferRelativeResize="0"/>
          <p:nvPr/>
        </p:nvPicPr>
        <p:blipFill rotWithShape="1">
          <a:blip r:embed="rId8">
            <a:alphaModFix/>
          </a:blip>
          <a:srcRect/>
          <a:stretch/>
        </p:blipFill>
        <p:spPr>
          <a:xfrm>
            <a:off x="1632473" y="2057402"/>
            <a:ext cx="4001051" cy="3769735"/>
          </a:xfrm>
          <a:prstGeom prst="rect">
            <a:avLst/>
          </a:prstGeom>
          <a:noFill/>
          <a:ln>
            <a:noFill/>
          </a:ln>
        </p:spPr>
      </p:pic>
      <p:pic>
        <p:nvPicPr>
          <p:cNvPr id="795" name="Google Shape;795;p21"/>
          <p:cNvPicPr preferRelativeResize="0"/>
          <p:nvPr/>
        </p:nvPicPr>
        <p:blipFill rotWithShape="1">
          <a:blip r:embed="rId9">
            <a:alphaModFix/>
          </a:blip>
          <a:srcRect/>
          <a:stretch/>
        </p:blipFill>
        <p:spPr>
          <a:xfrm>
            <a:off x="1956942" y="2192967"/>
            <a:ext cx="3676583" cy="3731539"/>
          </a:xfrm>
          <a:prstGeom prst="rect">
            <a:avLst/>
          </a:prstGeom>
          <a:noFill/>
          <a:ln>
            <a:noFill/>
          </a:ln>
        </p:spPr>
      </p:pic>
      <p:pic>
        <p:nvPicPr>
          <p:cNvPr id="796" name="Google Shape;796;p21"/>
          <p:cNvPicPr preferRelativeResize="0"/>
          <p:nvPr/>
        </p:nvPicPr>
        <p:blipFill rotWithShape="1">
          <a:blip r:embed="rId10">
            <a:alphaModFix/>
          </a:blip>
          <a:srcRect/>
          <a:stretch/>
        </p:blipFill>
        <p:spPr>
          <a:xfrm>
            <a:off x="6522489" y="2496012"/>
            <a:ext cx="3750527" cy="3800505"/>
          </a:xfrm>
          <a:prstGeom prst="rect">
            <a:avLst/>
          </a:prstGeom>
          <a:noFill/>
          <a:ln>
            <a:noFill/>
          </a:ln>
        </p:spPr>
      </p:pic>
      <p:pic>
        <p:nvPicPr>
          <p:cNvPr id="797" name="Google Shape;797;p21"/>
          <p:cNvPicPr preferRelativeResize="0"/>
          <p:nvPr/>
        </p:nvPicPr>
        <p:blipFill rotWithShape="1">
          <a:blip r:embed="rId11">
            <a:alphaModFix/>
          </a:blip>
          <a:srcRect/>
          <a:stretch/>
        </p:blipFill>
        <p:spPr>
          <a:xfrm>
            <a:off x="6701699" y="2269914"/>
            <a:ext cx="3492260" cy="3577644"/>
          </a:xfrm>
          <a:prstGeom prst="rect">
            <a:avLst/>
          </a:prstGeom>
          <a:noFill/>
          <a:ln>
            <a:noFill/>
          </a:ln>
        </p:spPr>
      </p:pic>
      <p:sp>
        <p:nvSpPr>
          <p:cNvPr id="798" name="Google Shape;798;p21"/>
          <p:cNvSpPr txBox="1"/>
          <p:nvPr/>
        </p:nvSpPr>
        <p:spPr>
          <a:xfrm rot="-22262">
            <a:off x="3989623" y="745579"/>
            <a:ext cx="6889715" cy="1340623"/>
          </a:xfrm>
          <a:prstGeom prst="rect">
            <a:avLst/>
          </a:prstGeom>
          <a:noFill/>
          <a:ln>
            <a:noFill/>
          </a:ln>
        </p:spPr>
        <p:txBody>
          <a:bodyPr spcFirstLastPara="1" wrap="square" lIns="0" tIns="0" rIns="0" bIns="0" anchor="t" anchorCtr="0">
            <a:spAutoFit/>
          </a:bodyPr>
          <a:lstStyle/>
          <a:p>
            <a:pPr algn="ctr">
              <a:lnSpc>
                <a:spcPct val="98515"/>
              </a:lnSpc>
            </a:pPr>
            <a:r>
              <a:rPr lang="en" sz="4400">
                <a:solidFill>
                  <a:srgbClr val="000000"/>
                </a:solidFill>
                <a:latin typeface="Algerian"/>
                <a:ea typeface="Algerian"/>
                <a:cs typeface="Algerian"/>
                <a:sym typeface="Algerian"/>
              </a:rPr>
              <a:t>Python COMPARISON Operators:</a:t>
            </a:r>
            <a:endParaRPr sz="4333">
              <a:solidFill>
                <a:srgbClr val="000000"/>
              </a:solidFill>
              <a:latin typeface="Algerian"/>
              <a:ea typeface="Algerian"/>
              <a:cs typeface="Algerian"/>
              <a:sym typeface="Algerian"/>
            </a:endParaRPr>
          </a:p>
        </p:txBody>
      </p:sp>
      <p:sp>
        <p:nvSpPr>
          <p:cNvPr id="799" name="Google Shape;799;p21"/>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00" name="Google Shape;800;p21"/>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01" name="Google Shape;801;p21"/>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802" name="Google Shape;802;p21"/>
          <p:cNvPicPr preferRelativeResize="0"/>
          <p:nvPr/>
        </p:nvPicPr>
        <p:blipFill rotWithShape="1">
          <a:blip r:embed="rId12">
            <a:alphaModFix/>
          </a:blip>
          <a:srcRect l="3975" t="25866" r="74650" b="55307"/>
          <a:stretch/>
        </p:blipFill>
        <p:spPr>
          <a:xfrm>
            <a:off x="2033161" y="2740533"/>
            <a:ext cx="3517209" cy="2517267"/>
          </a:xfrm>
          <a:prstGeom prst="rect">
            <a:avLst/>
          </a:prstGeom>
          <a:noFill/>
          <a:ln>
            <a:noFill/>
          </a:ln>
        </p:spPr>
      </p:pic>
      <p:pic>
        <p:nvPicPr>
          <p:cNvPr id="803" name="Google Shape;803;p21"/>
          <p:cNvPicPr preferRelativeResize="0"/>
          <p:nvPr/>
        </p:nvPicPr>
        <p:blipFill rotWithShape="1">
          <a:blip r:embed="rId12">
            <a:alphaModFix/>
          </a:blip>
          <a:srcRect l="4125" t="44583" r="75713" b="49282"/>
          <a:stretch/>
        </p:blipFill>
        <p:spPr>
          <a:xfrm>
            <a:off x="6089116" y="2960481"/>
            <a:ext cx="3282081" cy="2403652"/>
          </a:xfrm>
          <a:prstGeom prst="rect">
            <a:avLst/>
          </a:prstGeom>
          <a:noFill/>
          <a:ln>
            <a:noFill/>
          </a:ln>
        </p:spPr>
      </p:pic>
      <p:cxnSp>
        <p:nvCxnSpPr>
          <p:cNvPr id="804" name="Google Shape;804;p21"/>
          <p:cNvCxnSpPr/>
          <p:nvPr/>
        </p:nvCxnSpPr>
        <p:spPr>
          <a:xfrm>
            <a:off x="4018965" y="4549540"/>
            <a:ext cx="2427555" cy="193669"/>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97DF52C8-E8ED-7300-4CA1-33170F79711E}"/>
              </a:ext>
            </a:extLst>
          </p:cNvPr>
          <p:cNvPicPr>
            <a:picLocks noChangeAspect="1"/>
          </p:cNvPicPr>
          <p:nvPr/>
        </p:nvPicPr>
        <p:blipFill rotWithShape="1">
          <a:blip r:embed="rId13"/>
          <a:srcRect l="16676" t="41744" r="17558" b="19483"/>
          <a:stretch/>
        </p:blipFill>
        <p:spPr>
          <a:xfrm>
            <a:off x="1943668" y="2448520"/>
            <a:ext cx="8018152" cy="3525621"/>
          </a:xfrm>
          <a:prstGeom prst="rect">
            <a:avLst/>
          </a:prstGeom>
        </p:spPr>
      </p:pic>
      <p:sp>
        <p:nvSpPr>
          <p:cNvPr id="5" name="TextBox 4">
            <a:extLst>
              <a:ext uri="{FF2B5EF4-FFF2-40B4-BE49-F238E27FC236}">
                <a16:creationId xmlns:a16="http://schemas.microsoft.com/office/drawing/2014/main" id="{EC648C6C-2734-3DB0-39C7-61247CD51454}"/>
              </a:ext>
            </a:extLst>
          </p:cNvPr>
          <p:cNvSpPr txBox="1"/>
          <p:nvPr/>
        </p:nvSpPr>
        <p:spPr>
          <a:xfrm>
            <a:off x="1956942" y="2348179"/>
            <a:ext cx="8227439" cy="830997"/>
          </a:xfrm>
          <a:prstGeom prst="rect">
            <a:avLst/>
          </a:prstGeom>
          <a:solidFill>
            <a:schemeClr val="tx2">
              <a:lumMod val="95000"/>
            </a:schemeClr>
          </a:solidFill>
        </p:spPr>
        <p:txBody>
          <a:bodyPr wrap="square">
            <a:spAutoFit/>
          </a:bodyPr>
          <a:lstStyle/>
          <a:p>
            <a:pPr algn="l"/>
            <a:r>
              <a:rPr lang="en-US" sz="2400" dirty="0">
                <a:solidFill>
                  <a:srgbClr val="000000"/>
                </a:solidFill>
                <a:latin typeface="Sitka Small" panose="02000505000000020004" pitchFamily="2" charset="0"/>
              </a:rPr>
              <a:t>Comparison operators are used to compare two values:</a:t>
            </a:r>
          </a:p>
        </p:txBody>
      </p:sp>
    </p:spTree>
    <p:extLst>
      <p:ext uri="{BB962C8B-B14F-4D97-AF65-F5344CB8AC3E}">
        <p14:creationId xmlns:p14="http://schemas.microsoft.com/office/powerpoint/2010/main" val="1987826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810" name="Google Shape;810;p22"/>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811" name="Google Shape;811;p22"/>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812" name="Google Shape;812;p22"/>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813" name="Google Shape;813;p22"/>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814" name="Google Shape;814;p22"/>
          <p:cNvPicPr preferRelativeResize="0"/>
          <p:nvPr/>
        </p:nvPicPr>
        <p:blipFill rotWithShape="1">
          <a:blip r:embed="rId8">
            <a:alphaModFix/>
          </a:blip>
          <a:srcRect/>
          <a:stretch/>
        </p:blipFill>
        <p:spPr>
          <a:xfrm>
            <a:off x="1632473" y="2057402"/>
            <a:ext cx="4001051" cy="3769735"/>
          </a:xfrm>
          <a:prstGeom prst="rect">
            <a:avLst/>
          </a:prstGeom>
          <a:noFill/>
          <a:ln>
            <a:noFill/>
          </a:ln>
        </p:spPr>
      </p:pic>
      <p:pic>
        <p:nvPicPr>
          <p:cNvPr id="815" name="Google Shape;815;p22"/>
          <p:cNvPicPr preferRelativeResize="0"/>
          <p:nvPr/>
        </p:nvPicPr>
        <p:blipFill rotWithShape="1">
          <a:blip r:embed="rId9">
            <a:alphaModFix/>
          </a:blip>
          <a:srcRect/>
          <a:stretch/>
        </p:blipFill>
        <p:spPr>
          <a:xfrm>
            <a:off x="1956942" y="2192967"/>
            <a:ext cx="3676583" cy="3731539"/>
          </a:xfrm>
          <a:prstGeom prst="rect">
            <a:avLst/>
          </a:prstGeom>
          <a:noFill/>
          <a:ln>
            <a:noFill/>
          </a:ln>
        </p:spPr>
      </p:pic>
      <p:pic>
        <p:nvPicPr>
          <p:cNvPr id="816" name="Google Shape;816;p22"/>
          <p:cNvPicPr preferRelativeResize="0"/>
          <p:nvPr/>
        </p:nvPicPr>
        <p:blipFill rotWithShape="1">
          <a:blip r:embed="rId10">
            <a:alphaModFix/>
          </a:blip>
          <a:srcRect/>
          <a:stretch/>
        </p:blipFill>
        <p:spPr>
          <a:xfrm>
            <a:off x="6586802" y="2654928"/>
            <a:ext cx="3750527" cy="3800505"/>
          </a:xfrm>
          <a:prstGeom prst="rect">
            <a:avLst/>
          </a:prstGeom>
          <a:noFill/>
          <a:ln>
            <a:noFill/>
          </a:ln>
        </p:spPr>
      </p:pic>
      <p:pic>
        <p:nvPicPr>
          <p:cNvPr id="817" name="Google Shape;817;p22"/>
          <p:cNvPicPr preferRelativeResize="0"/>
          <p:nvPr/>
        </p:nvPicPr>
        <p:blipFill rotWithShape="1">
          <a:blip r:embed="rId11">
            <a:alphaModFix/>
          </a:blip>
          <a:srcRect/>
          <a:stretch/>
        </p:blipFill>
        <p:spPr>
          <a:xfrm>
            <a:off x="7065658" y="2648247"/>
            <a:ext cx="3492260" cy="3577644"/>
          </a:xfrm>
          <a:prstGeom prst="rect">
            <a:avLst/>
          </a:prstGeom>
          <a:noFill/>
          <a:ln>
            <a:noFill/>
          </a:ln>
        </p:spPr>
      </p:pic>
      <p:sp>
        <p:nvSpPr>
          <p:cNvPr id="818" name="Google Shape;818;p22"/>
          <p:cNvSpPr txBox="1"/>
          <p:nvPr/>
        </p:nvSpPr>
        <p:spPr>
          <a:xfrm rot="-22262">
            <a:off x="3989623" y="745579"/>
            <a:ext cx="6889715" cy="1340623"/>
          </a:xfrm>
          <a:prstGeom prst="rect">
            <a:avLst/>
          </a:prstGeom>
          <a:noFill/>
          <a:ln>
            <a:noFill/>
          </a:ln>
        </p:spPr>
        <p:txBody>
          <a:bodyPr spcFirstLastPara="1" wrap="square" lIns="0" tIns="0" rIns="0" bIns="0" anchor="t" anchorCtr="0">
            <a:spAutoFit/>
          </a:bodyPr>
          <a:lstStyle/>
          <a:p>
            <a:pPr algn="ctr">
              <a:lnSpc>
                <a:spcPct val="98515"/>
              </a:lnSpc>
            </a:pPr>
            <a:r>
              <a:rPr lang="en" sz="4400">
                <a:solidFill>
                  <a:srgbClr val="000000"/>
                </a:solidFill>
                <a:latin typeface="Algerian"/>
                <a:ea typeface="Algerian"/>
                <a:cs typeface="Algerian"/>
                <a:sym typeface="Algerian"/>
              </a:rPr>
              <a:t>Python LOGICAL Operators:</a:t>
            </a:r>
            <a:endParaRPr sz="4333">
              <a:solidFill>
                <a:srgbClr val="000000"/>
              </a:solidFill>
              <a:latin typeface="Algerian"/>
              <a:ea typeface="Algerian"/>
              <a:cs typeface="Algerian"/>
              <a:sym typeface="Algerian"/>
            </a:endParaRPr>
          </a:p>
        </p:txBody>
      </p:sp>
      <p:sp>
        <p:nvSpPr>
          <p:cNvPr id="819" name="Google Shape;819;p22"/>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20" name="Google Shape;820;p22"/>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21" name="Google Shape;821;p22"/>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822" name="Google Shape;822;p22"/>
          <p:cNvPicPr preferRelativeResize="0"/>
          <p:nvPr/>
        </p:nvPicPr>
        <p:blipFill rotWithShape="1">
          <a:blip r:embed="rId12">
            <a:alphaModFix/>
          </a:blip>
          <a:srcRect l="4852" t="25867" r="66114" b="57818"/>
          <a:stretch/>
        </p:blipFill>
        <p:spPr>
          <a:xfrm>
            <a:off x="2025347" y="2654662"/>
            <a:ext cx="3539771" cy="2753389"/>
          </a:xfrm>
          <a:prstGeom prst="rect">
            <a:avLst/>
          </a:prstGeom>
          <a:noFill/>
          <a:ln>
            <a:noFill/>
          </a:ln>
        </p:spPr>
      </p:pic>
      <p:pic>
        <p:nvPicPr>
          <p:cNvPr id="823" name="Google Shape;823;p22"/>
          <p:cNvPicPr preferRelativeResize="0"/>
          <p:nvPr/>
        </p:nvPicPr>
        <p:blipFill rotWithShape="1">
          <a:blip r:embed="rId12">
            <a:alphaModFix/>
          </a:blip>
          <a:srcRect l="4852" t="42893" r="75400" b="49078"/>
          <a:stretch/>
        </p:blipFill>
        <p:spPr>
          <a:xfrm>
            <a:off x="6112381" y="2774516"/>
            <a:ext cx="3218479" cy="2821609"/>
          </a:xfrm>
          <a:prstGeom prst="rect">
            <a:avLst/>
          </a:prstGeom>
          <a:noFill/>
          <a:ln>
            <a:noFill/>
          </a:ln>
        </p:spPr>
      </p:pic>
      <p:cxnSp>
        <p:nvCxnSpPr>
          <p:cNvPr id="824" name="Google Shape;824;p22"/>
          <p:cNvCxnSpPr/>
          <p:nvPr/>
        </p:nvCxnSpPr>
        <p:spPr>
          <a:xfrm rot="10800000" flipH="1">
            <a:off x="4106753" y="4138008"/>
            <a:ext cx="2200995" cy="28961"/>
          </a:xfrm>
          <a:prstGeom prst="straightConnector1">
            <a:avLst/>
          </a:prstGeom>
          <a:noFill/>
          <a:ln w="38100" cap="flat" cmpd="sng">
            <a:solidFill>
              <a:srgbClr val="FF0000"/>
            </a:solidFill>
            <a:prstDash val="solid"/>
            <a:round/>
            <a:headEnd type="none" w="sm" len="sm"/>
            <a:tailEnd type="triangle" w="med" len="med"/>
          </a:ln>
        </p:spPr>
      </p:cxnSp>
      <p:cxnSp>
        <p:nvCxnSpPr>
          <p:cNvPr id="825" name="Google Shape;825;p22"/>
          <p:cNvCxnSpPr/>
          <p:nvPr/>
        </p:nvCxnSpPr>
        <p:spPr>
          <a:xfrm rot="10800000" flipH="1">
            <a:off x="4131541" y="4911065"/>
            <a:ext cx="2200995" cy="28961"/>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C1626EF5-09FD-2F7B-493D-534DC66A2CF1}"/>
              </a:ext>
            </a:extLst>
          </p:cNvPr>
          <p:cNvPicPr>
            <a:picLocks noChangeAspect="1"/>
          </p:cNvPicPr>
          <p:nvPr/>
        </p:nvPicPr>
        <p:blipFill rotWithShape="1">
          <a:blip r:embed="rId13"/>
          <a:srcRect l="16051" t="38689" r="17674" b="29012"/>
          <a:stretch/>
        </p:blipFill>
        <p:spPr>
          <a:xfrm>
            <a:off x="2025347" y="2635585"/>
            <a:ext cx="8370765" cy="3526641"/>
          </a:xfrm>
          <a:prstGeom prst="rect">
            <a:avLst/>
          </a:prstGeom>
        </p:spPr>
      </p:pic>
    </p:spTree>
    <p:extLst>
      <p:ext uri="{BB962C8B-B14F-4D97-AF65-F5344CB8AC3E}">
        <p14:creationId xmlns:p14="http://schemas.microsoft.com/office/powerpoint/2010/main" val="360743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Google Shape;465;p4">
            <a:extLst>
              <a:ext uri="{FF2B5EF4-FFF2-40B4-BE49-F238E27FC236}">
                <a16:creationId xmlns:a16="http://schemas.microsoft.com/office/drawing/2014/main" id="{7F61B0F2-B1C5-6326-C81F-D8DE020C6E7D}"/>
              </a:ext>
            </a:extLst>
          </p:cNvPr>
          <p:cNvSpPr txBox="1">
            <a:spLocks/>
          </p:cNvSpPr>
          <p:nvPr/>
        </p:nvSpPr>
        <p:spPr>
          <a:xfrm>
            <a:off x="2555712" y="3921283"/>
            <a:ext cx="7080575" cy="1237800"/>
          </a:xfrm>
          <a:prstGeom prst="rect">
            <a:avLst/>
          </a:prstGeom>
          <a:noFill/>
          <a:ln>
            <a:noFill/>
          </a:ln>
        </p:spPr>
        <p:txBody>
          <a:bodyPr spcFirstLastPara="1" vert="horz" wrap="square" lIns="0" tIns="0" rIns="0" bIns="0" rtlCol="0" anchor="ctr" anchorCtr="0">
            <a:noAutofit/>
          </a:bodyPr>
          <a:lstStyle>
            <a:lvl1pPr algn="ctr"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nSpc>
                <a:spcPct val="100000"/>
              </a:lnSpc>
              <a:spcBef>
                <a:spcPts val="0"/>
              </a:spcBef>
              <a:buSzPts val="4500"/>
            </a:pPr>
            <a:r>
              <a:rPr lang="en-US" sz="4800" dirty="0">
                <a:latin typeface="Algerian" panose="04020705040A02060702" pitchFamily="82" charset="0"/>
              </a:rPr>
              <a:t>What can Python do?</a:t>
            </a:r>
          </a:p>
        </p:txBody>
      </p:sp>
    </p:spTree>
    <p:extLst>
      <p:ext uri="{BB962C8B-B14F-4D97-AF65-F5344CB8AC3E}">
        <p14:creationId xmlns:p14="http://schemas.microsoft.com/office/powerpoint/2010/main" val="3446797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23"/>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831" name="Google Shape;831;p23"/>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832" name="Google Shape;832;p23"/>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833" name="Google Shape;833;p23"/>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834" name="Google Shape;834;p23"/>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835" name="Google Shape;835;p23"/>
          <p:cNvPicPr preferRelativeResize="0"/>
          <p:nvPr/>
        </p:nvPicPr>
        <p:blipFill rotWithShape="1">
          <a:blip r:embed="rId8">
            <a:alphaModFix/>
          </a:blip>
          <a:srcRect/>
          <a:stretch/>
        </p:blipFill>
        <p:spPr>
          <a:xfrm>
            <a:off x="1594417" y="1981632"/>
            <a:ext cx="4001051" cy="4176067"/>
          </a:xfrm>
          <a:prstGeom prst="rect">
            <a:avLst/>
          </a:prstGeom>
          <a:noFill/>
          <a:ln>
            <a:noFill/>
          </a:ln>
        </p:spPr>
      </p:pic>
      <p:pic>
        <p:nvPicPr>
          <p:cNvPr id="836" name="Google Shape;836;p23"/>
          <p:cNvPicPr preferRelativeResize="0"/>
          <p:nvPr/>
        </p:nvPicPr>
        <p:blipFill rotWithShape="1">
          <a:blip r:embed="rId9">
            <a:alphaModFix/>
          </a:blip>
          <a:srcRect/>
          <a:stretch/>
        </p:blipFill>
        <p:spPr>
          <a:xfrm>
            <a:off x="1939899" y="2082601"/>
            <a:ext cx="3676583" cy="3731539"/>
          </a:xfrm>
          <a:prstGeom prst="rect">
            <a:avLst/>
          </a:prstGeom>
          <a:noFill/>
          <a:ln>
            <a:noFill/>
          </a:ln>
        </p:spPr>
      </p:pic>
      <p:pic>
        <p:nvPicPr>
          <p:cNvPr id="837" name="Google Shape;837;p23"/>
          <p:cNvPicPr preferRelativeResize="0"/>
          <p:nvPr/>
        </p:nvPicPr>
        <p:blipFill rotWithShape="1">
          <a:blip r:embed="rId10">
            <a:alphaModFix/>
          </a:blip>
          <a:srcRect/>
          <a:stretch/>
        </p:blipFill>
        <p:spPr>
          <a:xfrm>
            <a:off x="1849015" y="2357194"/>
            <a:ext cx="3750527" cy="3800505"/>
          </a:xfrm>
          <a:prstGeom prst="rect">
            <a:avLst/>
          </a:prstGeom>
          <a:noFill/>
          <a:ln>
            <a:noFill/>
          </a:ln>
        </p:spPr>
      </p:pic>
      <p:pic>
        <p:nvPicPr>
          <p:cNvPr id="838" name="Google Shape;838;p23"/>
          <p:cNvPicPr preferRelativeResize="0"/>
          <p:nvPr/>
        </p:nvPicPr>
        <p:blipFill rotWithShape="1">
          <a:blip r:embed="rId11">
            <a:alphaModFix/>
          </a:blip>
          <a:srcRect/>
          <a:stretch/>
        </p:blipFill>
        <p:spPr>
          <a:xfrm rot="5400000">
            <a:off x="6514699" y="2422623"/>
            <a:ext cx="3867115" cy="3577644"/>
          </a:xfrm>
          <a:prstGeom prst="rect">
            <a:avLst/>
          </a:prstGeom>
          <a:noFill/>
          <a:ln>
            <a:noFill/>
          </a:ln>
        </p:spPr>
      </p:pic>
      <p:sp>
        <p:nvSpPr>
          <p:cNvPr id="839" name="Google Shape;839;p23"/>
          <p:cNvSpPr txBox="1"/>
          <p:nvPr/>
        </p:nvSpPr>
        <p:spPr>
          <a:xfrm rot="-22262">
            <a:off x="3989623" y="745579"/>
            <a:ext cx="6889715" cy="1340623"/>
          </a:xfrm>
          <a:prstGeom prst="rect">
            <a:avLst/>
          </a:prstGeom>
          <a:noFill/>
          <a:ln>
            <a:noFill/>
          </a:ln>
        </p:spPr>
        <p:txBody>
          <a:bodyPr spcFirstLastPara="1" wrap="square" lIns="0" tIns="0" rIns="0" bIns="0" anchor="t" anchorCtr="0">
            <a:spAutoFit/>
          </a:bodyPr>
          <a:lstStyle/>
          <a:p>
            <a:pPr algn="ctr">
              <a:lnSpc>
                <a:spcPct val="98515"/>
              </a:lnSpc>
            </a:pPr>
            <a:r>
              <a:rPr lang="en-US" sz="4400" dirty="0">
                <a:solidFill>
                  <a:srgbClr val="000000"/>
                </a:solidFill>
                <a:latin typeface="Algerian"/>
                <a:ea typeface="Algerian"/>
                <a:cs typeface="Algerian"/>
                <a:sym typeface="Algerian"/>
              </a:rPr>
              <a:t>Python identity Operators:</a:t>
            </a:r>
            <a:endParaRPr lang="en-US" sz="4333" dirty="0">
              <a:solidFill>
                <a:srgbClr val="000000"/>
              </a:solidFill>
              <a:latin typeface="Algerian"/>
              <a:ea typeface="Algerian"/>
              <a:cs typeface="Algerian"/>
              <a:sym typeface="Algerian"/>
            </a:endParaRPr>
          </a:p>
        </p:txBody>
      </p:sp>
      <p:sp>
        <p:nvSpPr>
          <p:cNvPr id="840" name="Google Shape;840;p23"/>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1" name="Google Shape;841;p23"/>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2" name="Google Shape;842;p23"/>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843" name="Google Shape;843;p23"/>
          <p:cNvPicPr preferRelativeResize="0"/>
          <p:nvPr/>
        </p:nvPicPr>
        <p:blipFill rotWithShape="1">
          <a:blip r:embed="rId12">
            <a:alphaModFix/>
          </a:blip>
          <a:srcRect l="4399" t="25866" r="64190" b="52959"/>
          <a:stretch/>
        </p:blipFill>
        <p:spPr>
          <a:xfrm>
            <a:off x="2041265" y="2712493"/>
            <a:ext cx="3511171" cy="2761660"/>
          </a:xfrm>
          <a:prstGeom prst="rect">
            <a:avLst/>
          </a:prstGeom>
          <a:noFill/>
          <a:ln>
            <a:noFill/>
          </a:ln>
        </p:spPr>
      </p:pic>
      <p:pic>
        <p:nvPicPr>
          <p:cNvPr id="844" name="Google Shape;844;p23"/>
          <p:cNvPicPr preferRelativeResize="0"/>
          <p:nvPr/>
        </p:nvPicPr>
        <p:blipFill rotWithShape="1">
          <a:blip r:embed="rId12">
            <a:alphaModFix/>
          </a:blip>
          <a:srcRect l="4398" t="47939" r="77035" b="43473"/>
          <a:stretch/>
        </p:blipFill>
        <p:spPr>
          <a:xfrm>
            <a:off x="6096000" y="2879789"/>
            <a:ext cx="3295821" cy="2680812"/>
          </a:xfrm>
          <a:prstGeom prst="rect">
            <a:avLst/>
          </a:prstGeom>
          <a:noFill/>
          <a:ln>
            <a:noFill/>
          </a:ln>
        </p:spPr>
      </p:pic>
      <p:cxnSp>
        <p:nvCxnSpPr>
          <p:cNvPr id="845" name="Google Shape;845;p23"/>
          <p:cNvCxnSpPr/>
          <p:nvPr/>
        </p:nvCxnSpPr>
        <p:spPr>
          <a:xfrm rot="10800000" flipH="1">
            <a:off x="4030064" y="4058300"/>
            <a:ext cx="2265003" cy="398293"/>
          </a:xfrm>
          <a:prstGeom prst="straightConnector1">
            <a:avLst/>
          </a:prstGeom>
          <a:noFill/>
          <a:ln w="38100" cap="flat" cmpd="sng">
            <a:solidFill>
              <a:srgbClr val="FF0000"/>
            </a:solidFill>
            <a:prstDash val="solid"/>
            <a:round/>
            <a:headEnd type="none" w="sm" len="sm"/>
            <a:tailEnd type="triangle" w="med" len="med"/>
          </a:ln>
        </p:spPr>
      </p:cxnSp>
      <p:cxnSp>
        <p:nvCxnSpPr>
          <p:cNvPr id="846" name="Google Shape;846;p23"/>
          <p:cNvCxnSpPr/>
          <p:nvPr/>
        </p:nvCxnSpPr>
        <p:spPr>
          <a:xfrm rot="10800000" flipH="1">
            <a:off x="4018965" y="4689540"/>
            <a:ext cx="2316323" cy="85377"/>
          </a:xfrm>
          <a:prstGeom prst="straightConnector1">
            <a:avLst/>
          </a:prstGeom>
          <a:noFill/>
          <a:ln w="38100" cap="flat" cmpd="sng">
            <a:solidFill>
              <a:srgbClr val="FF0000"/>
            </a:solidFill>
            <a:prstDash val="solid"/>
            <a:round/>
            <a:headEnd type="none" w="sm" len="sm"/>
            <a:tailEnd type="triangle" w="med" len="med"/>
          </a:ln>
        </p:spPr>
      </p:cxnSp>
      <p:pic>
        <p:nvPicPr>
          <p:cNvPr id="4" name="Picture 3">
            <a:extLst>
              <a:ext uri="{FF2B5EF4-FFF2-40B4-BE49-F238E27FC236}">
                <a16:creationId xmlns:a16="http://schemas.microsoft.com/office/drawing/2014/main" id="{206C1349-54B3-C9A6-E226-5FD247B09F80}"/>
              </a:ext>
            </a:extLst>
          </p:cNvPr>
          <p:cNvPicPr>
            <a:picLocks noChangeAspect="1"/>
          </p:cNvPicPr>
          <p:nvPr/>
        </p:nvPicPr>
        <p:blipFill rotWithShape="1">
          <a:blip r:embed="rId13"/>
          <a:srcRect l="15719" t="50000" r="18104" b="29839"/>
          <a:stretch/>
        </p:blipFill>
        <p:spPr>
          <a:xfrm>
            <a:off x="1901431" y="2125529"/>
            <a:ext cx="8068303" cy="4032169"/>
          </a:xfrm>
          <a:prstGeom prst="rect">
            <a:avLst/>
          </a:prstGeom>
        </p:spPr>
      </p:pic>
      <p:sp>
        <p:nvSpPr>
          <p:cNvPr id="6" name="TextBox 5">
            <a:extLst>
              <a:ext uri="{FF2B5EF4-FFF2-40B4-BE49-F238E27FC236}">
                <a16:creationId xmlns:a16="http://schemas.microsoft.com/office/drawing/2014/main" id="{A85851A8-EDD8-4DA3-0BCC-24A973241407}"/>
              </a:ext>
            </a:extLst>
          </p:cNvPr>
          <p:cNvSpPr txBox="1"/>
          <p:nvPr/>
        </p:nvSpPr>
        <p:spPr>
          <a:xfrm>
            <a:off x="1886993" y="6173031"/>
            <a:ext cx="8082740" cy="584775"/>
          </a:xfrm>
          <a:prstGeom prst="rect">
            <a:avLst/>
          </a:prstGeom>
          <a:noFill/>
        </p:spPr>
        <p:txBody>
          <a:bodyPr wrap="square">
            <a:spAutoFit/>
          </a:bodyPr>
          <a:lstStyle/>
          <a:p>
            <a:pPr algn="l"/>
            <a:r>
              <a:rPr lang="en-US" sz="1600" dirty="0">
                <a:solidFill>
                  <a:srgbClr val="000000"/>
                </a:solidFill>
                <a:latin typeface="Sitka Small" panose="02000505000000020004" pitchFamily="2" charset="0"/>
              </a:rPr>
              <a:t>Identity operators are used to compare the objects, not if they are equal, but if they are actually the same object, with the same memory location:</a:t>
            </a:r>
          </a:p>
        </p:txBody>
      </p:sp>
    </p:spTree>
    <p:extLst>
      <p:ext uri="{BB962C8B-B14F-4D97-AF65-F5344CB8AC3E}">
        <p14:creationId xmlns:p14="http://schemas.microsoft.com/office/powerpoint/2010/main" val="2395539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23"/>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831" name="Google Shape;831;p23"/>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832" name="Google Shape;832;p23"/>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833" name="Google Shape;833;p23"/>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834" name="Google Shape;834;p23"/>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835" name="Google Shape;835;p23"/>
          <p:cNvPicPr preferRelativeResize="0"/>
          <p:nvPr/>
        </p:nvPicPr>
        <p:blipFill rotWithShape="1">
          <a:blip r:embed="rId8">
            <a:alphaModFix/>
          </a:blip>
          <a:srcRect/>
          <a:stretch/>
        </p:blipFill>
        <p:spPr>
          <a:xfrm>
            <a:off x="6069369" y="1970267"/>
            <a:ext cx="4001051" cy="4176067"/>
          </a:xfrm>
          <a:prstGeom prst="rect">
            <a:avLst/>
          </a:prstGeom>
          <a:noFill/>
          <a:ln>
            <a:noFill/>
          </a:ln>
        </p:spPr>
      </p:pic>
      <p:pic>
        <p:nvPicPr>
          <p:cNvPr id="836" name="Google Shape;836;p23"/>
          <p:cNvPicPr preferRelativeResize="0"/>
          <p:nvPr/>
        </p:nvPicPr>
        <p:blipFill rotWithShape="1">
          <a:blip r:embed="rId9">
            <a:alphaModFix/>
          </a:blip>
          <a:srcRect/>
          <a:stretch/>
        </p:blipFill>
        <p:spPr>
          <a:xfrm>
            <a:off x="1939899" y="2082601"/>
            <a:ext cx="3676583" cy="3731539"/>
          </a:xfrm>
          <a:prstGeom prst="rect">
            <a:avLst/>
          </a:prstGeom>
          <a:noFill/>
          <a:ln>
            <a:noFill/>
          </a:ln>
        </p:spPr>
      </p:pic>
      <p:pic>
        <p:nvPicPr>
          <p:cNvPr id="837" name="Google Shape;837;p23"/>
          <p:cNvPicPr preferRelativeResize="0"/>
          <p:nvPr/>
        </p:nvPicPr>
        <p:blipFill rotWithShape="1">
          <a:blip r:embed="rId10">
            <a:alphaModFix/>
          </a:blip>
          <a:srcRect/>
          <a:stretch/>
        </p:blipFill>
        <p:spPr>
          <a:xfrm>
            <a:off x="1808399" y="2556342"/>
            <a:ext cx="3750527" cy="3800505"/>
          </a:xfrm>
          <a:prstGeom prst="rect">
            <a:avLst/>
          </a:prstGeom>
          <a:noFill/>
          <a:ln>
            <a:noFill/>
          </a:ln>
        </p:spPr>
      </p:pic>
      <p:sp>
        <p:nvSpPr>
          <p:cNvPr id="839" name="Google Shape;839;p23"/>
          <p:cNvSpPr txBox="1"/>
          <p:nvPr/>
        </p:nvSpPr>
        <p:spPr>
          <a:xfrm rot="-22262">
            <a:off x="1808328" y="1087797"/>
            <a:ext cx="9071032" cy="670312"/>
          </a:xfrm>
          <a:prstGeom prst="rect">
            <a:avLst/>
          </a:prstGeom>
          <a:noFill/>
          <a:ln>
            <a:noFill/>
          </a:ln>
        </p:spPr>
        <p:txBody>
          <a:bodyPr spcFirstLastPara="1" wrap="square" lIns="0" tIns="0" rIns="0" bIns="0" anchor="t" anchorCtr="0">
            <a:spAutoFit/>
          </a:bodyPr>
          <a:lstStyle/>
          <a:p>
            <a:pPr algn="ctr">
              <a:lnSpc>
                <a:spcPct val="98515"/>
              </a:lnSpc>
            </a:pPr>
            <a:r>
              <a:rPr lang="en-US" sz="4400" dirty="0">
                <a:solidFill>
                  <a:srgbClr val="000000"/>
                </a:solidFill>
                <a:latin typeface="Algerian"/>
                <a:ea typeface="Algerian"/>
                <a:cs typeface="Algerian"/>
                <a:sym typeface="Algerian"/>
              </a:rPr>
              <a:t>Python membership Operators:</a:t>
            </a:r>
            <a:endParaRPr lang="en-US" sz="4333" dirty="0">
              <a:solidFill>
                <a:srgbClr val="000000"/>
              </a:solidFill>
              <a:latin typeface="Algerian"/>
              <a:ea typeface="Algerian"/>
              <a:cs typeface="Algerian"/>
              <a:sym typeface="Algerian"/>
            </a:endParaRPr>
          </a:p>
        </p:txBody>
      </p:sp>
      <p:sp>
        <p:nvSpPr>
          <p:cNvPr id="840" name="Google Shape;840;p23"/>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1" name="Google Shape;841;p23"/>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2" name="Google Shape;842;p23"/>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843" name="Google Shape;843;p23"/>
          <p:cNvPicPr preferRelativeResize="0"/>
          <p:nvPr/>
        </p:nvPicPr>
        <p:blipFill rotWithShape="1">
          <a:blip r:embed="rId11">
            <a:alphaModFix/>
          </a:blip>
          <a:srcRect l="4399" t="25866" r="64190" b="52959"/>
          <a:stretch/>
        </p:blipFill>
        <p:spPr>
          <a:xfrm>
            <a:off x="2041265" y="2712493"/>
            <a:ext cx="3511171" cy="2761660"/>
          </a:xfrm>
          <a:prstGeom prst="rect">
            <a:avLst/>
          </a:prstGeom>
          <a:noFill/>
          <a:ln>
            <a:noFill/>
          </a:ln>
        </p:spPr>
      </p:pic>
      <p:pic>
        <p:nvPicPr>
          <p:cNvPr id="844" name="Google Shape;844;p23"/>
          <p:cNvPicPr preferRelativeResize="0"/>
          <p:nvPr/>
        </p:nvPicPr>
        <p:blipFill rotWithShape="1">
          <a:blip r:embed="rId11">
            <a:alphaModFix/>
          </a:blip>
          <a:srcRect l="4398" t="47939" r="77035" b="43473"/>
          <a:stretch/>
        </p:blipFill>
        <p:spPr>
          <a:xfrm>
            <a:off x="6096000" y="2879789"/>
            <a:ext cx="3295821" cy="2680812"/>
          </a:xfrm>
          <a:prstGeom prst="rect">
            <a:avLst/>
          </a:prstGeom>
          <a:noFill/>
          <a:ln>
            <a:noFill/>
          </a:ln>
        </p:spPr>
      </p:pic>
      <p:cxnSp>
        <p:nvCxnSpPr>
          <p:cNvPr id="845" name="Google Shape;845;p23"/>
          <p:cNvCxnSpPr/>
          <p:nvPr/>
        </p:nvCxnSpPr>
        <p:spPr>
          <a:xfrm rot="10800000" flipH="1">
            <a:off x="4030064" y="4058300"/>
            <a:ext cx="2265003" cy="398293"/>
          </a:xfrm>
          <a:prstGeom prst="straightConnector1">
            <a:avLst/>
          </a:prstGeom>
          <a:noFill/>
          <a:ln w="38100" cap="flat" cmpd="sng">
            <a:solidFill>
              <a:srgbClr val="FF0000"/>
            </a:solidFill>
            <a:prstDash val="solid"/>
            <a:round/>
            <a:headEnd type="none" w="sm" len="sm"/>
            <a:tailEnd type="triangle" w="med" len="med"/>
          </a:ln>
        </p:spPr>
      </p:cxnSp>
      <p:cxnSp>
        <p:nvCxnSpPr>
          <p:cNvPr id="846" name="Google Shape;846;p23"/>
          <p:cNvCxnSpPr/>
          <p:nvPr/>
        </p:nvCxnSpPr>
        <p:spPr>
          <a:xfrm rot="10800000" flipH="1">
            <a:off x="4018965" y="4689540"/>
            <a:ext cx="2316323" cy="85377"/>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08F4FC6B-2912-CD71-FD8A-5FF2207F1334}"/>
              </a:ext>
            </a:extLst>
          </p:cNvPr>
          <p:cNvPicPr>
            <a:picLocks noChangeAspect="1"/>
          </p:cNvPicPr>
          <p:nvPr/>
        </p:nvPicPr>
        <p:blipFill rotWithShape="1">
          <a:blip r:embed="rId12"/>
          <a:srcRect l="16719" t="59711" r="17797" b="18277"/>
          <a:stretch/>
        </p:blipFill>
        <p:spPr>
          <a:xfrm>
            <a:off x="1954921" y="2125357"/>
            <a:ext cx="7983832" cy="4009403"/>
          </a:xfrm>
          <a:prstGeom prst="rect">
            <a:avLst/>
          </a:prstGeom>
        </p:spPr>
      </p:pic>
      <p:sp>
        <p:nvSpPr>
          <p:cNvPr id="5" name="TextBox 4">
            <a:extLst>
              <a:ext uri="{FF2B5EF4-FFF2-40B4-BE49-F238E27FC236}">
                <a16:creationId xmlns:a16="http://schemas.microsoft.com/office/drawing/2014/main" id="{A5B2BFBD-BA29-0097-181F-C859C5D11514}"/>
              </a:ext>
            </a:extLst>
          </p:cNvPr>
          <p:cNvSpPr txBox="1"/>
          <p:nvPr/>
        </p:nvSpPr>
        <p:spPr>
          <a:xfrm>
            <a:off x="1463432" y="1655330"/>
            <a:ext cx="10537147" cy="830997"/>
          </a:xfrm>
          <a:prstGeom prst="rect">
            <a:avLst/>
          </a:prstGeom>
          <a:noFill/>
        </p:spPr>
        <p:txBody>
          <a:bodyPr wrap="square">
            <a:spAutoFit/>
          </a:bodyPr>
          <a:lstStyle/>
          <a:p>
            <a:pPr algn="l"/>
            <a:r>
              <a:rPr lang="en-US" sz="2400" dirty="0">
                <a:solidFill>
                  <a:srgbClr val="000000"/>
                </a:solidFill>
                <a:latin typeface="Sitka Small" panose="02000505000000020004" pitchFamily="2" charset="0"/>
              </a:rPr>
              <a:t>Membership operators are used to test if a sequence is presented in an object:</a:t>
            </a:r>
          </a:p>
        </p:txBody>
      </p:sp>
    </p:spTree>
    <p:extLst>
      <p:ext uri="{BB962C8B-B14F-4D97-AF65-F5344CB8AC3E}">
        <p14:creationId xmlns:p14="http://schemas.microsoft.com/office/powerpoint/2010/main" val="3121225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23"/>
          <p:cNvPicPr preferRelativeResize="0"/>
          <p:nvPr/>
        </p:nvPicPr>
        <p:blipFill rotWithShape="1">
          <a:blip r:embed="rId3">
            <a:alphaModFix/>
          </a:blip>
          <a:srcRect/>
          <a:stretch/>
        </p:blipFill>
        <p:spPr>
          <a:xfrm rot="-1463340">
            <a:off x="-277653" y="1664760"/>
            <a:ext cx="1738503" cy="1939507"/>
          </a:xfrm>
          <a:prstGeom prst="rect">
            <a:avLst/>
          </a:prstGeom>
          <a:noFill/>
          <a:ln>
            <a:noFill/>
          </a:ln>
        </p:spPr>
      </p:pic>
      <p:pic>
        <p:nvPicPr>
          <p:cNvPr id="831" name="Google Shape;831;p23"/>
          <p:cNvPicPr preferRelativeResize="0"/>
          <p:nvPr/>
        </p:nvPicPr>
        <p:blipFill rotWithShape="1">
          <a:blip r:embed="rId4">
            <a:alphaModFix/>
          </a:blip>
          <a:srcRect/>
          <a:stretch/>
        </p:blipFill>
        <p:spPr>
          <a:xfrm rot="-371238">
            <a:off x="10249111" y="5158587"/>
            <a:ext cx="1561108" cy="1531837"/>
          </a:xfrm>
          <a:prstGeom prst="rect">
            <a:avLst/>
          </a:prstGeom>
          <a:noFill/>
          <a:ln>
            <a:noFill/>
          </a:ln>
        </p:spPr>
      </p:pic>
      <p:pic>
        <p:nvPicPr>
          <p:cNvPr id="832" name="Google Shape;832;p23"/>
          <p:cNvPicPr preferRelativeResize="0"/>
          <p:nvPr/>
        </p:nvPicPr>
        <p:blipFill rotWithShape="1">
          <a:blip r:embed="rId5">
            <a:alphaModFix/>
          </a:blip>
          <a:srcRect/>
          <a:stretch/>
        </p:blipFill>
        <p:spPr>
          <a:xfrm rot="657944">
            <a:off x="10837163" y="466334"/>
            <a:ext cx="1618240" cy="635527"/>
          </a:xfrm>
          <a:prstGeom prst="rect">
            <a:avLst/>
          </a:prstGeom>
          <a:noFill/>
          <a:ln>
            <a:noFill/>
          </a:ln>
        </p:spPr>
      </p:pic>
      <p:pic>
        <p:nvPicPr>
          <p:cNvPr id="833" name="Google Shape;833;p23"/>
          <p:cNvPicPr preferRelativeResize="0"/>
          <p:nvPr/>
        </p:nvPicPr>
        <p:blipFill rotWithShape="1">
          <a:blip r:embed="rId6">
            <a:alphaModFix/>
          </a:blip>
          <a:srcRect/>
          <a:stretch/>
        </p:blipFill>
        <p:spPr>
          <a:xfrm rot="4963953">
            <a:off x="1855909" y="-99112"/>
            <a:ext cx="530887" cy="1569827"/>
          </a:xfrm>
          <a:prstGeom prst="rect">
            <a:avLst/>
          </a:prstGeom>
          <a:noFill/>
          <a:ln>
            <a:noFill/>
          </a:ln>
        </p:spPr>
      </p:pic>
      <p:pic>
        <p:nvPicPr>
          <p:cNvPr id="834" name="Google Shape;834;p23"/>
          <p:cNvPicPr preferRelativeResize="0"/>
          <p:nvPr/>
        </p:nvPicPr>
        <p:blipFill rotWithShape="1">
          <a:blip r:embed="rId7">
            <a:alphaModFix/>
          </a:blip>
          <a:srcRect/>
          <a:stretch/>
        </p:blipFill>
        <p:spPr>
          <a:xfrm rot="1066815">
            <a:off x="5085795" y="6224185"/>
            <a:ext cx="3292421" cy="1251120"/>
          </a:xfrm>
          <a:prstGeom prst="rect">
            <a:avLst/>
          </a:prstGeom>
          <a:noFill/>
          <a:ln>
            <a:noFill/>
          </a:ln>
        </p:spPr>
      </p:pic>
      <p:pic>
        <p:nvPicPr>
          <p:cNvPr id="835" name="Google Shape;835;p23"/>
          <p:cNvPicPr preferRelativeResize="0"/>
          <p:nvPr/>
        </p:nvPicPr>
        <p:blipFill rotWithShape="1">
          <a:blip r:embed="rId8">
            <a:alphaModFix/>
          </a:blip>
          <a:srcRect/>
          <a:stretch/>
        </p:blipFill>
        <p:spPr>
          <a:xfrm>
            <a:off x="1594417" y="1981633"/>
            <a:ext cx="4001051" cy="3769735"/>
          </a:xfrm>
          <a:prstGeom prst="rect">
            <a:avLst/>
          </a:prstGeom>
          <a:noFill/>
          <a:ln>
            <a:noFill/>
          </a:ln>
        </p:spPr>
      </p:pic>
      <p:pic>
        <p:nvPicPr>
          <p:cNvPr id="836" name="Google Shape;836;p23"/>
          <p:cNvPicPr preferRelativeResize="0"/>
          <p:nvPr/>
        </p:nvPicPr>
        <p:blipFill rotWithShape="1">
          <a:blip r:embed="rId9">
            <a:alphaModFix/>
          </a:blip>
          <a:srcRect/>
          <a:stretch/>
        </p:blipFill>
        <p:spPr>
          <a:xfrm>
            <a:off x="1939899" y="2082601"/>
            <a:ext cx="3676583" cy="3731539"/>
          </a:xfrm>
          <a:prstGeom prst="rect">
            <a:avLst/>
          </a:prstGeom>
          <a:noFill/>
          <a:ln>
            <a:noFill/>
          </a:ln>
        </p:spPr>
      </p:pic>
      <p:pic>
        <p:nvPicPr>
          <p:cNvPr id="837" name="Google Shape;837;p23"/>
          <p:cNvPicPr preferRelativeResize="0"/>
          <p:nvPr/>
        </p:nvPicPr>
        <p:blipFill rotWithShape="1">
          <a:blip r:embed="rId10">
            <a:alphaModFix/>
          </a:blip>
          <a:srcRect/>
          <a:stretch/>
        </p:blipFill>
        <p:spPr>
          <a:xfrm>
            <a:off x="1849015" y="2357194"/>
            <a:ext cx="3750527" cy="3800505"/>
          </a:xfrm>
          <a:prstGeom prst="rect">
            <a:avLst/>
          </a:prstGeom>
          <a:noFill/>
          <a:ln>
            <a:noFill/>
          </a:ln>
        </p:spPr>
      </p:pic>
      <p:pic>
        <p:nvPicPr>
          <p:cNvPr id="838" name="Google Shape;838;p23"/>
          <p:cNvPicPr preferRelativeResize="0"/>
          <p:nvPr/>
        </p:nvPicPr>
        <p:blipFill rotWithShape="1">
          <a:blip r:embed="rId11">
            <a:alphaModFix/>
          </a:blip>
          <a:srcRect/>
          <a:stretch/>
        </p:blipFill>
        <p:spPr>
          <a:xfrm rot="5400000">
            <a:off x="6715225" y="2269479"/>
            <a:ext cx="3542819" cy="3577644"/>
          </a:xfrm>
          <a:prstGeom prst="rect">
            <a:avLst/>
          </a:prstGeom>
          <a:noFill/>
          <a:ln>
            <a:noFill/>
          </a:ln>
        </p:spPr>
      </p:pic>
      <p:sp>
        <p:nvSpPr>
          <p:cNvPr id="839" name="Google Shape;839;p23"/>
          <p:cNvSpPr txBox="1"/>
          <p:nvPr/>
        </p:nvSpPr>
        <p:spPr>
          <a:xfrm rot="-22262">
            <a:off x="3989623" y="745579"/>
            <a:ext cx="6889715" cy="1340623"/>
          </a:xfrm>
          <a:prstGeom prst="rect">
            <a:avLst/>
          </a:prstGeom>
          <a:noFill/>
          <a:ln>
            <a:noFill/>
          </a:ln>
        </p:spPr>
        <p:txBody>
          <a:bodyPr spcFirstLastPara="1" wrap="square" lIns="0" tIns="0" rIns="0" bIns="0" anchor="t" anchorCtr="0">
            <a:spAutoFit/>
          </a:bodyPr>
          <a:lstStyle/>
          <a:p>
            <a:pPr algn="ctr">
              <a:lnSpc>
                <a:spcPct val="98515"/>
              </a:lnSpc>
            </a:pPr>
            <a:r>
              <a:rPr lang="en" sz="4400">
                <a:solidFill>
                  <a:srgbClr val="000000"/>
                </a:solidFill>
                <a:latin typeface="Algerian"/>
                <a:ea typeface="Algerian"/>
                <a:cs typeface="Algerian"/>
                <a:sym typeface="Algerian"/>
              </a:rPr>
              <a:t>Python BITEWISE Operators:</a:t>
            </a:r>
            <a:endParaRPr sz="4333">
              <a:solidFill>
                <a:srgbClr val="000000"/>
              </a:solidFill>
              <a:latin typeface="Algerian"/>
              <a:ea typeface="Algerian"/>
              <a:cs typeface="Algerian"/>
              <a:sym typeface="Algerian"/>
            </a:endParaRPr>
          </a:p>
        </p:txBody>
      </p:sp>
      <p:sp>
        <p:nvSpPr>
          <p:cNvPr id="840" name="Google Shape;840;p23"/>
          <p:cNvSpPr txBox="1"/>
          <p:nvPr/>
        </p:nvSpPr>
        <p:spPr>
          <a:xfrm rot="-94148">
            <a:off x="942759" y="4498904"/>
            <a:ext cx="2721475"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1" name="Google Shape;841;p23"/>
          <p:cNvSpPr txBox="1"/>
          <p:nvPr/>
        </p:nvSpPr>
        <p:spPr>
          <a:xfrm rot="60507">
            <a:off x="8350641" y="4446696"/>
            <a:ext cx="2949963" cy="430887"/>
          </a:xfrm>
          <a:prstGeom prst="rect">
            <a:avLst/>
          </a:prstGeom>
          <a:noFill/>
          <a:ln>
            <a:noFill/>
          </a:ln>
        </p:spPr>
        <p:txBody>
          <a:bodyPr spcFirstLastPara="1" wrap="square" lIns="0" tIns="0" rIns="0" bIns="0" anchor="t" anchorCtr="0">
            <a:spAutoFit/>
          </a:bodyPr>
          <a:lstStyle/>
          <a:p>
            <a:pPr algn="ctr">
              <a:lnSpc>
                <a:spcPct val="140000"/>
              </a:lnSpc>
            </a:pPr>
            <a:r>
              <a:rPr lang="en" sz="2000">
                <a:solidFill>
                  <a:srgbClr val="804A24"/>
                </a:solidFill>
                <a:latin typeface="Nunito"/>
                <a:ea typeface="Nunito"/>
                <a:cs typeface="Nunito"/>
                <a:sym typeface="Nunito"/>
              </a:rPr>
              <a:t> </a:t>
            </a:r>
            <a:endParaRPr sz="2400"/>
          </a:p>
        </p:txBody>
      </p:sp>
      <p:sp>
        <p:nvSpPr>
          <p:cNvPr id="842" name="Google Shape;842;p23"/>
          <p:cNvSpPr txBox="1"/>
          <p:nvPr/>
        </p:nvSpPr>
        <p:spPr>
          <a:xfrm>
            <a:off x="2674620" y="3792974"/>
            <a:ext cx="6556248" cy="400055"/>
          </a:xfrm>
          <a:prstGeom prst="rect">
            <a:avLst/>
          </a:prstGeom>
          <a:noFill/>
          <a:ln>
            <a:noFill/>
          </a:ln>
        </p:spPr>
        <p:txBody>
          <a:bodyPr spcFirstLastPara="1" wrap="square" lIns="121900" tIns="60933" rIns="121900" bIns="60933" anchor="t" anchorCtr="0">
            <a:spAutoFit/>
          </a:bodyPr>
          <a:lstStyle/>
          <a:p>
            <a:r>
              <a:rPr lang="en">
                <a:solidFill>
                  <a:srgbClr val="000000"/>
                </a:solidFill>
                <a:latin typeface="Times New Roman"/>
                <a:ea typeface="Times New Roman"/>
                <a:cs typeface="Times New Roman"/>
                <a:sym typeface="Times New Roman"/>
              </a:rPr>
              <a:t>Python Assignment Operators</a:t>
            </a:r>
            <a:endParaRPr sz="1400">
              <a:solidFill>
                <a:srgbClr val="000000"/>
              </a:solidFill>
              <a:latin typeface="Arial"/>
              <a:ea typeface="Arial"/>
              <a:cs typeface="Arial"/>
              <a:sym typeface="Arial"/>
            </a:endParaRPr>
          </a:p>
        </p:txBody>
      </p:sp>
      <p:pic>
        <p:nvPicPr>
          <p:cNvPr id="843" name="Google Shape;843;p23"/>
          <p:cNvPicPr preferRelativeResize="0"/>
          <p:nvPr/>
        </p:nvPicPr>
        <p:blipFill rotWithShape="1">
          <a:blip r:embed="rId12">
            <a:alphaModFix/>
          </a:blip>
          <a:srcRect l="4399" t="25866" r="64190" b="52959"/>
          <a:stretch/>
        </p:blipFill>
        <p:spPr>
          <a:xfrm>
            <a:off x="2041265" y="2712493"/>
            <a:ext cx="3511171" cy="2761660"/>
          </a:xfrm>
          <a:prstGeom prst="rect">
            <a:avLst/>
          </a:prstGeom>
          <a:noFill/>
          <a:ln>
            <a:noFill/>
          </a:ln>
        </p:spPr>
      </p:pic>
      <p:pic>
        <p:nvPicPr>
          <p:cNvPr id="844" name="Google Shape;844;p23"/>
          <p:cNvPicPr preferRelativeResize="0"/>
          <p:nvPr/>
        </p:nvPicPr>
        <p:blipFill rotWithShape="1">
          <a:blip r:embed="rId12">
            <a:alphaModFix/>
          </a:blip>
          <a:srcRect l="4398" t="47939" r="77035" b="43473"/>
          <a:stretch/>
        </p:blipFill>
        <p:spPr>
          <a:xfrm>
            <a:off x="6096000" y="2879789"/>
            <a:ext cx="3295821" cy="2680812"/>
          </a:xfrm>
          <a:prstGeom prst="rect">
            <a:avLst/>
          </a:prstGeom>
          <a:noFill/>
          <a:ln>
            <a:noFill/>
          </a:ln>
        </p:spPr>
      </p:pic>
      <p:cxnSp>
        <p:nvCxnSpPr>
          <p:cNvPr id="845" name="Google Shape;845;p23"/>
          <p:cNvCxnSpPr/>
          <p:nvPr/>
        </p:nvCxnSpPr>
        <p:spPr>
          <a:xfrm rot="10800000" flipH="1">
            <a:off x="4030064" y="4058300"/>
            <a:ext cx="2265003" cy="398293"/>
          </a:xfrm>
          <a:prstGeom prst="straightConnector1">
            <a:avLst/>
          </a:prstGeom>
          <a:noFill/>
          <a:ln w="38100" cap="flat" cmpd="sng">
            <a:solidFill>
              <a:srgbClr val="FF0000"/>
            </a:solidFill>
            <a:prstDash val="solid"/>
            <a:round/>
            <a:headEnd type="none" w="sm" len="sm"/>
            <a:tailEnd type="triangle" w="med" len="med"/>
          </a:ln>
        </p:spPr>
      </p:cxnSp>
      <p:cxnSp>
        <p:nvCxnSpPr>
          <p:cNvPr id="846" name="Google Shape;846;p23"/>
          <p:cNvCxnSpPr/>
          <p:nvPr/>
        </p:nvCxnSpPr>
        <p:spPr>
          <a:xfrm rot="10800000" flipH="1">
            <a:off x="4018965" y="4689540"/>
            <a:ext cx="2316323" cy="85377"/>
          </a:xfrm>
          <a:prstGeom prst="straightConnector1">
            <a:avLst/>
          </a:prstGeom>
          <a:noFill/>
          <a:ln w="38100" cap="flat" cmpd="sng">
            <a:solidFill>
              <a:srgbClr val="FF0000"/>
            </a:solidFill>
            <a:prstDash val="solid"/>
            <a:round/>
            <a:headEnd type="none" w="sm" len="sm"/>
            <a:tailEnd type="triangle" w="med" len="med"/>
          </a:ln>
        </p:spPr>
      </p:cxnSp>
      <p:pic>
        <p:nvPicPr>
          <p:cNvPr id="3" name="Picture 2">
            <a:extLst>
              <a:ext uri="{FF2B5EF4-FFF2-40B4-BE49-F238E27FC236}">
                <a16:creationId xmlns:a16="http://schemas.microsoft.com/office/drawing/2014/main" id="{F16B6120-8100-EA9E-47CB-0A8AC7639E3D}"/>
              </a:ext>
            </a:extLst>
          </p:cNvPr>
          <p:cNvPicPr>
            <a:picLocks noChangeAspect="1"/>
          </p:cNvPicPr>
          <p:nvPr/>
        </p:nvPicPr>
        <p:blipFill rotWithShape="1">
          <a:blip r:embed="rId13"/>
          <a:srcRect l="16743" t="47807" r="17674" b="20164"/>
          <a:stretch/>
        </p:blipFill>
        <p:spPr>
          <a:xfrm>
            <a:off x="1988976" y="2323033"/>
            <a:ext cx="7995869" cy="3553880"/>
          </a:xfrm>
          <a:prstGeom prst="rect">
            <a:avLst/>
          </a:prstGeom>
        </p:spPr>
      </p:pic>
    </p:spTree>
    <p:extLst>
      <p:ext uri="{BB962C8B-B14F-4D97-AF65-F5344CB8AC3E}">
        <p14:creationId xmlns:p14="http://schemas.microsoft.com/office/powerpoint/2010/main" val="3000961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pSp>
        <p:nvGrpSpPr>
          <p:cNvPr id="863" name="Google Shape;863;p24"/>
          <p:cNvGrpSpPr/>
          <p:nvPr/>
        </p:nvGrpSpPr>
        <p:grpSpPr>
          <a:xfrm>
            <a:off x="8599200" y="2654871"/>
            <a:ext cx="2632800" cy="1870800"/>
            <a:chOff x="6090350" y="1269300"/>
            <a:chExt cx="1974600" cy="1403100"/>
          </a:xfrm>
        </p:grpSpPr>
        <p:sp>
          <p:nvSpPr>
            <p:cNvPr id="864" name="Google Shape;864;p24"/>
            <p:cNvSpPr/>
            <p:nvPr/>
          </p:nvSpPr>
          <p:spPr>
            <a:xfrm>
              <a:off x="625242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5" name="Google Shape;865;p24"/>
            <p:cNvSpPr/>
            <p:nvPr/>
          </p:nvSpPr>
          <p:spPr>
            <a:xfrm>
              <a:off x="60903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866" name="Google Shape;866;p24"/>
          <p:cNvGrpSpPr/>
          <p:nvPr/>
        </p:nvGrpSpPr>
        <p:grpSpPr>
          <a:xfrm>
            <a:off x="3834777" y="3267718"/>
            <a:ext cx="3769956" cy="2748265"/>
            <a:chOff x="1722050" y="1269300"/>
            <a:chExt cx="1974600" cy="1403100"/>
          </a:xfrm>
        </p:grpSpPr>
        <p:sp>
          <p:nvSpPr>
            <p:cNvPr id="867" name="Google Shape;867;p24"/>
            <p:cNvSpPr/>
            <p:nvPr/>
          </p:nvSpPr>
          <p:spPr>
            <a:xfrm>
              <a:off x="1884125" y="1269300"/>
              <a:ext cx="1328499"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8" name="Google Shape;868;p24"/>
            <p:cNvSpPr/>
            <p:nvPr/>
          </p:nvSpPr>
          <p:spPr>
            <a:xfrm>
              <a:off x="17220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873" name="Google Shape;873;p24"/>
          <p:cNvSpPr txBox="1">
            <a:spLocks noGrp="1"/>
          </p:cNvSpPr>
          <p:nvPr>
            <p:ph type="subTitle" idx="4"/>
          </p:nvPr>
        </p:nvSpPr>
        <p:spPr>
          <a:xfrm>
            <a:off x="1293137" y="3263048"/>
            <a:ext cx="2386000" cy="1390739"/>
          </a:xfrm>
          <a:prstGeom prst="rect">
            <a:avLst/>
          </a:prstGeom>
          <a:noFill/>
          <a:ln>
            <a:noFill/>
          </a:ln>
        </p:spPr>
        <p:txBody>
          <a:bodyPr spcFirstLastPara="1" vert="horz" wrap="square" lIns="0" tIns="0" rIns="0" bIns="0" rtlCol="0" anchor="ctr" anchorCtr="0">
            <a:noAutofit/>
          </a:bodyPr>
          <a:lstStyle/>
          <a:p>
            <a:pPr marL="0" indent="0"/>
            <a:r>
              <a:rPr lang="en-US" b="0" i="0" dirty="0">
                <a:solidFill>
                  <a:srgbClr val="000000"/>
                </a:solidFill>
                <a:effectLst/>
                <a:latin typeface="Sitka Small" panose="02000505000000020004" pitchFamily="2" charset="0"/>
              </a:rPr>
              <a:t>Multiple Items can be kept in </a:t>
            </a:r>
          </a:p>
          <a:p>
            <a:pPr marL="0" indent="0"/>
            <a:r>
              <a:rPr lang="en-US" b="0" i="0" dirty="0">
                <a:solidFill>
                  <a:srgbClr val="000000"/>
                </a:solidFill>
                <a:effectLst/>
                <a:latin typeface="Sitka Small" panose="02000505000000020004" pitchFamily="2" charset="0"/>
              </a:rPr>
              <a:t> a single variable by using lists</a:t>
            </a:r>
            <a:endParaRPr dirty="0">
              <a:latin typeface="Sitka Small" panose="02000505000000020004" pitchFamily="2" charset="0"/>
            </a:endParaRPr>
          </a:p>
        </p:txBody>
      </p:sp>
      <p:sp>
        <p:nvSpPr>
          <p:cNvPr id="880" name="Google Shape;880;p24"/>
          <p:cNvSpPr txBox="1">
            <a:spLocks noGrp="1"/>
          </p:cNvSpPr>
          <p:nvPr>
            <p:ph type="subTitle" idx="14"/>
          </p:nvPr>
        </p:nvSpPr>
        <p:spPr>
          <a:xfrm>
            <a:off x="8716737" y="2843271"/>
            <a:ext cx="2386000" cy="577200"/>
          </a:xfrm>
          <a:prstGeom prst="rect">
            <a:avLst/>
          </a:prstGeom>
          <a:noFill/>
          <a:ln>
            <a:noFill/>
          </a:ln>
        </p:spPr>
        <p:txBody>
          <a:bodyPr spcFirstLastPara="1" vert="horz" wrap="square" lIns="0" tIns="0" rIns="0" bIns="0" rtlCol="0" anchor="ctr" anchorCtr="0">
            <a:noAutofit/>
          </a:bodyPr>
          <a:lstStyle/>
          <a:p>
            <a:pPr marL="0" indent="0"/>
            <a:r>
              <a:rPr lang="en" dirty="0"/>
              <a:t>MARS</a:t>
            </a:r>
            <a:endParaRPr dirty="0"/>
          </a:p>
        </p:txBody>
      </p:sp>
      <p:sp>
        <p:nvSpPr>
          <p:cNvPr id="881" name="Google Shape;881;p24"/>
          <p:cNvSpPr txBox="1">
            <a:spLocks noGrp="1"/>
          </p:cNvSpPr>
          <p:nvPr>
            <p:ph type="subTitle" idx="15"/>
          </p:nvPr>
        </p:nvSpPr>
        <p:spPr>
          <a:xfrm>
            <a:off x="8790400" y="3490033"/>
            <a:ext cx="2386000" cy="626400"/>
          </a:xfrm>
          <a:prstGeom prst="rect">
            <a:avLst/>
          </a:prstGeom>
          <a:noFill/>
          <a:ln>
            <a:noFill/>
          </a:ln>
        </p:spPr>
        <p:txBody>
          <a:bodyPr spcFirstLastPara="1" vert="horz" wrap="square" lIns="0" tIns="0" rIns="0" bIns="0" rtlCol="0" anchor="ctr" anchorCtr="0">
            <a:noAutofit/>
          </a:bodyPr>
          <a:lstStyle/>
          <a:p>
            <a:pPr marL="0" indent="0"/>
            <a:r>
              <a:rPr lang="en" dirty="0"/>
              <a:t>Despite being red, Mars is a cold place</a:t>
            </a:r>
            <a:endParaRPr dirty="0"/>
          </a:p>
        </p:txBody>
      </p:sp>
      <p:pic>
        <p:nvPicPr>
          <p:cNvPr id="882" name="Google Shape;882;p24">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883" name="Google Shape;883;p2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884" name="Google Shape;884;p2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885" name="Google Shape;885;p2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886" name="Google Shape;886;p2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887" name="Google Shape;887;p2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888" name="Google Shape;888;p2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889" name="Google Shape;889;p2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890" name="Google Shape;890;p2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891" name="Google Shape;891;p24"/>
          <p:cNvSpPr txBox="1"/>
          <p:nvPr/>
        </p:nvSpPr>
        <p:spPr>
          <a:xfrm>
            <a:off x="2132424" y="1417124"/>
            <a:ext cx="10059576" cy="1251891"/>
          </a:xfrm>
          <a:prstGeom prst="rect">
            <a:avLst/>
          </a:prstGeom>
          <a:noFill/>
          <a:ln>
            <a:noFill/>
          </a:ln>
        </p:spPr>
        <p:txBody>
          <a:bodyPr spcFirstLastPara="1" wrap="square" lIns="121900" tIns="60933" rIns="121900" bIns="60933" anchor="t" anchorCtr="0">
            <a:spAutoFit/>
          </a:bodyPr>
          <a:lstStyle/>
          <a:p>
            <a:pPr marL="228594" indent="-228594">
              <a:buClr>
                <a:srgbClr val="000000"/>
              </a:buClr>
              <a:buSzPts val="1100"/>
              <a:buFont typeface="Noto Sans Symbols"/>
              <a:buChar char="⮚"/>
            </a:pPr>
            <a:r>
              <a:rPr lang="en" sz="1467" dirty="0">
                <a:solidFill>
                  <a:schemeClr val="accent5"/>
                </a:solidFill>
                <a:latin typeface="Arial"/>
                <a:ea typeface="Arial"/>
                <a:cs typeface="Arial"/>
                <a:sym typeface="Arial"/>
              </a:rPr>
              <a:t>Lists are used to store multiple items in a single variable, one of 4 built-in data types in Python used to store collections of data, the other 3 are </a:t>
            </a:r>
            <a:r>
              <a:rPr lang="en" sz="1467" u="sng" dirty="0">
                <a:solidFill>
                  <a:schemeClr val="accent5"/>
                </a:solidFill>
                <a:latin typeface="Arial"/>
                <a:ea typeface="Arial"/>
                <a:cs typeface="Arial"/>
                <a:sym typeface="Arial"/>
                <a:hlinkClick r:id="rId14">
                  <a:extLst>
                    <a:ext uri="{A12FA001-AC4F-418D-AE19-62706E023703}">
                      <ahyp:hlinkClr xmlns:ahyp="http://schemas.microsoft.com/office/drawing/2018/hyperlinkcolor" val="tx"/>
                    </a:ext>
                  </a:extLst>
                </a:hlinkClick>
              </a:rPr>
              <a:t>Tuple</a:t>
            </a:r>
            <a:r>
              <a:rPr lang="en" sz="1467" dirty="0">
                <a:solidFill>
                  <a:schemeClr val="accent5"/>
                </a:solidFill>
                <a:latin typeface="Arial"/>
                <a:ea typeface="Arial"/>
                <a:cs typeface="Arial"/>
                <a:sym typeface="Arial"/>
              </a:rPr>
              <a:t>, </a:t>
            </a:r>
            <a:r>
              <a:rPr lang="en" sz="1467" u="sng" dirty="0">
                <a:solidFill>
                  <a:schemeClr val="accent5"/>
                </a:solidFill>
                <a:latin typeface="Arial"/>
                <a:ea typeface="Arial"/>
                <a:cs typeface="Arial"/>
                <a:sym typeface="Arial"/>
                <a:hlinkClick r:id="rId15">
                  <a:extLst>
                    <a:ext uri="{A12FA001-AC4F-418D-AE19-62706E023703}">
                      <ahyp:hlinkClr xmlns:ahyp="http://schemas.microsoft.com/office/drawing/2018/hyperlinkcolor" val="tx"/>
                    </a:ext>
                  </a:extLst>
                </a:hlinkClick>
              </a:rPr>
              <a:t>Set</a:t>
            </a:r>
            <a:r>
              <a:rPr lang="en" sz="1467" dirty="0">
                <a:solidFill>
                  <a:schemeClr val="accent5"/>
                </a:solidFill>
                <a:latin typeface="Arial"/>
                <a:ea typeface="Arial"/>
                <a:cs typeface="Arial"/>
                <a:sym typeface="Arial"/>
              </a:rPr>
              <a:t>, and </a:t>
            </a:r>
            <a:r>
              <a:rPr lang="en" sz="1467" u="sng" dirty="0">
                <a:solidFill>
                  <a:schemeClr val="accent5"/>
                </a:solidFill>
                <a:latin typeface="Arial"/>
                <a:ea typeface="Arial"/>
                <a:cs typeface="Arial"/>
                <a:sym typeface="Arial"/>
                <a:hlinkClick r:id="rId16">
                  <a:extLst>
                    <a:ext uri="{A12FA001-AC4F-418D-AE19-62706E023703}">
                      <ahyp:hlinkClr xmlns:ahyp="http://schemas.microsoft.com/office/drawing/2018/hyperlinkcolor" val="tx"/>
                    </a:ext>
                  </a:extLst>
                </a:hlinkClick>
              </a:rPr>
              <a:t>Dictionary</a:t>
            </a:r>
            <a:r>
              <a:rPr lang="en" sz="1467" dirty="0">
                <a:solidFill>
                  <a:schemeClr val="accent5"/>
                </a:solidFill>
                <a:latin typeface="Arial"/>
                <a:ea typeface="Arial"/>
                <a:cs typeface="Arial"/>
                <a:sym typeface="Arial"/>
              </a:rPr>
              <a:t>, all with different qualities and usage &amp; lists are created using square brackets  </a:t>
            </a:r>
            <a:endParaRPr sz="1467" dirty="0">
              <a:solidFill>
                <a:schemeClr val="accent5"/>
              </a:solidFill>
              <a:latin typeface="Arial"/>
              <a:ea typeface="Arial"/>
              <a:cs typeface="Arial"/>
              <a:sym typeface="Arial"/>
            </a:endParaRPr>
          </a:p>
          <a:p>
            <a:br>
              <a:rPr lang="en" sz="1467" dirty="0">
                <a:solidFill>
                  <a:schemeClr val="accent5"/>
                </a:solidFill>
                <a:latin typeface="Arial"/>
                <a:ea typeface="Arial"/>
                <a:cs typeface="Arial"/>
                <a:sym typeface="Arial"/>
              </a:rPr>
            </a:br>
            <a:endParaRPr sz="1467" dirty="0">
              <a:solidFill>
                <a:schemeClr val="accent5"/>
              </a:solidFill>
              <a:latin typeface="Arial"/>
              <a:ea typeface="Arial"/>
              <a:cs typeface="Arial"/>
              <a:sym typeface="Arial"/>
            </a:endParaRPr>
          </a:p>
        </p:txBody>
      </p:sp>
      <p:pic>
        <p:nvPicPr>
          <p:cNvPr id="15" name="Picture 14">
            <a:extLst>
              <a:ext uri="{FF2B5EF4-FFF2-40B4-BE49-F238E27FC236}">
                <a16:creationId xmlns:a16="http://schemas.microsoft.com/office/drawing/2014/main" id="{45E4D04E-90FA-ECA0-5105-E85810C52BC2}"/>
              </a:ext>
            </a:extLst>
          </p:cNvPr>
          <p:cNvPicPr>
            <a:picLocks noChangeAspect="1"/>
          </p:cNvPicPr>
          <p:nvPr/>
        </p:nvPicPr>
        <p:blipFill rotWithShape="1">
          <a:blip r:embed="rId17"/>
          <a:srcRect l="2687" t="12957" r="67318" b="58546"/>
          <a:stretch/>
        </p:blipFill>
        <p:spPr>
          <a:xfrm>
            <a:off x="4014905" y="2519259"/>
            <a:ext cx="7247196" cy="3072992"/>
          </a:xfrm>
          <a:prstGeom prst="rect">
            <a:avLst/>
          </a:prstGeom>
        </p:spPr>
      </p:pic>
      <p:sp>
        <p:nvSpPr>
          <p:cNvPr id="22" name="Google Shape;1324;p48">
            <a:extLst>
              <a:ext uri="{FF2B5EF4-FFF2-40B4-BE49-F238E27FC236}">
                <a16:creationId xmlns:a16="http://schemas.microsoft.com/office/drawing/2014/main" id="{D6B7C9EC-D829-5A98-2F54-27E85A264F9C}"/>
              </a:ext>
            </a:extLst>
          </p:cNvPr>
          <p:cNvSpPr txBox="1">
            <a:spLocks/>
          </p:cNvSpPr>
          <p:nvPr/>
        </p:nvSpPr>
        <p:spPr>
          <a:xfrm>
            <a:off x="1329472" y="882061"/>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dirty="0">
                <a:solidFill>
                  <a:srgbClr val="000000"/>
                </a:solidFill>
                <a:latin typeface="Algerian" panose="04020705040A02060702" pitchFamily="82" charset="0"/>
              </a:rPr>
              <a:t>Python Lists</a:t>
            </a:r>
            <a:br>
              <a:rPr lang="en-US" sz="4000" dirty="0">
                <a:latin typeface="Algerian" panose="04020705040A02060702" pitchFamily="82" charset="0"/>
              </a:rPr>
            </a:br>
            <a:endParaRPr lang="en-US" sz="4000" dirty="0">
              <a:latin typeface="Algerian" panose="04020705040A02060702" pitchFamily="8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0" name="Google Shape;1320;p48"/>
          <p:cNvGrpSpPr/>
          <p:nvPr/>
        </p:nvGrpSpPr>
        <p:grpSpPr>
          <a:xfrm>
            <a:off x="2413067" y="1575400"/>
            <a:ext cx="8223200" cy="4431209"/>
            <a:chOff x="1809800" y="1569150"/>
            <a:chExt cx="6167400" cy="2465700"/>
          </a:xfrm>
        </p:grpSpPr>
        <p:sp>
          <p:nvSpPr>
            <p:cNvPr id="1321" name="Google Shape;1321;p48"/>
            <p:cNvSpPr/>
            <p:nvPr/>
          </p:nvSpPr>
          <p:spPr>
            <a:xfrm>
              <a:off x="1809800" y="2026050"/>
              <a:ext cx="6167400" cy="2008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2" name="Google Shape;1322;p48"/>
            <p:cNvSpPr/>
            <p:nvPr/>
          </p:nvSpPr>
          <p:spPr>
            <a:xfrm>
              <a:off x="1809800" y="1569150"/>
              <a:ext cx="5679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3" name="Google Shape;1323;p48"/>
            <p:cNvSpPr/>
            <p:nvPr/>
          </p:nvSpPr>
          <p:spPr>
            <a:xfrm>
              <a:off x="7489000" y="15691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324" name="Google Shape;1324;p48"/>
          <p:cNvSpPr txBox="1">
            <a:spLocks noGrp="1"/>
          </p:cNvSpPr>
          <p:nvPr>
            <p:ph type="title"/>
          </p:nvPr>
        </p:nvSpPr>
        <p:spPr>
          <a:xfrm>
            <a:off x="1375235" y="851392"/>
            <a:ext cx="9221200" cy="763600"/>
          </a:xfrm>
          <a:prstGeom prst="rect">
            <a:avLst/>
          </a:prstGeom>
          <a:noFill/>
          <a:ln>
            <a:noFill/>
          </a:ln>
        </p:spPr>
        <p:txBody>
          <a:bodyPr spcFirstLastPara="1" vert="horz" wrap="square" lIns="0" tIns="0" rIns="0" bIns="0" rtlCol="0" anchor="ctr" anchorCtr="0">
            <a:noAutofit/>
          </a:bodyPr>
          <a:lstStyle/>
          <a:p>
            <a:pPr algn="l"/>
            <a:r>
              <a:rPr lang="en-US" b="0" i="0" dirty="0">
                <a:solidFill>
                  <a:srgbClr val="000000"/>
                </a:solidFill>
                <a:effectLst/>
                <a:latin typeface="Algerian" panose="04020705040A02060702" pitchFamily="82" charset="0"/>
              </a:rPr>
              <a:t>Python - Access List Items</a:t>
            </a:r>
            <a:br>
              <a:rPr lang="en-US" dirty="0">
                <a:latin typeface="Algerian" panose="04020705040A02060702" pitchFamily="82" charset="0"/>
              </a:rPr>
            </a:br>
            <a:endParaRPr dirty="0">
              <a:latin typeface="Algerian" panose="04020705040A02060702" pitchFamily="82" charset="0"/>
            </a:endParaRPr>
          </a:p>
        </p:txBody>
      </p:sp>
      <p:pic>
        <p:nvPicPr>
          <p:cNvPr id="1326" name="Google Shape;1326;p48">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327" name="Google Shape;1327;p48">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328" name="Google Shape;1328;p48">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329" name="Google Shape;1329;p48">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330" name="Google Shape;1330;p48">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331" name="Google Shape;1331;p48">
            <a:hlinkClick r:id="rId3" action="ppaction://hlinksldjump"/>
          </p:cNvPr>
          <p:cNvPicPr preferRelativeResize="0"/>
          <p:nvPr/>
        </p:nvPicPr>
        <p:blipFill rotWithShape="1">
          <a:blip r:embed="rId4">
            <a:alphaModFix/>
          </a:blip>
          <a:srcRect t="465" b="475"/>
          <a:stretch/>
        </p:blipFill>
        <p:spPr>
          <a:xfrm>
            <a:off x="10105100" y="1885230"/>
            <a:ext cx="354067" cy="345133"/>
          </a:xfrm>
          <a:prstGeom prst="rect">
            <a:avLst/>
          </a:prstGeom>
          <a:noFill/>
          <a:ln>
            <a:noFill/>
          </a:ln>
        </p:spPr>
      </p:pic>
      <p:sp>
        <p:nvSpPr>
          <p:cNvPr id="1332" name="Google Shape;1332;p48">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333" name="Google Shape;1333;p48">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334" name="Google Shape;1334;p48">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335" name="Google Shape;1335;p48">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336" name="Google Shape;1336;p48"/>
          <p:cNvSpPr txBox="1"/>
          <p:nvPr/>
        </p:nvSpPr>
        <p:spPr>
          <a:xfrm>
            <a:off x="2920592" y="1729215"/>
            <a:ext cx="6705600" cy="1231052"/>
          </a:xfrm>
          <a:prstGeom prst="rect">
            <a:avLst/>
          </a:prstGeom>
          <a:noFill/>
          <a:ln>
            <a:noFill/>
          </a:ln>
        </p:spPr>
        <p:txBody>
          <a:bodyPr spcFirstLastPara="1" wrap="square" lIns="121900" tIns="60933" rIns="121900" bIns="60933" anchor="t" anchorCtr="0">
            <a:spAutoFit/>
          </a:bodyPr>
          <a:lstStyle/>
          <a:p>
            <a:r>
              <a:rPr lang="en-US" sz="2400" dirty="0">
                <a:solidFill>
                  <a:srgbClr val="000000"/>
                </a:solidFill>
                <a:latin typeface="Verdana" panose="020B0604030504040204" pitchFamily="34" charset="0"/>
              </a:rPr>
              <a:t>List items are indexed and you can access them by referring to the index number:</a:t>
            </a:r>
            <a:endParaRPr sz="1867" dirty="0">
              <a:solidFill>
                <a:schemeClr val="accent5"/>
              </a:solidFill>
              <a:latin typeface="Arial"/>
              <a:ea typeface="Arial"/>
              <a:cs typeface="Arial"/>
              <a:sym typeface="Arial"/>
            </a:endParaRPr>
          </a:p>
        </p:txBody>
      </p:sp>
      <p:pic>
        <p:nvPicPr>
          <p:cNvPr id="3" name="Picture 2">
            <a:extLst>
              <a:ext uri="{FF2B5EF4-FFF2-40B4-BE49-F238E27FC236}">
                <a16:creationId xmlns:a16="http://schemas.microsoft.com/office/drawing/2014/main" id="{B31EA4C9-7F0A-3F73-1A27-76DEC5A29D8F}"/>
              </a:ext>
            </a:extLst>
          </p:cNvPr>
          <p:cNvPicPr>
            <a:picLocks noChangeAspect="1"/>
          </p:cNvPicPr>
          <p:nvPr/>
        </p:nvPicPr>
        <p:blipFill rotWithShape="1">
          <a:blip r:embed="rId14"/>
          <a:srcRect l="2594" t="12396" r="67326" b="57648"/>
          <a:stretch/>
        </p:blipFill>
        <p:spPr>
          <a:xfrm>
            <a:off x="2455353" y="2436106"/>
            <a:ext cx="8138628" cy="357050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38">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grpSp>
        <p:nvGrpSpPr>
          <p:cNvPr id="1042" name="Google Shape;1042;p38"/>
          <p:cNvGrpSpPr/>
          <p:nvPr/>
        </p:nvGrpSpPr>
        <p:grpSpPr>
          <a:xfrm>
            <a:off x="3224467" y="4335067"/>
            <a:ext cx="6600400" cy="2301200"/>
            <a:chOff x="2418350" y="3251300"/>
            <a:chExt cx="4950300" cy="1725900"/>
          </a:xfrm>
        </p:grpSpPr>
        <p:sp>
          <p:nvSpPr>
            <p:cNvPr id="1043" name="Google Shape;1043;p38"/>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44" name="Google Shape;1044;p38"/>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45" name="Google Shape;1045;p38"/>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046" name="Google Shape;1046;p38"/>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dirty="0"/>
              <a:t>INTRODUCTION</a:t>
            </a:r>
            <a:endParaRPr dirty="0"/>
          </a:p>
        </p:txBody>
      </p:sp>
      <p:sp>
        <p:nvSpPr>
          <p:cNvPr id="1047" name="Google Shape;1047;p38"/>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dirty="0"/>
              <a:t>You can enter a subtitle here if you need it</a:t>
            </a:r>
            <a:endParaRPr dirty="0"/>
          </a:p>
        </p:txBody>
      </p:sp>
      <p:pic>
        <p:nvPicPr>
          <p:cNvPr id="1049" name="Google Shape;1049;p38">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pic>
        <p:nvPicPr>
          <p:cNvPr id="1050" name="Google Shape;1050;p38">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051" name="Google Shape;1051;p38">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052" name="Google Shape;1052;p38">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053" name="Google Shape;1053;p38">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1054" name="Google Shape;1054;p38">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055" name="Google Shape;1055;p38">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056" name="Google Shape;1056;p38">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057" name="Google Shape;1057;p38">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6" name="Google Shape;1324;p48">
            <a:extLst>
              <a:ext uri="{FF2B5EF4-FFF2-40B4-BE49-F238E27FC236}">
                <a16:creationId xmlns:a16="http://schemas.microsoft.com/office/drawing/2014/main" id="{199014C2-180B-136D-322C-1585BADE5B71}"/>
              </a:ext>
            </a:extLst>
          </p:cNvPr>
          <p:cNvSpPr txBox="1">
            <a:spLocks/>
          </p:cNvSpPr>
          <p:nvPr/>
        </p:nvSpPr>
        <p:spPr>
          <a:xfrm>
            <a:off x="1177833" y="659016"/>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CHANGE ITEM VALUE</a:t>
            </a:r>
            <a:br>
              <a:rPr lang="en-US" sz="4267" dirty="0">
                <a:latin typeface="Algerian" panose="04020705040A02060702" pitchFamily="82" charset="0"/>
              </a:rPr>
            </a:br>
            <a:endParaRPr lang="en-US" sz="4267" dirty="0">
              <a:latin typeface="Algerian" panose="04020705040A02060702" pitchFamily="82" charset="0"/>
            </a:endParaRPr>
          </a:p>
        </p:txBody>
      </p:sp>
      <p:pic>
        <p:nvPicPr>
          <p:cNvPr id="8" name="Picture 7">
            <a:extLst>
              <a:ext uri="{FF2B5EF4-FFF2-40B4-BE49-F238E27FC236}">
                <a16:creationId xmlns:a16="http://schemas.microsoft.com/office/drawing/2014/main" id="{FF2E6455-2046-C92F-C2E3-E10B87C1EEDC}"/>
              </a:ext>
            </a:extLst>
          </p:cNvPr>
          <p:cNvPicPr>
            <a:picLocks noChangeAspect="1"/>
          </p:cNvPicPr>
          <p:nvPr/>
        </p:nvPicPr>
        <p:blipFill rotWithShape="1">
          <a:blip r:embed="rId14"/>
          <a:srcRect l="2595" t="13005" r="66659" b="56372"/>
          <a:stretch/>
        </p:blipFill>
        <p:spPr>
          <a:xfrm>
            <a:off x="2261975" y="1615834"/>
            <a:ext cx="8639941" cy="4773884"/>
          </a:xfrm>
          <a:prstGeom prst="rect">
            <a:avLst/>
          </a:prstGeom>
        </p:spPr>
      </p:pic>
      <p:sp>
        <p:nvSpPr>
          <p:cNvPr id="9" name="Google Shape;1324;p48">
            <a:extLst>
              <a:ext uri="{FF2B5EF4-FFF2-40B4-BE49-F238E27FC236}">
                <a16:creationId xmlns:a16="http://schemas.microsoft.com/office/drawing/2014/main" id="{7E64D93E-9EC1-FA1E-72BB-34614015BEF7}"/>
              </a:ext>
            </a:extLst>
          </p:cNvPr>
          <p:cNvSpPr txBox="1">
            <a:spLocks/>
          </p:cNvSpPr>
          <p:nvPr/>
        </p:nvSpPr>
        <p:spPr>
          <a:xfrm>
            <a:off x="2396807" y="3527376"/>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1867" dirty="0">
                <a:solidFill>
                  <a:srgbClr val="000000"/>
                </a:solidFill>
                <a:latin typeface="Stencil" panose="040409050D0802020404" pitchFamily="82" charset="0"/>
              </a:rPr>
              <a:t>To change the value of a specific item, refer to the index number:</a:t>
            </a:r>
            <a:endParaRPr lang="en-US" sz="5333" dirty="0">
              <a:latin typeface="Stencil" panose="040409050D0802020404" pitchFamily="82" charset="0"/>
            </a:endParaRPr>
          </a:p>
        </p:txBody>
      </p:sp>
      <p:cxnSp>
        <p:nvCxnSpPr>
          <p:cNvPr id="10" name="Google Shape;846;p23">
            <a:extLst>
              <a:ext uri="{FF2B5EF4-FFF2-40B4-BE49-F238E27FC236}">
                <a16:creationId xmlns:a16="http://schemas.microsoft.com/office/drawing/2014/main" id="{B17E4350-331B-0B7B-378C-D8A4C46E36F8}"/>
              </a:ext>
            </a:extLst>
          </p:cNvPr>
          <p:cNvCxnSpPr>
            <a:cxnSpLocks/>
          </p:cNvCxnSpPr>
          <p:nvPr/>
        </p:nvCxnSpPr>
        <p:spPr>
          <a:xfrm flipH="1">
            <a:off x="5499784" y="4171817"/>
            <a:ext cx="577299" cy="79860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2" name="Google Shape;522;p8"/>
          <p:cNvGrpSpPr/>
          <p:nvPr/>
        </p:nvGrpSpPr>
        <p:grpSpPr>
          <a:xfrm>
            <a:off x="1493912" y="1460035"/>
            <a:ext cx="10106237" cy="4722580"/>
            <a:chOff x="5508508" y="1178392"/>
            <a:chExt cx="2654642" cy="1393481"/>
          </a:xfrm>
        </p:grpSpPr>
        <p:sp>
          <p:nvSpPr>
            <p:cNvPr id="523" name="Google Shape;523;p8"/>
            <p:cNvSpPr/>
            <p:nvPr/>
          </p:nvSpPr>
          <p:spPr>
            <a:xfrm>
              <a:off x="5508508" y="1178392"/>
              <a:ext cx="8250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sp>
          <p:nvSpPr>
            <p:cNvPr id="524" name="Google Shape;524;p8"/>
            <p:cNvSpPr/>
            <p:nvPr/>
          </p:nvSpPr>
          <p:spPr>
            <a:xfrm>
              <a:off x="56371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grpSp>
      <p:pic>
        <p:nvPicPr>
          <p:cNvPr id="525" name="Google Shape;525;p8"/>
          <p:cNvPicPr preferRelativeResize="0"/>
          <p:nvPr/>
        </p:nvPicPr>
        <p:blipFill rotWithShape="1">
          <a:blip r:embed="rId3">
            <a:alphaModFix/>
          </a:blip>
          <a:srcRect t="465" b="475"/>
          <a:stretch/>
        </p:blipFill>
        <p:spPr>
          <a:xfrm>
            <a:off x="11262101" y="733800"/>
            <a:ext cx="354067" cy="345133"/>
          </a:xfrm>
          <a:prstGeom prst="rect">
            <a:avLst/>
          </a:prstGeom>
          <a:noFill/>
          <a:ln>
            <a:noFill/>
          </a:ln>
        </p:spPr>
      </p:pic>
      <p:pic>
        <p:nvPicPr>
          <p:cNvPr id="526" name="Google Shape;526;p8">
            <a:hlinkClick r:id="rId4" action="ppaction://hlinksldjump"/>
          </p:cNvPr>
          <p:cNvPicPr preferRelativeResize="0"/>
          <p:nvPr/>
        </p:nvPicPr>
        <p:blipFill rotWithShape="1">
          <a:blip r:embed="rId5">
            <a:alphaModFix/>
          </a:blip>
          <a:srcRect t="940" b="941"/>
          <a:stretch/>
        </p:blipFill>
        <p:spPr>
          <a:xfrm>
            <a:off x="316401" y="734019"/>
            <a:ext cx="393171" cy="306799"/>
          </a:xfrm>
          <a:prstGeom prst="rect">
            <a:avLst/>
          </a:prstGeom>
          <a:noFill/>
          <a:ln>
            <a:noFill/>
          </a:ln>
        </p:spPr>
      </p:pic>
      <p:pic>
        <p:nvPicPr>
          <p:cNvPr id="527" name="Google Shape;527;p8">
            <a:hlinkClick r:id="" action="ppaction://hlinkshowjump?jump=previousslide"/>
          </p:cNvPr>
          <p:cNvPicPr preferRelativeResize="0"/>
          <p:nvPr/>
        </p:nvPicPr>
        <p:blipFill rotWithShape="1">
          <a:blip r:embed="rId6">
            <a:alphaModFix/>
          </a:blip>
          <a:srcRect/>
          <a:stretch/>
        </p:blipFill>
        <p:spPr>
          <a:xfrm>
            <a:off x="316403" y="1575400"/>
            <a:ext cx="393167" cy="410619"/>
          </a:xfrm>
          <a:prstGeom prst="rect">
            <a:avLst/>
          </a:prstGeom>
          <a:noFill/>
          <a:ln>
            <a:noFill/>
          </a:ln>
        </p:spPr>
      </p:pic>
      <p:pic>
        <p:nvPicPr>
          <p:cNvPr id="528" name="Google Shape;528;p8">
            <a:hlinkClick r:id="" action="ppaction://hlinkshowjump?jump=nextslide"/>
          </p:cNvPr>
          <p:cNvPicPr preferRelativeResize="0"/>
          <p:nvPr/>
        </p:nvPicPr>
        <p:blipFill rotWithShape="1">
          <a:blip r:embed="rId6">
            <a:alphaModFix/>
          </a:blip>
          <a:srcRect/>
          <a:stretch/>
        </p:blipFill>
        <p:spPr>
          <a:xfrm flipH="1">
            <a:off x="316403" y="4966565"/>
            <a:ext cx="393167" cy="410619"/>
          </a:xfrm>
          <a:prstGeom prst="rect">
            <a:avLst/>
          </a:prstGeom>
          <a:noFill/>
          <a:ln>
            <a:noFill/>
          </a:ln>
        </p:spPr>
      </p:pic>
      <p:pic>
        <p:nvPicPr>
          <p:cNvPr id="529" name="Google Shape;529;p8">
            <a:hlinkClick r:id="rId7" action="ppaction://hlinksldjump"/>
          </p:cNvPr>
          <p:cNvPicPr preferRelativeResize="0"/>
          <p:nvPr/>
        </p:nvPicPr>
        <p:blipFill rotWithShape="1">
          <a:blip r:embed="rId8">
            <a:alphaModFix/>
          </a:blip>
          <a:srcRect l="396" r="395"/>
          <a:stretch/>
        </p:blipFill>
        <p:spPr>
          <a:xfrm>
            <a:off x="304069" y="5800700"/>
            <a:ext cx="403471" cy="410600"/>
          </a:xfrm>
          <a:prstGeom prst="rect">
            <a:avLst/>
          </a:prstGeom>
          <a:noFill/>
          <a:ln>
            <a:noFill/>
          </a:ln>
        </p:spPr>
      </p:pic>
      <p:sp>
        <p:nvSpPr>
          <p:cNvPr id="530" name="Google Shape;530;p8">
            <a:hlinkClick r:id="rId9"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531" name="Google Shape;531;p8">
            <a:hlinkClick r:id="rId9"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532" name="Google Shape;532;p8">
            <a:hlinkClick r:id="" action="ppaction://noaction"/>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533" name="Google Shape;533;p8">
            <a:hlinkClick r:id="" action="ppaction://noaction"/>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534" name="Google Shape;534;p8"/>
          <p:cNvSpPr/>
          <p:nvPr/>
        </p:nvSpPr>
        <p:spPr>
          <a:xfrm>
            <a:off x="4634692" y="1468335"/>
            <a:ext cx="3396800" cy="5260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sp>
        <p:nvSpPr>
          <p:cNvPr id="5" name="Google Shape;1324;p48">
            <a:extLst>
              <a:ext uri="{FF2B5EF4-FFF2-40B4-BE49-F238E27FC236}">
                <a16:creationId xmlns:a16="http://schemas.microsoft.com/office/drawing/2014/main" id="{CED47A99-D349-45E8-BB38-A525598A9B8B}"/>
              </a:ext>
            </a:extLst>
          </p:cNvPr>
          <p:cNvSpPr txBox="1">
            <a:spLocks/>
          </p:cNvSpPr>
          <p:nvPr/>
        </p:nvSpPr>
        <p:spPr>
          <a:xfrm>
            <a:off x="1375236" y="821852"/>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ADD LIST ITEMS</a:t>
            </a:r>
            <a:br>
              <a:rPr lang="en-US" sz="4267" dirty="0">
                <a:latin typeface="Algerian" panose="04020705040A02060702" pitchFamily="82" charset="0"/>
              </a:rPr>
            </a:br>
            <a:endParaRPr lang="en-US" sz="4267" dirty="0">
              <a:latin typeface="Algerian" panose="04020705040A02060702" pitchFamily="82" charset="0"/>
            </a:endParaRPr>
          </a:p>
        </p:txBody>
      </p:sp>
      <p:pic>
        <p:nvPicPr>
          <p:cNvPr id="7" name="Picture 6">
            <a:extLst>
              <a:ext uri="{FF2B5EF4-FFF2-40B4-BE49-F238E27FC236}">
                <a16:creationId xmlns:a16="http://schemas.microsoft.com/office/drawing/2014/main" id="{1336A342-ABE2-82E7-4A75-75CAD1BFFE91}"/>
              </a:ext>
            </a:extLst>
          </p:cNvPr>
          <p:cNvPicPr>
            <a:picLocks noChangeAspect="1"/>
          </p:cNvPicPr>
          <p:nvPr/>
        </p:nvPicPr>
        <p:blipFill rotWithShape="1">
          <a:blip r:embed="rId10"/>
          <a:srcRect l="2494" t="13626" r="61015" b="53688"/>
          <a:stretch/>
        </p:blipFill>
        <p:spPr>
          <a:xfrm>
            <a:off x="1628743" y="1666416"/>
            <a:ext cx="9783536" cy="4277203"/>
          </a:xfrm>
          <a:prstGeom prst="rect">
            <a:avLst/>
          </a:prstGeom>
        </p:spPr>
      </p:pic>
      <p:sp>
        <p:nvSpPr>
          <p:cNvPr id="8" name="Google Shape;1324;p48">
            <a:extLst>
              <a:ext uri="{FF2B5EF4-FFF2-40B4-BE49-F238E27FC236}">
                <a16:creationId xmlns:a16="http://schemas.microsoft.com/office/drawing/2014/main" id="{D35C40D4-59EA-EBB2-95DF-0ED86AE86672}"/>
              </a:ext>
            </a:extLst>
          </p:cNvPr>
          <p:cNvSpPr txBox="1">
            <a:spLocks/>
          </p:cNvSpPr>
          <p:nvPr/>
        </p:nvSpPr>
        <p:spPr>
          <a:xfrm>
            <a:off x="1909911" y="3576617"/>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133" dirty="0">
                <a:solidFill>
                  <a:srgbClr val="000000"/>
                </a:solidFill>
                <a:latin typeface="Stencil" panose="040409050D0802020404" pitchFamily="82" charset="0"/>
              </a:rPr>
              <a:t>To add an item to the end of the list, use the </a:t>
            </a:r>
            <a:r>
              <a:rPr lang="en-US" sz="2133" dirty="0">
                <a:solidFill>
                  <a:srgbClr val="DC143C"/>
                </a:solidFill>
                <a:latin typeface="Stencil" panose="040409050D0802020404" pitchFamily="82" charset="0"/>
              </a:rPr>
              <a:t>append()</a:t>
            </a:r>
            <a:r>
              <a:rPr lang="en-US" sz="2133" dirty="0">
                <a:solidFill>
                  <a:srgbClr val="000000"/>
                </a:solidFill>
                <a:latin typeface="Stencil" panose="040409050D0802020404" pitchFamily="82" charset="0"/>
              </a:rPr>
              <a:t> method:</a:t>
            </a:r>
          </a:p>
          <a:p>
            <a:br>
              <a:rPr lang="en-US" sz="2133" dirty="0">
                <a:solidFill>
                  <a:srgbClr val="000000"/>
                </a:solidFill>
                <a:latin typeface="Stencil" panose="040409050D0802020404" pitchFamily="82" charset="0"/>
              </a:rPr>
            </a:br>
            <a:endParaRPr lang="en-US" sz="5867" dirty="0">
              <a:latin typeface="Stencil" panose="040409050D0802020404" pitchFamily="82" charset="0"/>
            </a:endParaRPr>
          </a:p>
        </p:txBody>
      </p:sp>
      <p:cxnSp>
        <p:nvCxnSpPr>
          <p:cNvPr id="9" name="Google Shape;846;p23">
            <a:extLst>
              <a:ext uri="{FF2B5EF4-FFF2-40B4-BE49-F238E27FC236}">
                <a16:creationId xmlns:a16="http://schemas.microsoft.com/office/drawing/2014/main" id="{0A4883DD-A72A-6170-9CAC-2DE11E0357E5}"/>
              </a:ext>
            </a:extLst>
          </p:cNvPr>
          <p:cNvCxnSpPr>
            <a:cxnSpLocks/>
          </p:cNvCxnSpPr>
          <p:nvPr/>
        </p:nvCxnSpPr>
        <p:spPr>
          <a:xfrm flipH="1">
            <a:off x="5131188" y="3536451"/>
            <a:ext cx="577299" cy="79860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39"/>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PRESENTATION</a:t>
            </a:r>
            <a:endParaRPr/>
          </a:p>
        </p:txBody>
      </p:sp>
      <p:grpSp>
        <p:nvGrpSpPr>
          <p:cNvPr id="1063" name="Google Shape;1063;p39"/>
          <p:cNvGrpSpPr/>
          <p:nvPr/>
        </p:nvGrpSpPr>
        <p:grpSpPr>
          <a:xfrm>
            <a:off x="3224467" y="4335067"/>
            <a:ext cx="6600400" cy="2301200"/>
            <a:chOff x="2418350" y="3251300"/>
            <a:chExt cx="4950300" cy="1725900"/>
          </a:xfrm>
        </p:grpSpPr>
        <p:sp>
          <p:nvSpPr>
            <p:cNvPr id="1064" name="Google Shape;1064;p39"/>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5" name="Google Shape;1065;p39"/>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6" name="Google Shape;1066;p39"/>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067" name="Google Shape;1067;p39"/>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068" name="Google Shape;1068;p39"/>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02.</a:t>
            </a:r>
            <a:endParaRPr/>
          </a:p>
        </p:txBody>
      </p:sp>
      <p:pic>
        <p:nvPicPr>
          <p:cNvPr id="1069" name="Google Shape;1069;p39">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070" name="Google Shape;1070;p39">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071" name="Google Shape;1071;p39">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072" name="Google Shape;1072;p39">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073" name="Google Shape;1073;p39">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074" name="Google Shape;1074;p39">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075" name="Google Shape;1075;p39">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076" name="Google Shape;1076;p39">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077" name="Google Shape;1077;p39">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078" name="Google Shape;1078;p39">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2" name="Google Shape;1324;p48">
            <a:extLst>
              <a:ext uri="{FF2B5EF4-FFF2-40B4-BE49-F238E27FC236}">
                <a16:creationId xmlns:a16="http://schemas.microsoft.com/office/drawing/2014/main" id="{03A90266-ADD3-36D3-3240-E376DBC8965A}"/>
              </a:ext>
            </a:extLst>
          </p:cNvPr>
          <p:cNvSpPr txBox="1">
            <a:spLocks/>
          </p:cNvSpPr>
          <p:nvPr/>
        </p:nvSpPr>
        <p:spPr>
          <a:xfrm>
            <a:off x="-47300" y="59596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REMOVE LIST ITEMS</a:t>
            </a:r>
            <a:br>
              <a:rPr lang="en-US" sz="4267" dirty="0">
                <a:latin typeface="Algerian" panose="04020705040A02060702" pitchFamily="82" charset="0"/>
              </a:rPr>
            </a:br>
            <a:endParaRPr lang="en-US" sz="4267" dirty="0">
              <a:latin typeface="Algerian" panose="04020705040A02060702" pitchFamily="82" charset="0"/>
            </a:endParaRPr>
          </a:p>
        </p:txBody>
      </p:sp>
      <p:pic>
        <p:nvPicPr>
          <p:cNvPr id="4" name="Picture 3">
            <a:extLst>
              <a:ext uri="{FF2B5EF4-FFF2-40B4-BE49-F238E27FC236}">
                <a16:creationId xmlns:a16="http://schemas.microsoft.com/office/drawing/2014/main" id="{40285C73-183C-3018-B24C-734335B88CC0}"/>
              </a:ext>
            </a:extLst>
          </p:cNvPr>
          <p:cNvPicPr>
            <a:picLocks noChangeAspect="1"/>
          </p:cNvPicPr>
          <p:nvPr/>
        </p:nvPicPr>
        <p:blipFill rotWithShape="1">
          <a:blip r:embed="rId14"/>
          <a:srcRect l="2595" t="13005" r="65444" b="56372"/>
          <a:stretch/>
        </p:blipFill>
        <p:spPr>
          <a:xfrm>
            <a:off x="2106726" y="1389734"/>
            <a:ext cx="9022017" cy="5246533"/>
          </a:xfrm>
          <a:prstGeom prst="rect">
            <a:avLst/>
          </a:prstGeom>
        </p:spPr>
      </p:pic>
      <p:sp>
        <p:nvSpPr>
          <p:cNvPr id="10" name="TextBox 9">
            <a:extLst>
              <a:ext uri="{FF2B5EF4-FFF2-40B4-BE49-F238E27FC236}">
                <a16:creationId xmlns:a16="http://schemas.microsoft.com/office/drawing/2014/main" id="{909D1173-B98A-FCC8-06DE-526FB470C0F8}"/>
              </a:ext>
            </a:extLst>
          </p:cNvPr>
          <p:cNvSpPr txBox="1"/>
          <p:nvPr/>
        </p:nvSpPr>
        <p:spPr>
          <a:xfrm>
            <a:off x="3857089" y="3799479"/>
            <a:ext cx="6528783" cy="830997"/>
          </a:xfrm>
          <a:prstGeom prst="rect">
            <a:avLst/>
          </a:prstGeom>
          <a:noFill/>
        </p:spPr>
        <p:txBody>
          <a:bodyPr wrap="square" rtlCol="0">
            <a:spAutoFit/>
          </a:bodyPr>
          <a:lstStyle/>
          <a:p>
            <a:r>
              <a:rPr lang="en-US" sz="2400" dirty="0">
                <a:latin typeface="Stencil" panose="040409050D0802020404" pitchFamily="82" charset="0"/>
              </a:rPr>
              <a:t>The remove() method removes the specified item.</a:t>
            </a:r>
          </a:p>
        </p:txBody>
      </p:sp>
      <p:cxnSp>
        <p:nvCxnSpPr>
          <p:cNvPr id="12" name="Google Shape;846;p23">
            <a:extLst>
              <a:ext uri="{FF2B5EF4-FFF2-40B4-BE49-F238E27FC236}">
                <a16:creationId xmlns:a16="http://schemas.microsoft.com/office/drawing/2014/main" id="{0F8B98F5-6269-DDFD-6D0A-A5DF6995F55C}"/>
              </a:ext>
            </a:extLst>
          </p:cNvPr>
          <p:cNvCxnSpPr>
            <a:cxnSpLocks/>
          </p:cNvCxnSpPr>
          <p:nvPr/>
        </p:nvCxnSpPr>
        <p:spPr>
          <a:xfrm flipH="1">
            <a:off x="5216248" y="4130583"/>
            <a:ext cx="577299" cy="798600"/>
          </a:xfrm>
          <a:prstGeom prst="straightConnector1">
            <a:avLst/>
          </a:prstGeom>
          <a:noFill/>
          <a:ln w="38100" cap="flat" cmpd="sng">
            <a:solidFill>
              <a:srgbClr val="FF0000"/>
            </a:solidFill>
            <a:prstDash val="solid"/>
            <a:round/>
            <a:headEnd type="none" w="sm" len="sm"/>
            <a:tailEnd type="triangle" w="med" len="med"/>
          </a:ln>
        </p:spPr>
      </p:cxnSp>
      <p:sp>
        <p:nvSpPr>
          <p:cNvPr id="13" name="TextBox 12">
            <a:extLst>
              <a:ext uri="{FF2B5EF4-FFF2-40B4-BE49-F238E27FC236}">
                <a16:creationId xmlns:a16="http://schemas.microsoft.com/office/drawing/2014/main" id="{8A702355-F9D3-4A83-B843-314BA9086E01}"/>
              </a:ext>
            </a:extLst>
          </p:cNvPr>
          <p:cNvSpPr txBox="1"/>
          <p:nvPr/>
        </p:nvSpPr>
        <p:spPr>
          <a:xfrm>
            <a:off x="7390668" y="6011646"/>
            <a:ext cx="4080561" cy="461665"/>
          </a:xfrm>
          <a:prstGeom prst="rect">
            <a:avLst/>
          </a:prstGeom>
          <a:noFill/>
        </p:spPr>
        <p:txBody>
          <a:bodyPr wrap="square" rtlCol="0">
            <a:spAutoFit/>
          </a:bodyPr>
          <a:lstStyle/>
          <a:p>
            <a:r>
              <a:rPr lang="en-US" sz="2400" dirty="0">
                <a:latin typeface="Stencil" panose="040409050D0802020404" pitchFamily="82" charset="0"/>
              </a:rPr>
              <a:t>remove specified Item</a:t>
            </a:r>
          </a:p>
        </p:txBody>
      </p:sp>
    </p:spTree>
    <p:extLst>
      <p:ext uri="{BB962C8B-B14F-4D97-AF65-F5344CB8AC3E}">
        <p14:creationId xmlns:p14="http://schemas.microsoft.com/office/powerpoint/2010/main" val="37607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39"/>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PRESENTATION</a:t>
            </a:r>
            <a:endParaRPr/>
          </a:p>
        </p:txBody>
      </p:sp>
      <p:grpSp>
        <p:nvGrpSpPr>
          <p:cNvPr id="1063" name="Google Shape;1063;p39"/>
          <p:cNvGrpSpPr/>
          <p:nvPr/>
        </p:nvGrpSpPr>
        <p:grpSpPr>
          <a:xfrm>
            <a:off x="3224467" y="4335067"/>
            <a:ext cx="6600400" cy="2301200"/>
            <a:chOff x="2418350" y="3251300"/>
            <a:chExt cx="4950300" cy="1725900"/>
          </a:xfrm>
        </p:grpSpPr>
        <p:sp>
          <p:nvSpPr>
            <p:cNvPr id="1064" name="Google Shape;1064;p39"/>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5" name="Google Shape;1065;p39"/>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6" name="Google Shape;1066;p39"/>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067" name="Google Shape;1067;p39"/>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068" name="Google Shape;1068;p39"/>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02.</a:t>
            </a:r>
            <a:endParaRPr/>
          </a:p>
        </p:txBody>
      </p:sp>
      <p:pic>
        <p:nvPicPr>
          <p:cNvPr id="1069" name="Google Shape;1069;p39">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070" name="Google Shape;1070;p39">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071" name="Google Shape;1071;p39">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072" name="Google Shape;1072;p39">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073" name="Google Shape;1073;p39">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074" name="Google Shape;1074;p39">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075" name="Google Shape;1075;p39">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076" name="Google Shape;1076;p39">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077" name="Google Shape;1077;p39">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078" name="Google Shape;1078;p39">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2" name="Google Shape;1324;p48">
            <a:extLst>
              <a:ext uri="{FF2B5EF4-FFF2-40B4-BE49-F238E27FC236}">
                <a16:creationId xmlns:a16="http://schemas.microsoft.com/office/drawing/2014/main" id="{03A90266-ADD3-36D3-3240-E376DBC8965A}"/>
              </a:ext>
            </a:extLst>
          </p:cNvPr>
          <p:cNvSpPr txBox="1">
            <a:spLocks/>
          </p:cNvSpPr>
          <p:nvPr/>
        </p:nvSpPr>
        <p:spPr>
          <a:xfrm>
            <a:off x="-47300" y="59596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REMOVE LIST ITEMS</a:t>
            </a:r>
            <a:br>
              <a:rPr lang="en-US" sz="4267" dirty="0">
                <a:latin typeface="Algerian" panose="04020705040A02060702" pitchFamily="82" charset="0"/>
              </a:rPr>
            </a:br>
            <a:endParaRPr lang="en-US" sz="4267" dirty="0">
              <a:latin typeface="Algerian" panose="04020705040A02060702" pitchFamily="82" charset="0"/>
            </a:endParaRPr>
          </a:p>
        </p:txBody>
      </p:sp>
      <p:cxnSp>
        <p:nvCxnSpPr>
          <p:cNvPr id="12" name="Google Shape;846;p23">
            <a:extLst>
              <a:ext uri="{FF2B5EF4-FFF2-40B4-BE49-F238E27FC236}">
                <a16:creationId xmlns:a16="http://schemas.microsoft.com/office/drawing/2014/main" id="{0F8B98F5-6269-DDFD-6D0A-A5DF6995F55C}"/>
              </a:ext>
            </a:extLst>
          </p:cNvPr>
          <p:cNvCxnSpPr>
            <a:cxnSpLocks/>
          </p:cNvCxnSpPr>
          <p:nvPr/>
        </p:nvCxnSpPr>
        <p:spPr>
          <a:xfrm flipH="1">
            <a:off x="5216248" y="4130583"/>
            <a:ext cx="577299" cy="798600"/>
          </a:xfrm>
          <a:prstGeom prst="straightConnector1">
            <a:avLst/>
          </a:prstGeom>
          <a:noFill/>
          <a:ln w="38100" cap="flat" cmpd="sng">
            <a:solidFill>
              <a:srgbClr val="FF0000"/>
            </a:solidFill>
            <a:prstDash val="solid"/>
            <a:round/>
            <a:headEnd type="none" w="sm" len="sm"/>
            <a:tailEnd type="triangle" w="med" len="med"/>
          </a:ln>
        </p:spPr>
      </p:cxnSp>
      <p:pic>
        <p:nvPicPr>
          <p:cNvPr id="15" name="Picture 14">
            <a:extLst>
              <a:ext uri="{FF2B5EF4-FFF2-40B4-BE49-F238E27FC236}">
                <a16:creationId xmlns:a16="http://schemas.microsoft.com/office/drawing/2014/main" id="{4A4A9218-F168-F066-1053-AB1A13B8EB66}"/>
              </a:ext>
            </a:extLst>
          </p:cNvPr>
          <p:cNvPicPr>
            <a:picLocks noChangeAspect="1"/>
          </p:cNvPicPr>
          <p:nvPr/>
        </p:nvPicPr>
        <p:blipFill rotWithShape="1">
          <a:blip r:embed="rId14"/>
          <a:srcRect l="2493" t="13212" r="70788" b="54858"/>
          <a:stretch/>
        </p:blipFill>
        <p:spPr>
          <a:xfrm>
            <a:off x="2172649" y="1371158"/>
            <a:ext cx="8970272" cy="5265108"/>
          </a:xfrm>
          <a:prstGeom prst="rect">
            <a:avLst/>
          </a:prstGeom>
        </p:spPr>
      </p:pic>
      <p:sp>
        <p:nvSpPr>
          <p:cNvPr id="16" name="TextBox 15">
            <a:extLst>
              <a:ext uri="{FF2B5EF4-FFF2-40B4-BE49-F238E27FC236}">
                <a16:creationId xmlns:a16="http://schemas.microsoft.com/office/drawing/2014/main" id="{B90E2A10-F7EE-E3CB-CE92-C902FD08052B}"/>
              </a:ext>
            </a:extLst>
          </p:cNvPr>
          <p:cNvSpPr txBox="1"/>
          <p:nvPr/>
        </p:nvSpPr>
        <p:spPr>
          <a:xfrm>
            <a:off x="7335612" y="5897458"/>
            <a:ext cx="4175904" cy="461665"/>
          </a:xfrm>
          <a:prstGeom prst="rect">
            <a:avLst/>
          </a:prstGeom>
          <a:noFill/>
        </p:spPr>
        <p:txBody>
          <a:bodyPr wrap="square" rtlCol="0">
            <a:spAutoFit/>
          </a:bodyPr>
          <a:lstStyle/>
          <a:p>
            <a:r>
              <a:rPr lang="en-US" sz="2400" dirty="0">
                <a:latin typeface="Stencil" panose="040409050D0802020404" pitchFamily="82" charset="0"/>
              </a:rPr>
              <a:t>remove specified INDEX</a:t>
            </a:r>
          </a:p>
        </p:txBody>
      </p:sp>
      <p:sp>
        <p:nvSpPr>
          <p:cNvPr id="17" name="TextBox 16">
            <a:extLst>
              <a:ext uri="{FF2B5EF4-FFF2-40B4-BE49-F238E27FC236}">
                <a16:creationId xmlns:a16="http://schemas.microsoft.com/office/drawing/2014/main" id="{7542B8DB-DDA8-116A-2140-6C112905AF29}"/>
              </a:ext>
            </a:extLst>
          </p:cNvPr>
          <p:cNvSpPr txBox="1"/>
          <p:nvPr/>
        </p:nvSpPr>
        <p:spPr>
          <a:xfrm>
            <a:off x="3760490" y="3663618"/>
            <a:ext cx="6893725" cy="830997"/>
          </a:xfrm>
          <a:prstGeom prst="rect">
            <a:avLst/>
          </a:prstGeom>
          <a:noFill/>
        </p:spPr>
        <p:txBody>
          <a:bodyPr wrap="square" rtlCol="0">
            <a:spAutoFit/>
          </a:bodyPr>
          <a:lstStyle/>
          <a:p>
            <a:r>
              <a:rPr lang="en-US" sz="2400" dirty="0">
                <a:latin typeface="Stencil" panose="040409050D0802020404" pitchFamily="82" charset="0"/>
              </a:rPr>
              <a:t>The remove() method removes the specified INDEX.</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0" name="Google Shape;1320;p48"/>
          <p:cNvGrpSpPr/>
          <p:nvPr/>
        </p:nvGrpSpPr>
        <p:grpSpPr>
          <a:xfrm>
            <a:off x="2920592" y="1589413"/>
            <a:ext cx="8223200" cy="4431209"/>
            <a:chOff x="1809800" y="1569150"/>
            <a:chExt cx="6167400" cy="2465700"/>
          </a:xfrm>
        </p:grpSpPr>
        <p:sp>
          <p:nvSpPr>
            <p:cNvPr id="1321" name="Google Shape;1321;p48"/>
            <p:cNvSpPr/>
            <p:nvPr/>
          </p:nvSpPr>
          <p:spPr>
            <a:xfrm>
              <a:off x="1809800" y="2026050"/>
              <a:ext cx="6167400" cy="2008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2" name="Google Shape;1322;p48"/>
            <p:cNvSpPr/>
            <p:nvPr/>
          </p:nvSpPr>
          <p:spPr>
            <a:xfrm>
              <a:off x="1809800" y="1569150"/>
              <a:ext cx="5679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3" name="Google Shape;1323;p48"/>
            <p:cNvSpPr/>
            <p:nvPr/>
          </p:nvSpPr>
          <p:spPr>
            <a:xfrm>
              <a:off x="7489000" y="15691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pic>
        <p:nvPicPr>
          <p:cNvPr id="1326" name="Google Shape;1326;p48">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327" name="Google Shape;1327;p48">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328" name="Google Shape;1328;p48">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329" name="Google Shape;1329;p48">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330" name="Google Shape;1330;p48">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331" name="Google Shape;1331;p48">
            <a:hlinkClick r:id="rId3" action="ppaction://hlinksldjump"/>
          </p:cNvPr>
          <p:cNvPicPr preferRelativeResize="0"/>
          <p:nvPr/>
        </p:nvPicPr>
        <p:blipFill rotWithShape="1">
          <a:blip r:embed="rId4">
            <a:alphaModFix/>
          </a:blip>
          <a:srcRect t="465" b="475"/>
          <a:stretch/>
        </p:blipFill>
        <p:spPr>
          <a:xfrm>
            <a:off x="10105100" y="1885230"/>
            <a:ext cx="354067" cy="345133"/>
          </a:xfrm>
          <a:prstGeom prst="rect">
            <a:avLst/>
          </a:prstGeom>
          <a:noFill/>
          <a:ln>
            <a:noFill/>
          </a:ln>
        </p:spPr>
      </p:pic>
      <p:sp>
        <p:nvSpPr>
          <p:cNvPr id="1332" name="Google Shape;1332;p48">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333" name="Google Shape;1333;p48">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334" name="Google Shape;1334;p48">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335" name="Google Shape;1335;p48">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336" name="Google Shape;1336;p48"/>
          <p:cNvSpPr txBox="1"/>
          <p:nvPr/>
        </p:nvSpPr>
        <p:spPr>
          <a:xfrm>
            <a:off x="2920592" y="1729215"/>
            <a:ext cx="6705600" cy="1231052"/>
          </a:xfrm>
          <a:prstGeom prst="rect">
            <a:avLst/>
          </a:prstGeom>
          <a:noFill/>
          <a:ln>
            <a:noFill/>
          </a:ln>
        </p:spPr>
        <p:txBody>
          <a:bodyPr spcFirstLastPara="1" wrap="square" lIns="121900" tIns="60933" rIns="121900" bIns="60933" anchor="t" anchorCtr="0">
            <a:spAutoFit/>
          </a:bodyPr>
          <a:lstStyle/>
          <a:p>
            <a:r>
              <a:rPr lang="en-US" sz="2400" dirty="0">
                <a:solidFill>
                  <a:srgbClr val="000000"/>
                </a:solidFill>
                <a:latin typeface="Verdana" panose="020B0604030504040204" pitchFamily="34" charset="0"/>
              </a:rPr>
              <a:t>List items are indexed and you can access them by referring to the index number:</a:t>
            </a:r>
            <a:endParaRPr sz="1867" dirty="0">
              <a:solidFill>
                <a:schemeClr val="accent5"/>
              </a:solidFill>
              <a:latin typeface="Arial"/>
              <a:ea typeface="Arial"/>
              <a:cs typeface="Arial"/>
              <a:sym typeface="Arial"/>
            </a:endParaRPr>
          </a:p>
        </p:txBody>
      </p:sp>
      <p:sp>
        <p:nvSpPr>
          <p:cNvPr id="6" name="Google Shape;1324;p48">
            <a:extLst>
              <a:ext uri="{FF2B5EF4-FFF2-40B4-BE49-F238E27FC236}">
                <a16:creationId xmlns:a16="http://schemas.microsoft.com/office/drawing/2014/main" id="{2929879D-16CF-BC7E-8811-9E1B42252A02}"/>
              </a:ext>
            </a:extLst>
          </p:cNvPr>
          <p:cNvSpPr txBox="1">
            <a:spLocks/>
          </p:cNvSpPr>
          <p:nvPr/>
        </p:nvSpPr>
        <p:spPr>
          <a:xfrm>
            <a:off x="1344427" y="807140"/>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REMOVE LIST ITEMS</a:t>
            </a:r>
            <a:br>
              <a:rPr lang="en-US" sz="4267" dirty="0">
                <a:latin typeface="Algerian" panose="04020705040A02060702" pitchFamily="82" charset="0"/>
              </a:rPr>
            </a:br>
            <a:endParaRPr lang="en-US" sz="4267" dirty="0">
              <a:latin typeface="Algerian" panose="04020705040A02060702" pitchFamily="82" charset="0"/>
            </a:endParaRPr>
          </a:p>
        </p:txBody>
      </p:sp>
      <p:pic>
        <p:nvPicPr>
          <p:cNvPr id="10" name="Picture 9">
            <a:extLst>
              <a:ext uri="{FF2B5EF4-FFF2-40B4-BE49-F238E27FC236}">
                <a16:creationId xmlns:a16="http://schemas.microsoft.com/office/drawing/2014/main" id="{B7858D91-4316-58DA-2526-136B49481C40}"/>
              </a:ext>
            </a:extLst>
          </p:cNvPr>
          <p:cNvPicPr>
            <a:picLocks noChangeAspect="1"/>
          </p:cNvPicPr>
          <p:nvPr/>
        </p:nvPicPr>
        <p:blipFill rotWithShape="1">
          <a:blip r:embed="rId14"/>
          <a:srcRect l="2494" t="12396" r="69535" b="53688"/>
          <a:stretch/>
        </p:blipFill>
        <p:spPr>
          <a:xfrm>
            <a:off x="1716593" y="1405884"/>
            <a:ext cx="9780747" cy="4805416"/>
          </a:xfrm>
          <a:prstGeom prst="rect">
            <a:avLst/>
          </a:prstGeom>
        </p:spPr>
      </p:pic>
      <p:sp>
        <p:nvSpPr>
          <p:cNvPr id="11" name="TextBox 10">
            <a:extLst>
              <a:ext uri="{FF2B5EF4-FFF2-40B4-BE49-F238E27FC236}">
                <a16:creationId xmlns:a16="http://schemas.microsoft.com/office/drawing/2014/main" id="{37599734-42FD-41FE-7FEF-92B7FBC5BD71}"/>
              </a:ext>
            </a:extLst>
          </p:cNvPr>
          <p:cNvSpPr txBox="1"/>
          <p:nvPr/>
        </p:nvSpPr>
        <p:spPr>
          <a:xfrm>
            <a:off x="9055707" y="1589413"/>
            <a:ext cx="4175904" cy="461665"/>
          </a:xfrm>
          <a:prstGeom prst="rect">
            <a:avLst/>
          </a:prstGeom>
          <a:noFill/>
        </p:spPr>
        <p:txBody>
          <a:bodyPr wrap="square" rtlCol="0">
            <a:spAutoFit/>
          </a:bodyPr>
          <a:lstStyle/>
          <a:p>
            <a:r>
              <a:rPr lang="en-US" sz="2400" dirty="0">
                <a:latin typeface="Stencil" panose="040409050D0802020404" pitchFamily="82" charset="0"/>
              </a:rPr>
              <a:t>CLEAR THE LIST</a:t>
            </a:r>
          </a:p>
        </p:txBody>
      </p:sp>
      <p:sp>
        <p:nvSpPr>
          <p:cNvPr id="12" name="TextBox 11">
            <a:extLst>
              <a:ext uri="{FF2B5EF4-FFF2-40B4-BE49-F238E27FC236}">
                <a16:creationId xmlns:a16="http://schemas.microsoft.com/office/drawing/2014/main" id="{A6A98AAC-13C4-2D4D-2898-F1DD2A62E70A}"/>
              </a:ext>
            </a:extLst>
          </p:cNvPr>
          <p:cNvSpPr txBox="1"/>
          <p:nvPr/>
        </p:nvSpPr>
        <p:spPr>
          <a:xfrm>
            <a:off x="5475808" y="5364407"/>
            <a:ext cx="6893725" cy="1569660"/>
          </a:xfrm>
          <a:prstGeom prst="rect">
            <a:avLst/>
          </a:prstGeom>
          <a:noFill/>
        </p:spPr>
        <p:txBody>
          <a:bodyPr wrap="square" rtlCol="0">
            <a:spAutoFit/>
          </a:bodyPr>
          <a:lstStyle/>
          <a:p>
            <a:r>
              <a:rPr lang="en-US" sz="2400" dirty="0">
                <a:latin typeface="Stencil" panose="040409050D0802020404" pitchFamily="82" charset="0"/>
              </a:rPr>
              <a:t>The clear() method empties the list.</a:t>
            </a:r>
          </a:p>
          <a:p>
            <a:endParaRPr lang="en-US" sz="2400" dirty="0">
              <a:latin typeface="Stencil" panose="040409050D0802020404" pitchFamily="82" charset="0"/>
            </a:endParaRPr>
          </a:p>
          <a:p>
            <a:r>
              <a:rPr lang="en-US" sz="2400" dirty="0">
                <a:latin typeface="Stencil" panose="040409050D0802020404" pitchFamily="82" charset="0"/>
              </a:rPr>
              <a:t>The list still remains, but it has no content.</a:t>
            </a:r>
          </a:p>
        </p:txBody>
      </p:sp>
    </p:spTree>
    <p:extLst>
      <p:ext uri="{BB962C8B-B14F-4D97-AF65-F5344CB8AC3E}">
        <p14:creationId xmlns:p14="http://schemas.microsoft.com/office/powerpoint/2010/main" val="78165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10" name="Google Shape;466;p4">
            <a:extLst>
              <a:ext uri="{FF2B5EF4-FFF2-40B4-BE49-F238E27FC236}">
                <a16:creationId xmlns:a16="http://schemas.microsoft.com/office/drawing/2014/main" id="{1C465A04-0FC3-521E-7A69-EA6671362D9D}"/>
              </a:ext>
            </a:extLst>
          </p:cNvPr>
          <p:cNvSpPr txBox="1">
            <a:spLocks/>
          </p:cNvSpPr>
          <p:nvPr/>
        </p:nvSpPr>
        <p:spPr>
          <a:xfrm>
            <a:off x="960909" y="1182903"/>
            <a:ext cx="10270181" cy="3997533"/>
          </a:xfrm>
          <a:prstGeom prst="rect">
            <a:avLst/>
          </a:prstGeom>
          <a:noFill/>
          <a:ln>
            <a:noFill/>
          </a:ln>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01625" algn="just">
              <a:lnSpc>
                <a:spcPct val="115000"/>
              </a:lnSpc>
              <a:spcBef>
                <a:spcPts val="1100"/>
              </a:spcBef>
              <a:buClr>
                <a:srgbClr val="000000"/>
              </a:buClr>
              <a:buSzPts val="1150"/>
              <a:buFont typeface="Verdana"/>
              <a:buChar char="●"/>
            </a:pPr>
            <a:r>
              <a:rPr lang="en-US" dirty="0">
                <a:solidFill>
                  <a:srgbClr val="000000"/>
                </a:solidFill>
                <a:highlight>
                  <a:srgbClr val="FFFFFF"/>
                </a:highlight>
                <a:latin typeface="+mj-lt"/>
                <a:ea typeface="Verdana"/>
                <a:cs typeface="Verdana"/>
                <a:sym typeface="Verdana"/>
              </a:rPr>
              <a:t>Python can be used on a server to create web applications.</a:t>
            </a:r>
          </a:p>
          <a:p>
            <a:pPr marL="457200" indent="-301625" algn="just">
              <a:lnSpc>
                <a:spcPct val="115000"/>
              </a:lnSpc>
              <a:spcBef>
                <a:spcPts val="0"/>
              </a:spcBef>
              <a:buClr>
                <a:srgbClr val="000000"/>
              </a:buClr>
              <a:buSzPts val="1150"/>
              <a:buFont typeface="Verdana"/>
              <a:buChar char="●"/>
            </a:pPr>
            <a:r>
              <a:rPr lang="en-US" dirty="0">
                <a:solidFill>
                  <a:srgbClr val="000000"/>
                </a:solidFill>
                <a:highlight>
                  <a:srgbClr val="FFFFFF"/>
                </a:highlight>
                <a:latin typeface="+mj-lt"/>
                <a:ea typeface="Verdana"/>
                <a:cs typeface="Verdana"/>
                <a:sym typeface="Verdana"/>
              </a:rPr>
              <a:t>Python can be used alongside software to create workflows.</a:t>
            </a:r>
          </a:p>
          <a:p>
            <a:pPr marL="457200" indent="-301625" algn="just">
              <a:lnSpc>
                <a:spcPct val="115000"/>
              </a:lnSpc>
              <a:spcBef>
                <a:spcPts val="0"/>
              </a:spcBef>
              <a:buClr>
                <a:srgbClr val="000000"/>
              </a:buClr>
              <a:buSzPts val="1150"/>
              <a:buFont typeface="Verdana"/>
              <a:buChar char="●"/>
            </a:pPr>
            <a:r>
              <a:rPr lang="en-US" dirty="0">
                <a:solidFill>
                  <a:srgbClr val="000000"/>
                </a:solidFill>
                <a:highlight>
                  <a:srgbClr val="FFFFFF"/>
                </a:highlight>
                <a:latin typeface="+mj-lt"/>
                <a:ea typeface="Verdana"/>
                <a:cs typeface="Verdana"/>
                <a:sym typeface="Verdana"/>
              </a:rPr>
              <a:t>Python can connect to database systems. It can also read and modify files.</a:t>
            </a:r>
          </a:p>
          <a:p>
            <a:pPr marL="457200" indent="-301625" algn="just">
              <a:lnSpc>
                <a:spcPct val="115000"/>
              </a:lnSpc>
              <a:spcBef>
                <a:spcPts val="0"/>
              </a:spcBef>
              <a:buClr>
                <a:srgbClr val="000000"/>
              </a:buClr>
              <a:buSzPts val="1150"/>
              <a:buFont typeface="Verdana"/>
              <a:buChar char="●"/>
            </a:pPr>
            <a:r>
              <a:rPr lang="en-US" dirty="0">
                <a:solidFill>
                  <a:srgbClr val="000000"/>
                </a:solidFill>
                <a:highlight>
                  <a:srgbClr val="FFFFFF"/>
                </a:highlight>
                <a:latin typeface="+mj-lt"/>
                <a:ea typeface="Verdana"/>
                <a:cs typeface="Verdana"/>
                <a:sym typeface="Verdana"/>
              </a:rPr>
              <a:t>Python can be used to handle big data and perform complex mathematics.</a:t>
            </a:r>
          </a:p>
          <a:p>
            <a:pPr marL="457200" indent="-301625" algn="just">
              <a:lnSpc>
                <a:spcPct val="115000"/>
              </a:lnSpc>
              <a:spcBef>
                <a:spcPts val="0"/>
              </a:spcBef>
              <a:buClr>
                <a:srgbClr val="000000"/>
              </a:buClr>
              <a:buSzPts val="1150"/>
              <a:buFont typeface="Verdana"/>
              <a:buChar char="●"/>
            </a:pPr>
            <a:r>
              <a:rPr lang="en-US" dirty="0">
                <a:solidFill>
                  <a:srgbClr val="000000"/>
                </a:solidFill>
                <a:highlight>
                  <a:srgbClr val="FFFFFF"/>
                </a:highlight>
                <a:latin typeface="+mj-lt"/>
                <a:ea typeface="Verdana"/>
                <a:cs typeface="Verdana"/>
                <a:sym typeface="Verdana"/>
              </a:rPr>
              <a:t>Python can be used for rapid prototyping, or for production-ready software development.</a:t>
            </a:r>
          </a:p>
          <a:p>
            <a:pPr marL="0" indent="0" algn="ctr">
              <a:lnSpc>
                <a:spcPct val="100000"/>
              </a:lnSpc>
              <a:spcBef>
                <a:spcPts val="1100"/>
              </a:spcBef>
              <a:buSzPts val="1600"/>
              <a:buFont typeface="Arial" panose="020B0604020202020204" pitchFamily="34" charset="0"/>
              <a:buNone/>
            </a:pPr>
            <a:endParaRPr lang="en-US" dirty="0"/>
          </a:p>
        </p:txBody>
      </p:sp>
      <p:sp>
        <p:nvSpPr>
          <p:cNvPr id="11" name="Google Shape;480;p4">
            <a:hlinkClick r:id="rId2" action="ppaction://hlinksldjump"/>
            <a:extLst>
              <a:ext uri="{FF2B5EF4-FFF2-40B4-BE49-F238E27FC236}">
                <a16:creationId xmlns:a16="http://schemas.microsoft.com/office/drawing/2014/main" id="{FE4FB505-709A-8D5A-C098-EC00EA456B6E}"/>
              </a:ext>
            </a:extLst>
          </p:cNvPr>
          <p:cNvSpPr/>
          <p:nvPr/>
        </p:nvSpPr>
        <p:spPr>
          <a:xfrm>
            <a:off x="2009964" y="5434184"/>
            <a:ext cx="8172069" cy="481825"/>
          </a:xfrm>
          <a:prstGeom prst="rect">
            <a:avLst/>
          </a:prstGeom>
          <a:solidFill>
            <a:srgbClr val="CCD8D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chemeClr val="dk1"/>
                </a:solidFill>
                <a:latin typeface="Raleway"/>
                <a:ea typeface="Raleway"/>
                <a:cs typeface="Raleway"/>
                <a:sym typeface="Raleway"/>
              </a:rPr>
              <a:t>https://www.w3schools.com/python/python_intro.asp</a:t>
            </a:r>
            <a:endParaRPr sz="1400" b="1" i="0" u="none" strike="noStrike" cap="none"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941015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3" name="Google Shape;1343;p49"/>
          <p:cNvGrpSpPr/>
          <p:nvPr/>
        </p:nvGrpSpPr>
        <p:grpSpPr>
          <a:xfrm>
            <a:off x="1610799" y="1923301"/>
            <a:ext cx="6926987" cy="3834321"/>
            <a:chOff x="2654821" y="2311071"/>
            <a:chExt cx="2279714" cy="1262120"/>
          </a:xfrm>
        </p:grpSpPr>
        <p:grpSp>
          <p:nvGrpSpPr>
            <p:cNvPr id="1344" name="Google Shape;1344;p49"/>
            <p:cNvGrpSpPr/>
            <p:nvPr/>
          </p:nvGrpSpPr>
          <p:grpSpPr>
            <a:xfrm>
              <a:off x="4034269" y="2840745"/>
              <a:ext cx="40212" cy="36437"/>
              <a:chOff x="4293400" y="2574725"/>
              <a:chExt cx="84425" cy="80100"/>
            </a:xfrm>
          </p:grpSpPr>
          <p:sp>
            <p:nvSpPr>
              <p:cNvPr id="1345" name="Google Shape;1345;p4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w="9525" cap="flat" cmpd="sng">
                <a:solidFill>
                  <a:schemeClr val="dk1"/>
                </a:solidFill>
                <a:prstDash val="solid"/>
                <a:round/>
                <a:headEnd type="none" w="sm" len="sm"/>
                <a:tailEnd type="none" w="sm" len="sm"/>
              </a:ln>
            </p:spPr>
          </p:sp>
          <p:sp>
            <p:nvSpPr>
              <p:cNvPr id="1346" name="Google Shape;1346;p4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347" name="Google Shape;1347;p49"/>
            <p:cNvGrpSpPr/>
            <p:nvPr/>
          </p:nvGrpSpPr>
          <p:grpSpPr>
            <a:xfrm>
              <a:off x="3894606" y="2334874"/>
              <a:ext cx="913198" cy="518984"/>
              <a:chOff x="4000175" y="1462675"/>
              <a:chExt cx="1917275" cy="1140875"/>
            </a:xfrm>
          </p:grpSpPr>
          <p:sp>
            <p:nvSpPr>
              <p:cNvPr id="1348" name="Google Shape;1348;p4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w="9525" cap="flat" cmpd="sng">
                <a:solidFill>
                  <a:schemeClr val="dk1"/>
                </a:solidFill>
                <a:prstDash val="solid"/>
                <a:round/>
                <a:headEnd type="none" w="sm" len="sm"/>
                <a:tailEnd type="none" w="sm" len="sm"/>
              </a:ln>
            </p:spPr>
          </p:sp>
          <p:grpSp>
            <p:nvGrpSpPr>
              <p:cNvPr id="1349" name="Google Shape;1349;p49"/>
              <p:cNvGrpSpPr/>
              <p:nvPr/>
            </p:nvGrpSpPr>
            <p:grpSpPr>
              <a:xfrm>
                <a:off x="4000175" y="1462675"/>
                <a:ext cx="1917275" cy="1140875"/>
                <a:chOff x="4000175" y="1462675"/>
                <a:chExt cx="1917275" cy="1140875"/>
              </a:xfrm>
            </p:grpSpPr>
            <p:sp>
              <p:nvSpPr>
                <p:cNvPr id="1350" name="Google Shape;1350;p4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w="9525" cap="flat" cmpd="sng">
                  <a:solidFill>
                    <a:schemeClr val="dk1"/>
                  </a:solidFill>
                  <a:prstDash val="solid"/>
                  <a:round/>
                  <a:headEnd type="none" w="sm" len="sm"/>
                  <a:tailEnd type="none" w="sm" len="sm"/>
                </a:ln>
              </p:spPr>
            </p:sp>
            <p:sp>
              <p:nvSpPr>
                <p:cNvPr id="1351" name="Google Shape;1351;p4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52" name="Google Shape;1352;p4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53" name="Google Shape;1353;p4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54" name="Google Shape;1354;p4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sp>
              <p:nvSpPr>
                <p:cNvPr id="1355" name="Google Shape;1355;p4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grpSp>
          <p:nvGrpSpPr>
            <p:cNvPr id="1356" name="Google Shape;1356;p49"/>
            <p:cNvGrpSpPr/>
            <p:nvPr/>
          </p:nvGrpSpPr>
          <p:grpSpPr>
            <a:xfrm>
              <a:off x="3875768" y="2846704"/>
              <a:ext cx="44796" cy="47366"/>
              <a:chOff x="3960625" y="2587825"/>
              <a:chExt cx="94050" cy="104125"/>
            </a:xfrm>
          </p:grpSpPr>
          <p:sp>
            <p:nvSpPr>
              <p:cNvPr id="1357" name="Google Shape;1357;p4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w="9525" cap="flat" cmpd="sng">
                <a:solidFill>
                  <a:schemeClr val="dk1"/>
                </a:solidFill>
                <a:prstDash val="solid"/>
                <a:round/>
                <a:headEnd type="none" w="sm" len="sm"/>
                <a:tailEnd type="none" w="sm" len="sm"/>
              </a:ln>
            </p:spPr>
          </p:sp>
          <p:sp>
            <p:nvSpPr>
              <p:cNvPr id="1358" name="Google Shape;1358;p4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359" name="Google Shape;1359;p49"/>
            <p:cNvGrpSpPr/>
            <p:nvPr/>
          </p:nvGrpSpPr>
          <p:grpSpPr>
            <a:xfrm>
              <a:off x="3782759" y="2807162"/>
              <a:ext cx="82686" cy="85487"/>
              <a:chOff x="3765350" y="2500900"/>
              <a:chExt cx="173600" cy="187925"/>
            </a:xfrm>
          </p:grpSpPr>
          <p:sp>
            <p:nvSpPr>
              <p:cNvPr id="1360" name="Google Shape;1360;p4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w="9525" cap="flat" cmpd="sng">
                <a:solidFill>
                  <a:schemeClr val="dk1"/>
                </a:solidFill>
                <a:prstDash val="solid"/>
                <a:round/>
                <a:headEnd type="none" w="sm" len="sm"/>
                <a:tailEnd type="none" w="sm" len="sm"/>
              </a:ln>
            </p:spPr>
          </p:sp>
          <p:sp>
            <p:nvSpPr>
              <p:cNvPr id="1361" name="Google Shape;1361;p4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62" name="Google Shape;1362;p4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63" name="Google Shape;1363;p4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64" name="Google Shape;1364;p4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65" name="Google Shape;1365;p4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366" name="Google Shape;1366;p49"/>
            <p:cNvGrpSpPr/>
            <p:nvPr/>
          </p:nvGrpSpPr>
          <p:grpSpPr>
            <a:xfrm>
              <a:off x="3775674" y="2798496"/>
              <a:ext cx="40545" cy="23564"/>
              <a:chOff x="3750475" y="2481850"/>
              <a:chExt cx="85125" cy="51800"/>
            </a:xfrm>
          </p:grpSpPr>
          <p:sp>
            <p:nvSpPr>
              <p:cNvPr id="1367" name="Google Shape;1367;p4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68" name="Google Shape;1368;p4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w="9525" cap="flat" cmpd="sng">
                <a:solidFill>
                  <a:schemeClr val="dk1"/>
                </a:solidFill>
                <a:prstDash val="solid"/>
                <a:round/>
                <a:headEnd type="none" w="sm" len="sm"/>
                <a:tailEnd type="none" w="sm" len="sm"/>
              </a:ln>
            </p:spPr>
          </p:sp>
        </p:grpSp>
        <p:grpSp>
          <p:nvGrpSpPr>
            <p:cNvPr id="1369" name="Google Shape;1369;p49"/>
            <p:cNvGrpSpPr/>
            <p:nvPr/>
          </p:nvGrpSpPr>
          <p:grpSpPr>
            <a:xfrm>
              <a:off x="3716946" y="2776024"/>
              <a:ext cx="81971" cy="76912"/>
              <a:chOff x="3627175" y="2432450"/>
              <a:chExt cx="172100" cy="169075"/>
            </a:xfrm>
          </p:grpSpPr>
          <p:sp>
            <p:nvSpPr>
              <p:cNvPr id="1370" name="Google Shape;1370;p4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71" name="Google Shape;1371;p4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w="9525" cap="flat" cmpd="sng">
                <a:solidFill>
                  <a:schemeClr val="dk1"/>
                </a:solidFill>
                <a:prstDash val="solid"/>
                <a:round/>
                <a:headEnd type="none" w="sm" len="sm"/>
                <a:tailEnd type="none" w="sm" len="sm"/>
              </a:ln>
            </p:spPr>
          </p:sp>
          <p:sp>
            <p:nvSpPr>
              <p:cNvPr id="1372" name="Google Shape;1372;p4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w="9525" cap="flat" cmpd="sng">
                <a:solidFill>
                  <a:schemeClr val="dk1"/>
                </a:solidFill>
                <a:prstDash val="solid"/>
                <a:round/>
                <a:headEnd type="none" w="sm" len="sm"/>
                <a:tailEnd type="none" w="sm" len="sm"/>
              </a:ln>
            </p:spPr>
          </p:sp>
        </p:grpSp>
        <p:grpSp>
          <p:nvGrpSpPr>
            <p:cNvPr id="1373" name="Google Shape;1373;p49"/>
            <p:cNvGrpSpPr/>
            <p:nvPr/>
          </p:nvGrpSpPr>
          <p:grpSpPr>
            <a:xfrm>
              <a:off x="3685682" y="2845624"/>
              <a:ext cx="29311" cy="45055"/>
              <a:chOff x="3561536" y="2585450"/>
              <a:chExt cx="61539" cy="99045"/>
            </a:xfrm>
          </p:grpSpPr>
          <p:sp>
            <p:nvSpPr>
              <p:cNvPr id="1374" name="Google Shape;1374;p4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75" name="Google Shape;1375;p4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w="9525" cap="flat" cmpd="sng">
                <a:solidFill>
                  <a:schemeClr val="dk1"/>
                </a:solidFill>
                <a:prstDash val="solid"/>
                <a:round/>
                <a:headEnd type="none" w="sm" len="sm"/>
                <a:tailEnd type="none" w="sm" len="sm"/>
              </a:ln>
            </p:spPr>
          </p:sp>
        </p:grpSp>
        <p:grpSp>
          <p:nvGrpSpPr>
            <p:cNvPr id="1376" name="Google Shape;1376;p49"/>
            <p:cNvGrpSpPr/>
            <p:nvPr/>
          </p:nvGrpSpPr>
          <p:grpSpPr>
            <a:xfrm>
              <a:off x="3849905" y="2572252"/>
              <a:ext cx="74339" cy="119559"/>
              <a:chOff x="3906325" y="1984500"/>
              <a:chExt cx="156075" cy="262825"/>
            </a:xfrm>
          </p:grpSpPr>
          <p:sp>
            <p:nvSpPr>
              <p:cNvPr id="1377" name="Google Shape;1377;p4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w="9525" cap="flat" cmpd="sng">
                <a:solidFill>
                  <a:schemeClr val="dk1"/>
                </a:solidFill>
                <a:prstDash val="solid"/>
                <a:round/>
                <a:headEnd type="none" w="sm" len="sm"/>
                <a:tailEnd type="none" w="sm" len="sm"/>
              </a:ln>
            </p:spPr>
          </p:sp>
          <p:sp>
            <p:nvSpPr>
              <p:cNvPr id="1378" name="Google Shape;1378;p4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379" name="Google Shape;1379;p49"/>
            <p:cNvGrpSpPr/>
            <p:nvPr/>
          </p:nvGrpSpPr>
          <p:grpSpPr>
            <a:xfrm>
              <a:off x="2654821" y="2414345"/>
              <a:ext cx="667570" cy="558731"/>
              <a:chOff x="1397225" y="1637375"/>
              <a:chExt cx="1401575" cy="1228250"/>
            </a:xfrm>
          </p:grpSpPr>
          <p:sp>
            <p:nvSpPr>
              <p:cNvPr id="1380" name="Google Shape;1380;p4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w="9525" cap="flat" cmpd="sng">
                <a:solidFill>
                  <a:schemeClr val="dk1"/>
                </a:solidFill>
                <a:prstDash val="solid"/>
                <a:round/>
                <a:headEnd type="none" w="sm" len="sm"/>
                <a:tailEnd type="none" w="sm" len="sm"/>
              </a:ln>
            </p:spPr>
          </p:sp>
          <p:grpSp>
            <p:nvGrpSpPr>
              <p:cNvPr id="1381" name="Google Shape;1381;p49"/>
              <p:cNvGrpSpPr/>
              <p:nvPr/>
            </p:nvGrpSpPr>
            <p:grpSpPr>
              <a:xfrm>
                <a:off x="1397225" y="1637375"/>
                <a:ext cx="1398775" cy="1228250"/>
                <a:chOff x="1397225" y="1637375"/>
                <a:chExt cx="1398775" cy="1228250"/>
              </a:xfrm>
            </p:grpSpPr>
            <p:sp>
              <p:nvSpPr>
                <p:cNvPr id="1382" name="Google Shape;1382;p4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83" name="Google Shape;1383;p4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grpSp>
          <p:nvGrpSpPr>
            <p:cNvPr id="1384" name="Google Shape;1384;p49"/>
            <p:cNvGrpSpPr/>
            <p:nvPr/>
          </p:nvGrpSpPr>
          <p:grpSpPr>
            <a:xfrm>
              <a:off x="3230417" y="3103734"/>
              <a:ext cx="282982" cy="280332"/>
              <a:chOff x="2605700" y="3152850"/>
              <a:chExt cx="594125" cy="616250"/>
            </a:xfrm>
          </p:grpSpPr>
          <p:sp>
            <p:nvSpPr>
              <p:cNvPr id="1385" name="Google Shape;1385;p4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w="9525" cap="flat" cmpd="sng">
                <a:solidFill>
                  <a:schemeClr val="dk1"/>
                </a:solidFill>
                <a:prstDash val="solid"/>
                <a:round/>
                <a:headEnd type="none" w="sm" len="sm"/>
                <a:tailEnd type="none" w="sm" len="sm"/>
              </a:ln>
            </p:spPr>
          </p:sp>
          <p:sp>
            <p:nvSpPr>
              <p:cNvPr id="1386" name="Google Shape;1386;p4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grpSp>
        <p:grpSp>
          <p:nvGrpSpPr>
            <p:cNvPr id="1387" name="Google Shape;1387;p49"/>
            <p:cNvGrpSpPr/>
            <p:nvPr/>
          </p:nvGrpSpPr>
          <p:grpSpPr>
            <a:xfrm>
              <a:off x="3265985" y="3226989"/>
              <a:ext cx="87151" cy="346202"/>
              <a:chOff x="2680375" y="3423800"/>
              <a:chExt cx="182975" cy="761050"/>
            </a:xfrm>
          </p:grpSpPr>
          <p:sp>
            <p:nvSpPr>
              <p:cNvPr id="1388" name="Google Shape;1388;p4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w="9525" cap="flat" cmpd="sng">
                <a:solidFill>
                  <a:schemeClr val="dk1"/>
                </a:solidFill>
                <a:prstDash val="solid"/>
                <a:round/>
                <a:headEnd type="none" w="sm" len="sm"/>
                <a:tailEnd type="none" w="sm" len="sm"/>
              </a:ln>
            </p:spPr>
          </p:sp>
          <p:sp>
            <p:nvSpPr>
              <p:cNvPr id="1389" name="Google Shape;1389;p4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390" name="Google Shape;1390;p49"/>
            <p:cNvGrpSpPr/>
            <p:nvPr/>
          </p:nvGrpSpPr>
          <p:grpSpPr>
            <a:xfrm>
              <a:off x="3855466" y="3289811"/>
              <a:ext cx="112514" cy="94210"/>
              <a:chOff x="3918000" y="3561900"/>
              <a:chExt cx="236225" cy="207100"/>
            </a:xfrm>
          </p:grpSpPr>
          <p:sp>
            <p:nvSpPr>
              <p:cNvPr id="1391" name="Google Shape;1391;p4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w="9525" cap="flat" cmpd="sng">
                <a:solidFill>
                  <a:schemeClr val="dk1"/>
                </a:solidFill>
                <a:prstDash val="solid"/>
                <a:round/>
                <a:headEnd type="none" w="sm" len="sm"/>
                <a:tailEnd type="none" w="sm" len="sm"/>
              </a:ln>
            </p:spPr>
          </p:sp>
          <p:sp>
            <p:nvSpPr>
              <p:cNvPr id="1392" name="Google Shape;1392;p4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393" name="Google Shape;1393;p4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94" name="Google Shape;1394;p4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95" name="Google Shape;1395;p4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grpSp>
          <p:nvGrpSpPr>
            <p:cNvPr id="1396" name="Google Shape;1396;p49"/>
            <p:cNvGrpSpPr/>
            <p:nvPr/>
          </p:nvGrpSpPr>
          <p:grpSpPr>
            <a:xfrm>
              <a:off x="2905224" y="2311071"/>
              <a:ext cx="596721" cy="528992"/>
              <a:chOff x="1922950" y="1410350"/>
              <a:chExt cx="1252825" cy="1162875"/>
            </a:xfrm>
          </p:grpSpPr>
          <p:sp>
            <p:nvSpPr>
              <p:cNvPr id="1397" name="Google Shape;1397;p4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98" name="Google Shape;1398;p4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99" name="Google Shape;1399;p4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0" name="Google Shape;1400;p4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1" name="Google Shape;1401;p4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2" name="Google Shape;1402;p4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3" name="Google Shape;1403;p4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4" name="Google Shape;1404;p4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5" name="Google Shape;1405;p4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6" name="Google Shape;1406;p4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7" name="Google Shape;1407;p4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8" name="Google Shape;1408;p4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9" name="Google Shape;1409;p4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0" name="Google Shape;1410;p4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1" name="Google Shape;1411;p4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2" name="Google Shape;1412;p4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grpSp>
        <p:sp>
          <p:nvSpPr>
            <p:cNvPr id="1413" name="Google Shape;1413;p4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4" name="Google Shape;1414;p4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5" name="Google Shape;1415;p4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6" name="Google Shape;1416;p4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7" name="Google Shape;1417;p4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8" name="Google Shape;1418;p4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9" name="Google Shape;1419;p4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0" name="Google Shape;1420;p4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1" name="Google Shape;1421;p4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2" name="Google Shape;1422;p4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3" name="Google Shape;1423;p4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4" name="Google Shape;1424;p4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5" name="Google Shape;1425;p4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6" name="Google Shape;1426;p4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7" name="Google Shape;1427;p4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8" name="Google Shape;1428;p4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9" name="Google Shape;1429;p4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30" name="Google Shape;1430;p4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31" name="Google Shape;1431;p4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32" name="Google Shape;1432;p4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sp>
          <p:nvSpPr>
            <p:cNvPr id="1433" name="Google Shape;1433;p4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sp>
          <p:nvSpPr>
            <p:cNvPr id="1434" name="Google Shape;1434;p4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435" name="Google Shape;1435;p49"/>
            <p:cNvGrpSpPr/>
            <p:nvPr/>
          </p:nvGrpSpPr>
          <p:grpSpPr>
            <a:xfrm>
              <a:off x="3280929" y="3294542"/>
              <a:ext cx="109894" cy="272224"/>
              <a:chOff x="2711750" y="3572300"/>
              <a:chExt cx="230725" cy="598425"/>
            </a:xfrm>
          </p:grpSpPr>
          <p:sp>
            <p:nvSpPr>
              <p:cNvPr id="1436" name="Google Shape;1436;p4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37" name="Google Shape;1437;p4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438" name="Google Shape;1438;p4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439" name="Google Shape;1439;p49"/>
            <p:cNvGrpSpPr/>
            <p:nvPr/>
          </p:nvGrpSpPr>
          <p:grpSpPr>
            <a:xfrm>
              <a:off x="3790439" y="2408636"/>
              <a:ext cx="73017" cy="75684"/>
              <a:chOff x="3781475" y="1624825"/>
              <a:chExt cx="153300" cy="166375"/>
            </a:xfrm>
          </p:grpSpPr>
          <p:sp>
            <p:nvSpPr>
              <p:cNvPr id="1440" name="Google Shape;1440;p4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1" name="Google Shape;1441;p4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2" name="Google Shape;1442;p4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3" name="Google Shape;1443;p4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444" name="Google Shape;1444;p4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5" name="Google Shape;1445;p4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6" name="Google Shape;1446;p4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7" name="Google Shape;1447;p4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8" name="Google Shape;1448;p4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49" name="Google Shape;1449;p4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0" name="Google Shape;1450;p4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451" name="Google Shape;1451;p49"/>
            <p:cNvGrpSpPr/>
            <p:nvPr/>
          </p:nvGrpSpPr>
          <p:grpSpPr>
            <a:xfrm>
              <a:off x="4403342" y="3107749"/>
              <a:ext cx="316680" cy="101374"/>
              <a:chOff x="5068275" y="3161675"/>
              <a:chExt cx="664875" cy="222850"/>
            </a:xfrm>
          </p:grpSpPr>
          <p:sp>
            <p:nvSpPr>
              <p:cNvPr id="1452" name="Google Shape;1452;p4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3" name="Google Shape;1453;p4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4" name="Google Shape;1454;p4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5" name="Google Shape;1455;p4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456" name="Google Shape;1456;p4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7" name="Google Shape;1457;p4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8" name="Google Shape;1458;p4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59" name="Google Shape;1459;p4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0" name="Google Shape;1460;p4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1" name="Google Shape;1461;p4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2" name="Google Shape;1462;p4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3" name="Google Shape;1463;p4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4" name="Google Shape;1464;p4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5" name="Google Shape;1465;p4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6" name="Google Shape;1466;p4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7" name="Google Shape;1467;p4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8" name="Google Shape;1468;p4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9" name="Google Shape;1469;p4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0" name="Google Shape;1470;p4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1" name="Google Shape;1471;p4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2" name="Google Shape;1472;p4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3" name="Google Shape;1473;p4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4" name="Google Shape;1474;p4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5" name="Google Shape;1475;p4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6" name="Google Shape;1476;p4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7" name="Google Shape;1477;p4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8" name="Google Shape;1478;p4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9" name="Google Shape;1479;p4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0" name="Google Shape;1480;p4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1" name="Google Shape;1481;p4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2" name="Google Shape;1482;p4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3" name="Google Shape;1483;p4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4" name="Google Shape;1484;p4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485" name="Google Shape;1485;p49"/>
            <p:cNvGrpSpPr/>
            <p:nvPr/>
          </p:nvGrpSpPr>
          <p:grpSpPr>
            <a:xfrm>
              <a:off x="3697513" y="2707266"/>
              <a:ext cx="59549" cy="79733"/>
              <a:chOff x="3586375" y="2281300"/>
              <a:chExt cx="125025" cy="175275"/>
            </a:xfrm>
          </p:grpSpPr>
          <p:sp>
            <p:nvSpPr>
              <p:cNvPr id="1486" name="Google Shape;1486;p4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7" name="Google Shape;1487;p4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488" name="Google Shape;1488;p4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489" name="Google Shape;1489;p49"/>
            <p:cNvGrpSpPr/>
            <p:nvPr/>
          </p:nvGrpSpPr>
          <p:grpSpPr>
            <a:xfrm>
              <a:off x="4513224" y="3221724"/>
              <a:ext cx="274563" cy="280321"/>
              <a:chOff x="5298975" y="3412225"/>
              <a:chExt cx="576450" cy="616225"/>
            </a:xfrm>
          </p:grpSpPr>
          <p:sp>
            <p:nvSpPr>
              <p:cNvPr id="1490" name="Google Shape;1490;p4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sp>
            <p:nvSpPr>
              <p:cNvPr id="1491" name="Google Shape;1491;p4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492" name="Google Shape;1492;p49"/>
            <p:cNvGrpSpPr/>
            <p:nvPr/>
          </p:nvGrpSpPr>
          <p:grpSpPr>
            <a:xfrm>
              <a:off x="4824403" y="3421846"/>
              <a:ext cx="110132" cy="130647"/>
              <a:chOff x="5952300" y="3852150"/>
              <a:chExt cx="231225" cy="287200"/>
            </a:xfrm>
          </p:grpSpPr>
          <p:sp>
            <p:nvSpPr>
              <p:cNvPr id="1493" name="Google Shape;1493;p4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4" name="Google Shape;1494;p4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495" name="Google Shape;1495;p4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6" name="Google Shape;1496;p4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7" name="Google Shape;1497;p4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8" name="Google Shape;1498;p4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9" name="Google Shape;1499;p4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0" name="Google Shape;1500;p4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1" name="Google Shape;1501;p4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2" name="Google Shape;1502;p4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503" name="Google Shape;1503;p49"/>
            <p:cNvGrpSpPr/>
            <p:nvPr/>
          </p:nvGrpSpPr>
          <p:grpSpPr>
            <a:xfrm>
              <a:off x="4295710" y="3079670"/>
              <a:ext cx="14968" cy="27135"/>
              <a:chOff x="4842300" y="3099950"/>
              <a:chExt cx="31425" cy="59650"/>
            </a:xfrm>
          </p:grpSpPr>
          <p:sp>
            <p:nvSpPr>
              <p:cNvPr id="1504" name="Google Shape;1504;p4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5" name="Google Shape;1505;p4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6" name="Google Shape;1506;p4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7" name="Google Shape;1507;p4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508" name="Google Shape;1508;p4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09" name="Google Shape;1509;p4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0" name="Google Shape;1510;p4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1" name="Google Shape;1511;p4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2" name="Google Shape;1512;p4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3" name="Google Shape;1513;p4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4" name="Google Shape;1514;p4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5" name="Google Shape;1515;p4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516" name="Google Shape;1516;p49"/>
            <p:cNvGrpSpPr/>
            <p:nvPr/>
          </p:nvGrpSpPr>
          <p:grpSpPr>
            <a:xfrm>
              <a:off x="3831056" y="2816010"/>
              <a:ext cx="37378" cy="27612"/>
              <a:chOff x="3866750" y="2520350"/>
              <a:chExt cx="78475" cy="60700"/>
            </a:xfrm>
          </p:grpSpPr>
          <p:sp>
            <p:nvSpPr>
              <p:cNvPr id="1517" name="Google Shape;1517;p4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8" name="Google Shape;1518;p4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19" name="Google Shape;1519;p4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0" name="Google Shape;1520;p4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521" name="Google Shape;1521;p4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2" name="Google Shape;1522;p4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3" name="Google Shape;1523;p4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4" name="Google Shape;1524;p4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5" name="Google Shape;1525;p4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6" name="Google Shape;1526;p4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7" name="Google Shape;1527;p4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8" name="Google Shape;1528;p4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9" name="Google Shape;1529;p4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0" name="Google Shape;1530;p4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1" name="Google Shape;1531;p4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2" name="Google Shape;1532;p4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3" name="Google Shape;1533;p4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4" name="Google Shape;1534;p4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5" name="Google Shape;1535;p4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6" name="Google Shape;1536;p4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7" name="Google Shape;1537;p4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sp>
          <p:nvSpPr>
            <p:cNvPr id="1538" name="Google Shape;1538;p4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39" name="Google Shape;1539;p4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0" name="Google Shape;1540;p4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1" name="Google Shape;1541;p4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2" name="Google Shape;1542;p4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3" name="Google Shape;1543;p4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4" name="Google Shape;1544;p4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5" name="Google Shape;1545;p4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6" name="Google Shape;1546;p4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7" name="Google Shape;1547;p4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8" name="Google Shape;1548;p4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9" name="Google Shape;1549;p4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sp>
          <p:nvSpPr>
            <p:cNvPr id="1550" name="Google Shape;1550;p4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1" name="Google Shape;1551;p4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2" name="Google Shape;1552;p4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3" name="Google Shape;1553;p4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4" name="Google Shape;1554;p4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5" name="Google Shape;1555;p4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6" name="Google Shape;1556;p4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7" name="Google Shape;1557;p4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8" name="Google Shape;1558;p4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59" name="Google Shape;1559;p4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0" name="Google Shape;1560;p4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1" name="Google Shape;1561;p4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2" name="Google Shape;1562;p4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1563" name="Google Shape;1563;p49"/>
            <p:cNvGrpSpPr/>
            <p:nvPr/>
          </p:nvGrpSpPr>
          <p:grpSpPr>
            <a:xfrm>
              <a:off x="3632736" y="3051591"/>
              <a:ext cx="63288" cy="45217"/>
              <a:chOff x="3450375" y="3038225"/>
              <a:chExt cx="132875" cy="99400"/>
            </a:xfrm>
          </p:grpSpPr>
          <p:sp>
            <p:nvSpPr>
              <p:cNvPr id="1564" name="Google Shape;1564;p4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5" name="Google Shape;1565;p4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566" name="Google Shape;1566;p4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7" name="Google Shape;1567;p4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8" name="Google Shape;1568;p4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69" name="Google Shape;1569;p4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0" name="Google Shape;1570;p4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1" name="Google Shape;1571;p4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2" name="Google Shape;1572;p4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3" name="Google Shape;1573;p4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4" name="Google Shape;1574;p4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sp>
          <p:nvSpPr>
            <p:cNvPr id="1575" name="Google Shape;1575;p4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6" name="Google Shape;1576;p4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7" name="Google Shape;1577;p4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8" name="Google Shape;1578;p4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79" name="Google Shape;1579;p4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0" name="Google Shape;1580;p4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1" name="Google Shape;1581;p4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2" name="Google Shape;1582;p4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3" name="Google Shape;1583;p4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4" name="Google Shape;1584;p4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A6CBC2"/>
                </a:solidFill>
                <a:latin typeface="Arial"/>
                <a:ea typeface="Arial"/>
                <a:cs typeface="Arial"/>
                <a:sym typeface="Arial"/>
              </a:endParaRPr>
            </a:p>
          </p:txBody>
        </p:sp>
        <p:sp>
          <p:nvSpPr>
            <p:cNvPr id="1585" name="Google Shape;1585;p4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6" name="Google Shape;1586;p4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7" name="Google Shape;1587;p4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8" name="Google Shape;1588;p4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89" name="Google Shape;1589;p4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0" name="Google Shape;1590;p4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FF6B65"/>
                </a:solidFill>
                <a:latin typeface="Arial"/>
                <a:ea typeface="Arial"/>
                <a:cs typeface="Arial"/>
                <a:sym typeface="Arial"/>
              </a:endParaRPr>
            </a:p>
          </p:txBody>
        </p:sp>
        <p:sp>
          <p:nvSpPr>
            <p:cNvPr id="1591" name="Google Shape;1591;p4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2" name="Google Shape;1592;p4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3" name="Google Shape;1593;p4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4" name="Google Shape;1594;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5" name="Google Shape;1595;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6" name="Google Shape;1596;p4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7" name="Google Shape;1597;p49"/>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8" name="Google Shape;1598;p4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9" name="Google Shape;1599;p4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0" name="Google Shape;1600;p4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601" name="Google Shape;1601;p49"/>
          <p:cNvSpPr txBox="1"/>
          <p:nvPr/>
        </p:nvSpPr>
        <p:spPr>
          <a:xfrm>
            <a:off x="9430800" y="4623467"/>
            <a:ext cx="1801200" cy="577200"/>
          </a:xfrm>
          <a:prstGeom prst="rect">
            <a:avLst/>
          </a:prstGeom>
          <a:noFill/>
          <a:ln>
            <a:noFill/>
          </a:ln>
        </p:spPr>
        <p:txBody>
          <a:bodyPr spcFirstLastPara="1" wrap="square" lIns="48000" tIns="0" rIns="0" bIns="0" anchor="ctr" anchorCtr="0">
            <a:noAutofit/>
          </a:bodyPr>
          <a:lstStyle/>
          <a:p>
            <a:pPr>
              <a:buClr>
                <a:srgbClr val="000000"/>
              </a:buClr>
              <a:buSzPts val="2000"/>
            </a:pPr>
            <a:r>
              <a:rPr lang="en" sz="2667">
                <a:solidFill>
                  <a:schemeClr val="dk1"/>
                </a:solidFill>
                <a:latin typeface="Raleway ExtraBold"/>
                <a:ea typeface="Raleway ExtraBold"/>
                <a:cs typeface="Raleway ExtraBold"/>
                <a:sym typeface="Raleway ExtraBold"/>
              </a:rPr>
              <a:t>MERCURY</a:t>
            </a:r>
            <a:endParaRPr sz="2667">
              <a:solidFill>
                <a:schemeClr val="dk1"/>
              </a:solidFill>
              <a:latin typeface="Raleway ExtraBold"/>
              <a:ea typeface="Raleway ExtraBold"/>
              <a:cs typeface="Raleway ExtraBold"/>
              <a:sym typeface="Raleway ExtraBold"/>
            </a:endParaRPr>
          </a:p>
        </p:txBody>
      </p:sp>
      <p:sp>
        <p:nvSpPr>
          <p:cNvPr id="1602" name="Google Shape;1602;p49"/>
          <p:cNvSpPr txBox="1"/>
          <p:nvPr/>
        </p:nvSpPr>
        <p:spPr>
          <a:xfrm>
            <a:off x="9430800" y="5200667"/>
            <a:ext cx="1801200" cy="626400"/>
          </a:xfrm>
          <a:prstGeom prst="rect">
            <a:avLst/>
          </a:prstGeom>
          <a:noFill/>
          <a:ln>
            <a:noFill/>
          </a:ln>
        </p:spPr>
        <p:txBody>
          <a:bodyPr spcFirstLastPara="1" wrap="square" lIns="48000" tIns="0" rIns="0" bIns="0" anchor="ctr" anchorCtr="0">
            <a:noAutofit/>
          </a:bodyPr>
          <a:lstStyle/>
          <a:p>
            <a:pPr>
              <a:buClr>
                <a:srgbClr val="000000"/>
              </a:buClr>
              <a:buSzPts val="1600"/>
            </a:pPr>
            <a:r>
              <a:rPr lang="en" sz="2133">
                <a:solidFill>
                  <a:schemeClr val="dk2"/>
                </a:solidFill>
                <a:latin typeface="Tajawal"/>
                <a:ea typeface="Tajawal"/>
                <a:cs typeface="Tajawal"/>
                <a:sym typeface="Tajawal"/>
              </a:rPr>
              <a:t>Mercury is the smallest planet</a:t>
            </a:r>
            <a:endParaRPr sz="2133">
              <a:solidFill>
                <a:schemeClr val="dk2"/>
              </a:solidFill>
              <a:latin typeface="Tajawal"/>
              <a:ea typeface="Tajawal"/>
              <a:cs typeface="Tajawal"/>
              <a:sym typeface="Tajawal"/>
            </a:endParaRPr>
          </a:p>
        </p:txBody>
      </p:sp>
      <p:cxnSp>
        <p:nvCxnSpPr>
          <p:cNvPr id="1605" name="Google Shape;1605;p49"/>
          <p:cNvCxnSpPr>
            <a:cxnSpLocks/>
          </p:cNvCxnSpPr>
          <p:nvPr/>
        </p:nvCxnSpPr>
        <p:spPr>
          <a:xfrm flipH="1">
            <a:off x="6604800" y="2025733"/>
            <a:ext cx="2826000" cy="974800"/>
          </a:xfrm>
          <a:prstGeom prst="bentConnector3">
            <a:avLst>
              <a:gd name="adj1" fmla="val 24945"/>
            </a:avLst>
          </a:prstGeom>
          <a:noFill/>
          <a:ln w="28575" cap="flat" cmpd="sng">
            <a:solidFill>
              <a:schemeClr val="accent4"/>
            </a:solidFill>
            <a:prstDash val="dot"/>
            <a:round/>
            <a:headEnd type="none" w="sm" len="sm"/>
            <a:tailEnd type="oval" w="med" len="med"/>
          </a:ln>
        </p:spPr>
      </p:cxnSp>
      <p:cxnSp>
        <p:nvCxnSpPr>
          <p:cNvPr id="1606" name="Google Shape;1606;p49"/>
          <p:cNvCxnSpPr>
            <a:stCxn id="1601" idx="1"/>
          </p:cNvCxnSpPr>
          <p:nvPr/>
        </p:nvCxnSpPr>
        <p:spPr>
          <a:xfrm rot="10800000">
            <a:off x="3870800" y="4656867"/>
            <a:ext cx="5560000" cy="255200"/>
          </a:xfrm>
          <a:prstGeom prst="bentConnector3">
            <a:avLst>
              <a:gd name="adj1" fmla="val 50000"/>
            </a:avLst>
          </a:prstGeom>
          <a:noFill/>
          <a:ln w="28575" cap="flat" cmpd="sng">
            <a:solidFill>
              <a:schemeClr val="accent4"/>
            </a:solidFill>
            <a:prstDash val="dot"/>
            <a:round/>
            <a:headEnd type="none" w="sm" len="sm"/>
            <a:tailEnd type="oval" w="med" len="med"/>
          </a:ln>
        </p:spPr>
      </p:cxnSp>
      <p:sp>
        <p:nvSpPr>
          <p:cNvPr id="1607" name="Google Shape;1607;p49"/>
          <p:cNvSpPr txBox="1"/>
          <p:nvPr/>
        </p:nvSpPr>
        <p:spPr>
          <a:xfrm>
            <a:off x="9430800" y="3205300"/>
            <a:ext cx="1801200" cy="577200"/>
          </a:xfrm>
          <a:prstGeom prst="rect">
            <a:avLst/>
          </a:prstGeom>
          <a:noFill/>
          <a:ln>
            <a:noFill/>
          </a:ln>
        </p:spPr>
        <p:txBody>
          <a:bodyPr spcFirstLastPara="1" wrap="square" lIns="48000" tIns="0" rIns="0" bIns="0" anchor="ctr" anchorCtr="0">
            <a:noAutofit/>
          </a:bodyPr>
          <a:lstStyle/>
          <a:p>
            <a:pPr>
              <a:buClr>
                <a:srgbClr val="000000"/>
              </a:buClr>
              <a:buSzPts val="2000"/>
            </a:pPr>
            <a:r>
              <a:rPr lang="en" sz="2667" dirty="0">
                <a:solidFill>
                  <a:schemeClr val="dk1"/>
                </a:solidFill>
                <a:latin typeface="Raleway ExtraBold"/>
                <a:ea typeface="Raleway ExtraBold"/>
                <a:cs typeface="Raleway ExtraBold"/>
                <a:sym typeface="Raleway ExtraBold"/>
              </a:rPr>
              <a:t>MARS</a:t>
            </a:r>
            <a:endParaRPr sz="2667" dirty="0">
              <a:solidFill>
                <a:schemeClr val="dk1"/>
              </a:solidFill>
              <a:latin typeface="Raleway ExtraBold"/>
              <a:ea typeface="Raleway ExtraBold"/>
              <a:cs typeface="Raleway ExtraBold"/>
              <a:sym typeface="Raleway ExtraBold"/>
            </a:endParaRPr>
          </a:p>
        </p:txBody>
      </p:sp>
      <p:sp>
        <p:nvSpPr>
          <p:cNvPr id="1608" name="Google Shape;1608;p49"/>
          <p:cNvSpPr txBox="1"/>
          <p:nvPr/>
        </p:nvSpPr>
        <p:spPr>
          <a:xfrm>
            <a:off x="9430800" y="3782500"/>
            <a:ext cx="1801200" cy="626400"/>
          </a:xfrm>
          <a:prstGeom prst="rect">
            <a:avLst/>
          </a:prstGeom>
          <a:noFill/>
          <a:ln>
            <a:noFill/>
          </a:ln>
        </p:spPr>
        <p:txBody>
          <a:bodyPr spcFirstLastPara="1" wrap="square" lIns="48000" tIns="0" rIns="0" bIns="0" anchor="ctr" anchorCtr="0">
            <a:noAutofit/>
          </a:bodyPr>
          <a:lstStyle/>
          <a:p>
            <a:pPr>
              <a:buClr>
                <a:srgbClr val="000000"/>
              </a:buClr>
              <a:buSzPts val="1600"/>
            </a:pPr>
            <a:r>
              <a:rPr lang="en" sz="2133">
                <a:solidFill>
                  <a:schemeClr val="dk2"/>
                </a:solidFill>
                <a:latin typeface="Tajawal"/>
                <a:ea typeface="Tajawal"/>
                <a:cs typeface="Tajawal"/>
                <a:sym typeface="Tajawal"/>
              </a:rPr>
              <a:t>Mars is a very cold place</a:t>
            </a:r>
            <a:endParaRPr sz="2133">
              <a:solidFill>
                <a:schemeClr val="dk2"/>
              </a:solidFill>
              <a:latin typeface="Tajawal"/>
              <a:ea typeface="Tajawal"/>
              <a:cs typeface="Tajawal"/>
              <a:sym typeface="Tajawal"/>
            </a:endParaRPr>
          </a:p>
        </p:txBody>
      </p:sp>
      <p:cxnSp>
        <p:nvCxnSpPr>
          <p:cNvPr id="1609" name="Google Shape;1609;p49"/>
          <p:cNvCxnSpPr>
            <a:stCxn id="1607" idx="1"/>
          </p:cNvCxnSpPr>
          <p:nvPr/>
        </p:nvCxnSpPr>
        <p:spPr>
          <a:xfrm flipH="1">
            <a:off x="4925200" y="3493900"/>
            <a:ext cx="4505600" cy="526000"/>
          </a:xfrm>
          <a:prstGeom prst="bentConnector3">
            <a:avLst>
              <a:gd name="adj1" fmla="val 50000"/>
            </a:avLst>
          </a:prstGeom>
          <a:noFill/>
          <a:ln w="28575" cap="flat" cmpd="sng">
            <a:solidFill>
              <a:schemeClr val="accent4"/>
            </a:solidFill>
            <a:prstDash val="dot"/>
            <a:round/>
            <a:headEnd type="none" w="sm" len="sm"/>
            <a:tailEnd type="oval" w="med" len="med"/>
          </a:ln>
        </p:spPr>
      </p:cxnSp>
      <p:pic>
        <p:nvPicPr>
          <p:cNvPr id="1610" name="Google Shape;1610;p49">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611" name="Google Shape;1611;p49">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612" name="Google Shape;1612;p49">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613" name="Google Shape;1613;p49">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614" name="Google Shape;1614;p49">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1615" name="Google Shape;1615;p49">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616" name="Google Shape;1616;p49">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617" name="Google Shape;1617;p49">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618" name="Google Shape;1618;p49">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CC8ADBA1-96F0-FA6C-7889-47A33A8F36B7}"/>
              </a:ext>
            </a:extLst>
          </p:cNvPr>
          <p:cNvPicPr>
            <a:picLocks noChangeAspect="1"/>
          </p:cNvPicPr>
          <p:nvPr/>
        </p:nvPicPr>
        <p:blipFill rotWithShape="1">
          <a:blip r:embed="rId14"/>
          <a:srcRect l="3789" t="12375" r="69641" b="51360"/>
          <a:stretch/>
        </p:blipFill>
        <p:spPr>
          <a:xfrm>
            <a:off x="1311090" y="1337296"/>
            <a:ext cx="10053383" cy="4734561"/>
          </a:xfrm>
          <a:prstGeom prst="rect">
            <a:avLst/>
          </a:prstGeom>
        </p:spPr>
      </p:pic>
      <p:sp>
        <p:nvSpPr>
          <p:cNvPr id="5" name="Google Shape;1342;p49">
            <a:extLst>
              <a:ext uri="{FF2B5EF4-FFF2-40B4-BE49-F238E27FC236}">
                <a16:creationId xmlns:a16="http://schemas.microsoft.com/office/drawing/2014/main" id="{BA9AD613-B8EB-E753-B255-61FE343337EC}"/>
              </a:ext>
            </a:extLst>
          </p:cNvPr>
          <p:cNvSpPr txBox="1">
            <a:spLocks/>
          </p:cNvSpPr>
          <p:nvPr/>
        </p:nvSpPr>
        <p:spPr>
          <a:xfrm>
            <a:off x="6258290" y="5350165"/>
            <a:ext cx="5394813"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solidFill>
                  <a:srgbClr val="000000"/>
                </a:solidFill>
                <a:latin typeface="Algerian" panose="04020705040A02060702" pitchFamily="82" charset="0"/>
              </a:rPr>
              <a:t>You can loop through the list items by using a for loop:</a:t>
            </a:r>
            <a:endParaRPr lang="en-US" sz="2400" dirty="0">
              <a:latin typeface="Algerian" panose="04020705040A02060702" pitchFamily="82" charset="0"/>
            </a:endParaRPr>
          </a:p>
        </p:txBody>
      </p:sp>
      <p:sp>
        <p:nvSpPr>
          <p:cNvPr id="8" name="Google Shape;1342;p49">
            <a:extLst>
              <a:ext uri="{FF2B5EF4-FFF2-40B4-BE49-F238E27FC236}">
                <a16:creationId xmlns:a16="http://schemas.microsoft.com/office/drawing/2014/main" id="{D6766EC2-9B8C-730E-57AC-8C43766CD35F}"/>
              </a:ext>
            </a:extLst>
          </p:cNvPr>
          <p:cNvSpPr txBox="1">
            <a:spLocks/>
          </p:cNvSpPr>
          <p:nvPr/>
        </p:nvSpPr>
        <p:spPr>
          <a:xfrm>
            <a:off x="5400069" y="4837959"/>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b="1" dirty="0">
                <a:solidFill>
                  <a:srgbClr val="000000"/>
                </a:solidFill>
                <a:latin typeface="Algerian" panose="04020705040A02060702" pitchFamily="82" charset="0"/>
              </a:rPr>
              <a:t>Loop Through a List</a:t>
            </a:r>
            <a:br>
              <a:rPr lang="en-US" sz="3200" b="1" dirty="0">
                <a:solidFill>
                  <a:srgbClr val="000000"/>
                </a:solidFill>
                <a:latin typeface="Algerian" panose="04020705040A02060702" pitchFamily="82" charset="0"/>
              </a:rPr>
            </a:br>
            <a:endParaRPr lang="en-US" sz="3200" b="1" dirty="0">
              <a:latin typeface="Algerian" panose="04020705040A02060702" pitchFamily="82" charset="0"/>
            </a:endParaRPr>
          </a:p>
        </p:txBody>
      </p:sp>
      <p:sp>
        <p:nvSpPr>
          <p:cNvPr id="12" name="Google Shape;1324;p48">
            <a:extLst>
              <a:ext uri="{FF2B5EF4-FFF2-40B4-BE49-F238E27FC236}">
                <a16:creationId xmlns:a16="http://schemas.microsoft.com/office/drawing/2014/main" id="{BDAA4400-E96C-BD26-ECDA-B91632E0D58C}"/>
              </a:ext>
            </a:extLst>
          </p:cNvPr>
          <p:cNvSpPr txBox="1">
            <a:spLocks/>
          </p:cNvSpPr>
          <p:nvPr/>
        </p:nvSpPr>
        <p:spPr>
          <a:xfrm>
            <a:off x="1344427" y="807140"/>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LOOP LISTS</a:t>
            </a:r>
            <a:br>
              <a:rPr lang="en-US" sz="4267" dirty="0">
                <a:latin typeface="Algerian" panose="04020705040A02060702" pitchFamily="82" charset="0"/>
              </a:rPr>
            </a:br>
            <a:endParaRPr lang="en-US" sz="4267" dirty="0">
              <a:latin typeface="Algerian" panose="04020705040A02060702" pitchFamily="82" charset="0"/>
            </a:endParaRPr>
          </a:p>
        </p:txBody>
      </p:sp>
    </p:spTree>
    <p:extLst>
      <p:ext uri="{BB962C8B-B14F-4D97-AF65-F5344CB8AC3E}">
        <p14:creationId xmlns:p14="http://schemas.microsoft.com/office/powerpoint/2010/main" val="3933448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pSp>
        <p:nvGrpSpPr>
          <p:cNvPr id="863" name="Google Shape;863;p24"/>
          <p:cNvGrpSpPr/>
          <p:nvPr/>
        </p:nvGrpSpPr>
        <p:grpSpPr>
          <a:xfrm>
            <a:off x="8599200" y="2654871"/>
            <a:ext cx="2632800" cy="1870800"/>
            <a:chOff x="6090350" y="1269300"/>
            <a:chExt cx="1974600" cy="1403100"/>
          </a:xfrm>
        </p:grpSpPr>
        <p:sp>
          <p:nvSpPr>
            <p:cNvPr id="864" name="Google Shape;864;p24"/>
            <p:cNvSpPr/>
            <p:nvPr/>
          </p:nvSpPr>
          <p:spPr>
            <a:xfrm>
              <a:off x="625242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5" name="Google Shape;865;p24"/>
            <p:cNvSpPr/>
            <p:nvPr/>
          </p:nvSpPr>
          <p:spPr>
            <a:xfrm>
              <a:off x="60903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866" name="Google Shape;866;p24"/>
          <p:cNvGrpSpPr/>
          <p:nvPr/>
        </p:nvGrpSpPr>
        <p:grpSpPr>
          <a:xfrm>
            <a:off x="1327440" y="3463036"/>
            <a:ext cx="9848961" cy="2748265"/>
            <a:chOff x="1722050" y="1269300"/>
            <a:chExt cx="1974600" cy="1403100"/>
          </a:xfrm>
        </p:grpSpPr>
        <p:sp>
          <p:nvSpPr>
            <p:cNvPr id="867" name="Google Shape;867;p24"/>
            <p:cNvSpPr/>
            <p:nvPr/>
          </p:nvSpPr>
          <p:spPr>
            <a:xfrm>
              <a:off x="1884125" y="1269300"/>
              <a:ext cx="1328499"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8" name="Google Shape;868;p24"/>
            <p:cNvSpPr/>
            <p:nvPr/>
          </p:nvSpPr>
          <p:spPr>
            <a:xfrm>
              <a:off x="17220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880" name="Google Shape;880;p24"/>
          <p:cNvSpPr txBox="1">
            <a:spLocks noGrp="1"/>
          </p:cNvSpPr>
          <p:nvPr>
            <p:ph type="subTitle" idx="14"/>
          </p:nvPr>
        </p:nvSpPr>
        <p:spPr>
          <a:xfrm>
            <a:off x="8716737" y="2843271"/>
            <a:ext cx="2386000" cy="577200"/>
          </a:xfrm>
          <a:prstGeom prst="rect">
            <a:avLst/>
          </a:prstGeom>
          <a:noFill/>
          <a:ln>
            <a:noFill/>
          </a:ln>
        </p:spPr>
        <p:txBody>
          <a:bodyPr spcFirstLastPara="1" vert="horz" wrap="square" lIns="0" tIns="0" rIns="0" bIns="0" rtlCol="0" anchor="ctr" anchorCtr="0">
            <a:noAutofit/>
          </a:bodyPr>
          <a:lstStyle/>
          <a:p>
            <a:pPr marL="0" indent="0"/>
            <a:r>
              <a:rPr lang="en" dirty="0"/>
              <a:t>MARS</a:t>
            </a:r>
            <a:endParaRPr dirty="0"/>
          </a:p>
        </p:txBody>
      </p:sp>
      <p:sp>
        <p:nvSpPr>
          <p:cNvPr id="881" name="Google Shape;881;p24"/>
          <p:cNvSpPr txBox="1">
            <a:spLocks noGrp="1"/>
          </p:cNvSpPr>
          <p:nvPr>
            <p:ph type="subTitle" idx="15"/>
          </p:nvPr>
        </p:nvSpPr>
        <p:spPr>
          <a:xfrm>
            <a:off x="8790400" y="3490033"/>
            <a:ext cx="2386000" cy="626400"/>
          </a:xfrm>
          <a:prstGeom prst="rect">
            <a:avLst/>
          </a:prstGeom>
          <a:noFill/>
          <a:ln>
            <a:noFill/>
          </a:ln>
        </p:spPr>
        <p:txBody>
          <a:bodyPr spcFirstLastPara="1" vert="horz" wrap="square" lIns="0" tIns="0" rIns="0" bIns="0" rtlCol="0" anchor="ctr" anchorCtr="0">
            <a:noAutofit/>
          </a:bodyPr>
          <a:lstStyle/>
          <a:p>
            <a:pPr marL="0" indent="0"/>
            <a:r>
              <a:rPr lang="en" dirty="0"/>
              <a:t>Despite being red, Mars is a cold place</a:t>
            </a:r>
            <a:endParaRPr dirty="0"/>
          </a:p>
        </p:txBody>
      </p:sp>
      <p:pic>
        <p:nvPicPr>
          <p:cNvPr id="882" name="Google Shape;882;p24">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883" name="Google Shape;883;p2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884" name="Google Shape;884;p2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885" name="Google Shape;885;p2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886" name="Google Shape;886;p2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887" name="Google Shape;887;p2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888" name="Google Shape;888;p2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889" name="Google Shape;889;p2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890" name="Google Shape;890;p2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22" name="Google Shape;1324;p48">
            <a:extLst>
              <a:ext uri="{FF2B5EF4-FFF2-40B4-BE49-F238E27FC236}">
                <a16:creationId xmlns:a16="http://schemas.microsoft.com/office/drawing/2014/main" id="{D6B7C9EC-D829-5A98-2F54-27E85A264F9C}"/>
              </a:ext>
            </a:extLst>
          </p:cNvPr>
          <p:cNvSpPr txBox="1">
            <a:spLocks/>
          </p:cNvSpPr>
          <p:nvPr/>
        </p:nvSpPr>
        <p:spPr>
          <a:xfrm>
            <a:off x="1329472" y="882061"/>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dirty="0">
                <a:solidFill>
                  <a:srgbClr val="000000"/>
                </a:solidFill>
                <a:latin typeface="Algerian" panose="04020705040A02060702" pitchFamily="82" charset="0"/>
              </a:rPr>
              <a:t>Python LOOP Lists</a:t>
            </a:r>
            <a:br>
              <a:rPr lang="en-US" sz="4000" dirty="0">
                <a:latin typeface="Algerian" panose="04020705040A02060702" pitchFamily="82" charset="0"/>
              </a:rPr>
            </a:br>
            <a:endParaRPr lang="en-US" sz="4000" dirty="0">
              <a:latin typeface="Algerian" panose="04020705040A02060702" pitchFamily="82" charset="0"/>
            </a:endParaRPr>
          </a:p>
        </p:txBody>
      </p:sp>
      <p:pic>
        <p:nvPicPr>
          <p:cNvPr id="4" name="Picture 3">
            <a:extLst>
              <a:ext uri="{FF2B5EF4-FFF2-40B4-BE49-F238E27FC236}">
                <a16:creationId xmlns:a16="http://schemas.microsoft.com/office/drawing/2014/main" id="{86430337-5FC7-4842-7660-7906B793309B}"/>
              </a:ext>
            </a:extLst>
          </p:cNvPr>
          <p:cNvPicPr>
            <a:picLocks noChangeAspect="1"/>
          </p:cNvPicPr>
          <p:nvPr/>
        </p:nvPicPr>
        <p:blipFill rotWithShape="1">
          <a:blip r:embed="rId14"/>
          <a:srcRect l="2494" t="12843" r="61510" b="50000"/>
          <a:stretch/>
        </p:blipFill>
        <p:spPr>
          <a:xfrm>
            <a:off x="1462272" y="1314805"/>
            <a:ext cx="9923425" cy="4547963"/>
          </a:xfrm>
          <a:prstGeom prst="rect">
            <a:avLst/>
          </a:prstGeom>
        </p:spPr>
      </p:pic>
      <p:sp>
        <p:nvSpPr>
          <p:cNvPr id="7" name="Google Shape;1342;p49">
            <a:extLst>
              <a:ext uri="{FF2B5EF4-FFF2-40B4-BE49-F238E27FC236}">
                <a16:creationId xmlns:a16="http://schemas.microsoft.com/office/drawing/2014/main" id="{261A427A-4B97-43DE-BA1E-9711653C511B}"/>
              </a:ext>
            </a:extLst>
          </p:cNvPr>
          <p:cNvSpPr txBox="1">
            <a:spLocks/>
          </p:cNvSpPr>
          <p:nvPr/>
        </p:nvSpPr>
        <p:spPr>
          <a:xfrm>
            <a:off x="6602156" y="5282789"/>
            <a:ext cx="5825861" cy="6842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US" sz="1600" dirty="0">
              <a:solidFill>
                <a:srgbClr val="000000"/>
              </a:solidFill>
              <a:latin typeface="Stencil" panose="040409050D0802020404" pitchFamily="82" charset="0"/>
            </a:endParaRPr>
          </a:p>
          <a:p>
            <a:r>
              <a:rPr lang="en-US" sz="1600" dirty="0">
                <a:solidFill>
                  <a:srgbClr val="000000"/>
                </a:solidFill>
                <a:latin typeface="Stencil" panose="040409050D0802020404" pitchFamily="82" charset="0"/>
              </a:rPr>
              <a:t>You can also loop through the list items by  </a:t>
            </a:r>
          </a:p>
          <a:p>
            <a:r>
              <a:rPr lang="en-US" sz="1600" dirty="0">
                <a:solidFill>
                  <a:srgbClr val="000000"/>
                </a:solidFill>
                <a:latin typeface="Stencil" panose="040409050D0802020404" pitchFamily="82" charset="0"/>
              </a:rPr>
              <a:t>referring to their index number.</a:t>
            </a:r>
          </a:p>
          <a:p>
            <a:r>
              <a:rPr lang="en-US" sz="1600" dirty="0">
                <a:solidFill>
                  <a:srgbClr val="000000"/>
                </a:solidFill>
                <a:latin typeface="Stencil" panose="040409050D0802020404" pitchFamily="82" charset="0"/>
              </a:rPr>
              <a:t>Use the range() and </a:t>
            </a:r>
            <a:r>
              <a:rPr lang="en-US" sz="1600" dirty="0" err="1">
                <a:solidFill>
                  <a:srgbClr val="000000"/>
                </a:solidFill>
                <a:latin typeface="Stencil" panose="040409050D0802020404" pitchFamily="82" charset="0"/>
              </a:rPr>
              <a:t>len</a:t>
            </a:r>
            <a:r>
              <a:rPr lang="en-US" sz="1600" dirty="0">
                <a:solidFill>
                  <a:srgbClr val="000000"/>
                </a:solidFill>
                <a:latin typeface="Stencil" panose="040409050D0802020404" pitchFamily="82" charset="0"/>
              </a:rPr>
              <a:t>() functions to create </a:t>
            </a:r>
          </a:p>
          <a:p>
            <a:r>
              <a:rPr lang="en-US" sz="1600" dirty="0">
                <a:solidFill>
                  <a:srgbClr val="000000"/>
                </a:solidFill>
                <a:latin typeface="Stencil" panose="040409050D0802020404" pitchFamily="82" charset="0"/>
              </a:rPr>
              <a:t>a suitable </a:t>
            </a:r>
            <a:r>
              <a:rPr lang="en-US" sz="1600" dirty="0" err="1">
                <a:solidFill>
                  <a:srgbClr val="000000"/>
                </a:solidFill>
                <a:latin typeface="Stencil" panose="040409050D0802020404" pitchFamily="82" charset="0"/>
              </a:rPr>
              <a:t>iterable</a:t>
            </a:r>
            <a:r>
              <a:rPr lang="en-US" sz="1600" dirty="0">
                <a:solidFill>
                  <a:srgbClr val="000000"/>
                </a:solidFill>
                <a:latin typeface="Stencil" panose="040409050D0802020404" pitchFamily="82" charset="0"/>
              </a:rPr>
              <a:t>.</a:t>
            </a:r>
          </a:p>
          <a:p>
            <a:br>
              <a:rPr lang="en-US" sz="1600" dirty="0">
                <a:solidFill>
                  <a:srgbClr val="000000"/>
                </a:solidFill>
                <a:latin typeface="Stencil" panose="040409050D0802020404" pitchFamily="82" charset="0"/>
              </a:rPr>
            </a:br>
            <a:endParaRPr lang="en-US" sz="1600" dirty="0">
              <a:latin typeface="Stencil" panose="040409050D0802020404" pitchFamily="82" charset="0"/>
            </a:endParaRPr>
          </a:p>
        </p:txBody>
      </p:sp>
      <p:sp>
        <p:nvSpPr>
          <p:cNvPr id="9" name="Google Shape;1342;p49">
            <a:extLst>
              <a:ext uri="{FF2B5EF4-FFF2-40B4-BE49-F238E27FC236}">
                <a16:creationId xmlns:a16="http://schemas.microsoft.com/office/drawing/2014/main" id="{376D90C0-DBDE-98D6-70CC-6BF00D92B258}"/>
              </a:ext>
            </a:extLst>
          </p:cNvPr>
          <p:cNvSpPr txBox="1">
            <a:spLocks/>
          </p:cNvSpPr>
          <p:nvPr/>
        </p:nvSpPr>
        <p:spPr>
          <a:xfrm>
            <a:off x="4938196" y="4797972"/>
            <a:ext cx="7065371" cy="6842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667" dirty="0">
                <a:solidFill>
                  <a:srgbClr val="000000"/>
                </a:solidFill>
                <a:latin typeface="Algerian" panose="04020705040A02060702" pitchFamily="82" charset="0"/>
              </a:rPr>
              <a:t>Loop Through the Index Numbers</a:t>
            </a:r>
          </a:p>
          <a:p>
            <a:br>
              <a:rPr lang="en-US" sz="2667" dirty="0">
                <a:latin typeface="Algerian" panose="04020705040A02060702" pitchFamily="82" charset="0"/>
              </a:rPr>
            </a:br>
            <a:endParaRPr lang="en-US" sz="2667" dirty="0">
              <a:latin typeface="Algerian" panose="04020705040A02060702" pitchFamily="82" charset="0"/>
            </a:endParaRPr>
          </a:p>
        </p:txBody>
      </p:sp>
    </p:spTree>
    <p:extLst>
      <p:ext uri="{BB962C8B-B14F-4D97-AF65-F5344CB8AC3E}">
        <p14:creationId xmlns:p14="http://schemas.microsoft.com/office/powerpoint/2010/main" val="134802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pSp>
        <p:nvGrpSpPr>
          <p:cNvPr id="863" name="Google Shape;863;p24"/>
          <p:cNvGrpSpPr/>
          <p:nvPr/>
        </p:nvGrpSpPr>
        <p:grpSpPr>
          <a:xfrm>
            <a:off x="8599200" y="2654871"/>
            <a:ext cx="2632800" cy="1870800"/>
            <a:chOff x="6090350" y="1269300"/>
            <a:chExt cx="1974600" cy="1403100"/>
          </a:xfrm>
        </p:grpSpPr>
        <p:sp>
          <p:nvSpPr>
            <p:cNvPr id="864" name="Google Shape;864;p24"/>
            <p:cNvSpPr/>
            <p:nvPr/>
          </p:nvSpPr>
          <p:spPr>
            <a:xfrm>
              <a:off x="625242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5" name="Google Shape;865;p24"/>
            <p:cNvSpPr/>
            <p:nvPr/>
          </p:nvSpPr>
          <p:spPr>
            <a:xfrm>
              <a:off x="60903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866" name="Google Shape;866;p24"/>
          <p:cNvGrpSpPr/>
          <p:nvPr/>
        </p:nvGrpSpPr>
        <p:grpSpPr>
          <a:xfrm>
            <a:off x="1327440" y="3463036"/>
            <a:ext cx="9848961" cy="2748265"/>
            <a:chOff x="1722050" y="1269300"/>
            <a:chExt cx="1974600" cy="1403100"/>
          </a:xfrm>
        </p:grpSpPr>
        <p:sp>
          <p:nvSpPr>
            <p:cNvPr id="867" name="Google Shape;867;p24"/>
            <p:cNvSpPr/>
            <p:nvPr/>
          </p:nvSpPr>
          <p:spPr>
            <a:xfrm>
              <a:off x="1884125" y="1269300"/>
              <a:ext cx="1328499"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8" name="Google Shape;868;p24"/>
            <p:cNvSpPr/>
            <p:nvPr/>
          </p:nvSpPr>
          <p:spPr>
            <a:xfrm>
              <a:off x="17220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880" name="Google Shape;880;p24"/>
          <p:cNvSpPr txBox="1">
            <a:spLocks noGrp="1"/>
          </p:cNvSpPr>
          <p:nvPr>
            <p:ph type="subTitle" idx="14"/>
          </p:nvPr>
        </p:nvSpPr>
        <p:spPr>
          <a:xfrm>
            <a:off x="8716737" y="2843271"/>
            <a:ext cx="2386000" cy="577200"/>
          </a:xfrm>
          <a:prstGeom prst="rect">
            <a:avLst/>
          </a:prstGeom>
          <a:noFill/>
          <a:ln>
            <a:noFill/>
          </a:ln>
        </p:spPr>
        <p:txBody>
          <a:bodyPr spcFirstLastPara="1" vert="horz" wrap="square" lIns="0" tIns="0" rIns="0" bIns="0" rtlCol="0" anchor="ctr" anchorCtr="0">
            <a:noAutofit/>
          </a:bodyPr>
          <a:lstStyle/>
          <a:p>
            <a:pPr marL="0" indent="0"/>
            <a:r>
              <a:rPr lang="en" dirty="0"/>
              <a:t>MARS</a:t>
            </a:r>
            <a:endParaRPr dirty="0"/>
          </a:p>
        </p:txBody>
      </p:sp>
      <p:sp>
        <p:nvSpPr>
          <p:cNvPr id="881" name="Google Shape;881;p24"/>
          <p:cNvSpPr txBox="1">
            <a:spLocks noGrp="1"/>
          </p:cNvSpPr>
          <p:nvPr>
            <p:ph type="subTitle" idx="15"/>
          </p:nvPr>
        </p:nvSpPr>
        <p:spPr>
          <a:xfrm>
            <a:off x="8790400" y="3490033"/>
            <a:ext cx="2386000" cy="626400"/>
          </a:xfrm>
          <a:prstGeom prst="rect">
            <a:avLst/>
          </a:prstGeom>
          <a:noFill/>
          <a:ln>
            <a:noFill/>
          </a:ln>
        </p:spPr>
        <p:txBody>
          <a:bodyPr spcFirstLastPara="1" vert="horz" wrap="square" lIns="0" tIns="0" rIns="0" bIns="0" rtlCol="0" anchor="ctr" anchorCtr="0">
            <a:noAutofit/>
          </a:bodyPr>
          <a:lstStyle/>
          <a:p>
            <a:pPr marL="0" indent="0"/>
            <a:r>
              <a:rPr lang="en" dirty="0"/>
              <a:t>Despite being red, Mars is a cold place</a:t>
            </a:r>
            <a:endParaRPr dirty="0"/>
          </a:p>
        </p:txBody>
      </p:sp>
      <p:pic>
        <p:nvPicPr>
          <p:cNvPr id="882" name="Google Shape;882;p24">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883" name="Google Shape;883;p2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884" name="Google Shape;884;p2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885" name="Google Shape;885;p2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886" name="Google Shape;886;p2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sp>
        <p:nvSpPr>
          <p:cNvPr id="887" name="Google Shape;887;p2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888" name="Google Shape;888;p2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889" name="Google Shape;889;p2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890" name="Google Shape;890;p2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22" name="Google Shape;1324;p48">
            <a:extLst>
              <a:ext uri="{FF2B5EF4-FFF2-40B4-BE49-F238E27FC236}">
                <a16:creationId xmlns:a16="http://schemas.microsoft.com/office/drawing/2014/main" id="{D6B7C9EC-D829-5A98-2F54-27E85A264F9C}"/>
              </a:ext>
            </a:extLst>
          </p:cNvPr>
          <p:cNvSpPr txBox="1">
            <a:spLocks/>
          </p:cNvSpPr>
          <p:nvPr/>
        </p:nvSpPr>
        <p:spPr>
          <a:xfrm>
            <a:off x="1329472" y="882061"/>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dirty="0">
                <a:solidFill>
                  <a:srgbClr val="000000"/>
                </a:solidFill>
                <a:latin typeface="Algerian" panose="04020705040A02060702" pitchFamily="82" charset="0"/>
              </a:rPr>
              <a:t>Python LOOP Lists</a:t>
            </a:r>
            <a:br>
              <a:rPr lang="en-US" sz="4000" dirty="0">
                <a:latin typeface="Algerian" panose="04020705040A02060702" pitchFamily="82" charset="0"/>
              </a:rPr>
            </a:br>
            <a:endParaRPr lang="en-US" sz="4000" dirty="0">
              <a:latin typeface="Algerian" panose="04020705040A02060702" pitchFamily="82" charset="0"/>
            </a:endParaRPr>
          </a:p>
        </p:txBody>
      </p:sp>
      <p:pic>
        <p:nvPicPr>
          <p:cNvPr id="4" name="Picture 3">
            <a:extLst>
              <a:ext uri="{FF2B5EF4-FFF2-40B4-BE49-F238E27FC236}">
                <a16:creationId xmlns:a16="http://schemas.microsoft.com/office/drawing/2014/main" id="{86430337-5FC7-4842-7660-7906B793309B}"/>
              </a:ext>
            </a:extLst>
          </p:cNvPr>
          <p:cNvPicPr>
            <a:picLocks noChangeAspect="1"/>
          </p:cNvPicPr>
          <p:nvPr/>
        </p:nvPicPr>
        <p:blipFill rotWithShape="1">
          <a:blip r:embed="rId14"/>
          <a:srcRect l="2494" t="12843" r="61510" b="50000"/>
          <a:stretch/>
        </p:blipFill>
        <p:spPr>
          <a:xfrm>
            <a:off x="1462272" y="1314805"/>
            <a:ext cx="9923425" cy="4547963"/>
          </a:xfrm>
          <a:prstGeom prst="rect">
            <a:avLst/>
          </a:prstGeom>
        </p:spPr>
      </p:pic>
      <p:sp>
        <p:nvSpPr>
          <p:cNvPr id="7" name="Google Shape;1342;p49">
            <a:extLst>
              <a:ext uri="{FF2B5EF4-FFF2-40B4-BE49-F238E27FC236}">
                <a16:creationId xmlns:a16="http://schemas.microsoft.com/office/drawing/2014/main" id="{261A427A-4B97-43DE-BA1E-9711653C511B}"/>
              </a:ext>
            </a:extLst>
          </p:cNvPr>
          <p:cNvSpPr txBox="1">
            <a:spLocks/>
          </p:cNvSpPr>
          <p:nvPr/>
        </p:nvSpPr>
        <p:spPr>
          <a:xfrm>
            <a:off x="6602156" y="5282789"/>
            <a:ext cx="5825861" cy="6842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US" sz="1600" dirty="0">
              <a:solidFill>
                <a:srgbClr val="000000"/>
              </a:solidFill>
              <a:latin typeface="Stencil" panose="040409050D0802020404" pitchFamily="82" charset="0"/>
            </a:endParaRPr>
          </a:p>
          <a:p>
            <a:r>
              <a:rPr lang="en-US" sz="1600" dirty="0">
                <a:solidFill>
                  <a:srgbClr val="000000"/>
                </a:solidFill>
                <a:latin typeface="Stencil" panose="040409050D0802020404" pitchFamily="82" charset="0"/>
              </a:rPr>
              <a:t>You can also loop through the list items by  </a:t>
            </a:r>
          </a:p>
          <a:p>
            <a:r>
              <a:rPr lang="en-US" sz="1600" dirty="0">
                <a:solidFill>
                  <a:srgbClr val="000000"/>
                </a:solidFill>
                <a:latin typeface="Stencil" panose="040409050D0802020404" pitchFamily="82" charset="0"/>
              </a:rPr>
              <a:t>referring to their index number.</a:t>
            </a:r>
          </a:p>
          <a:p>
            <a:r>
              <a:rPr lang="en-US" sz="1600" dirty="0">
                <a:solidFill>
                  <a:srgbClr val="000000"/>
                </a:solidFill>
                <a:latin typeface="Stencil" panose="040409050D0802020404" pitchFamily="82" charset="0"/>
              </a:rPr>
              <a:t>Use the range() and </a:t>
            </a:r>
            <a:r>
              <a:rPr lang="en-US" sz="1600" dirty="0" err="1">
                <a:solidFill>
                  <a:srgbClr val="000000"/>
                </a:solidFill>
                <a:latin typeface="Stencil" panose="040409050D0802020404" pitchFamily="82" charset="0"/>
              </a:rPr>
              <a:t>len</a:t>
            </a:r>
            <a:r>
              <a:rPr lang="en-US" sz="1600" dirty="0">
                <a:solidFill>
                  <a:srgbClr val="000000"/>
                </a:solidFill>
                <a:latin typeface="Stencil" panose="040409050D0802020404" pitchFamily="82" charset="0"/>
              </a:rPr>
              <a:t>() functions to create </a:t>
            </a:r>
          </a:p>
          <a:p>
            <a:r>
              <a:rPr lang="en-US" sz="1600" dirty="0">
                <a:solidFill>
                  <a:srgbClr val="000000"/>
                </a:solidFill>
                <a:latin typeface="Stencil" panose="040409050D0802020404" pitchFamily="82" charset="0"/>
              </a:rPr>
              <a:t>a suitable </a:t>
            </a:r>
            <a:r>
              <a:rPr lang="en-US" sz="1600" dirty="0" err="1">
                <a:solidFill>
                  <a:srgbClr val="000000"/>
                </a:solidFill>
                <a:latin typeface="Stencil" panose="040409050D0802020404" pitchFamily="82" charset="0"/>
              </a:rPr>
              <a:t>iterable</a:t>
            </a:r>
            <a:r>
              <a:rPr lang="en-US" sz="1600" dirty="0">
                <a:solidFill>
                  <a:srgbClr val="000000"/>
                </a:solidFill>
                <a:latin typeface="Stencil" panose="040409050D0802020404" pitchFamily="82" charset="0"/>
              </a:rPr>
              <a:t>.</a:t>
            </a:r>
          </a:p>
          <a:p>
            <a:br>
              <a:rPr lang="en-US" sz="1600" dirty="0">
                <a:solidFill>
                  <a:srgbClr val="000000"/>
                </a:solidFill>
                <a:latin typeface="Stencil" panose="040409050D0802020404" pitchFamily="82" charset="0"/>
              </a:rPr>
            </a:br>
            <a:endParaRPr lang="en-US" sz="1600" dirty="0">
              <a:latin typeface="Stencil" panose="040409050D0802020404" pitchFamily="82" charset="0"/>
            </a:endParaRPr>
          </a:p>
        </p:txBody>
      </p:sp>
      <p:sp>
        <p:nvSpPr>
          <p:cNvPr id="9" name="Google Shape;1342;p49">
            <a:extLst>
              <a:ext uri="{FF2B5EF4-FFF2-40B4-BE49-F238E27FC236}">
                <a16:creationId xmlns:a16="http://schemas.microsoft.com/office/drawing/2014/main" id="{376D90C0-DBDE-98D6-70CC-6BF00D92B258}"/>
              </a:ext>
            </a:extLst>
          </p:cNvPr>
          <p:cNvSpPr txBox="1">
            <a:spLocks/>
          </p:cNvSpPr>
          <p:nvPr/>
        </p:nvSpPr>
        <p:spPr>
          <a:xfrm>
            <a:off x="4938196" y="4797972"/>
            <a:ext cx="7065371" cy="6842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667" dirty="0">
                <a:solidFill>
                  <a:srgbClr val="000000"/>
                </a:solidFill>
                <a:latin typeface="Algerian" panose="04020705040A02060702" pitchFamily="82" charset="0"/>
              </a:rPr>
              <a:t>Loop Through the Index Numbers</a:t>
            </a:r>
          </a:p>
          <a:p>
            <a:br>
              <a:rPr lang="en-US" sz="2667" dirty="0">
                <a:latin typeface="Algerian" panose="04020705040A02060702" pitchFamily="82" charset="0"/>
              </a:rPr>
            </a:br>
            <a:endParaRPr lang="en-US" sz="2667" dirty="0">
              <a:latin typeface="Algerian" panose="04020705040A02060702" pitchFamily="82" charset="0"/>
            </a:endParaRPr>
          </a:p>
        </p:txBody>
      </p:sp>
    </p:spTree>
    <p:extLst>
      <p:ext uri="{BB962C8B-B14F-4D97-AF65-F5344CB8AC3E}">
        <p14:creationId xmlns:p14="http://schemas.microsoft.com/office/powerpoint/2010/main" val="3942268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0" name="Google Shape;1320;p48"/>
          <p:cNvGrpSpPr/>
          <p:nvPr/>
        </p:nvGrpSpPr>
        <p:grpSpPr>
          <a:xfrm>
            <a:off x="3955311" y="1625076"/>
            <a:ext cx="7815095" cy="4431209"/>
            <a:chOff x="1809800" y="1569150"/>
            <a:chExt cx="6167400" cy="2465700"/>
          </a:xfrm>
        </p:grpSpPr>
        <p:sp>
          <p:nvSpPr>
            <p:cNvPr id="1321" name="Google Shape;1321;p48"/>
            <p:cNvSpPr/>
            <p:nvPr/>
          </p:nvSpPr>
          <p:spPr>
            <a:xfrm>
              <a:off x="1809800" y="2026050"/>
              <a:ext cx="6167400" cy="2008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2" name="Google Shape;1322;p48"/>
            <p:cNvSpPr/>
            <p:nvPr/>
          </p:nvSpPr>
          <p:spPr>
            <a:xfrm>
              <a:off x="1809800" y="1569150"/>
              <a:ext cx="5679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23" name="Google Shape;1323;p48"/>
            <p:cNvSpPr/>
            <p:nvPr/>
          </p:nvSpPr>
          <p:spPr>
            <a:xfrm>
              <a:off x="7489000" y="15691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324" name="Google Shape;1324;p48"/>
          <p:cNvSpPr txBox="1">
            <a:spLocks noGrp="1"/>
          </p:cNvSpPr>
          <p:nvPr>
            <p:ph type="title"/>
          </p:nvPr>
        </p:nvSpPr>
        <p:spPr>
          <a:xfrm>
            <a:off x="1375235" y="851392"/>
            <a:ext cx="9221200" cy="763600"/>
          </a:xfrm>
          <a:prstGeom prst="rect">
            <a:avLst/>
          </a:prstGeom>
          <a:noFill/>
          <a:ln>
            <a:noFill/>
          </a:ln>
        </p:spPr>
        <p:txBody>
          <a:bodyPr spcFirstLastPara="1" vert="horz" wrap="square" lIns="0" tIns="0" rIns="0" bIns="0" rtlCol="0" anchor="ctr" anchorCtr="0">
            <a:noAutofit/>
          </a:bodyPr>
          <a:lstStyle/>
          <a:p>
            <a:pPr algn="l"/>
            <a:r>
              <a:rPr lang="en-US" b="0" i="0" dirty="0">
                <a:solidFill>
                  <a:srgbClr val="000000"/>
                </a:solidFill>
                <a:effectLst/>
                <a:latin typeface="Algerian" panose="04020705040A02060702" pitchFamily="82" charset="0"/>
              </a:rPr>
              <a:t>Python - loop Lists</a:t>
            </a:r>
            <a:br>
              <a:rPr lang="en-US" dirty="0">
                <a:latin typeface="Algerian" panose="04020705040A02060702" pitchFamily="82" charset="0"/>
              </a:rPr>
            </a:br>
            <a:endParaRPr dirty="0">
              <a:latin typeface="Algerian" panose="04020705040A02060702" pitchFamily="82" charset="0"/>
            </a:endParaRPr>
          </a:p>
        </p:txBody>
      </p:sp>
      <p:pic>
        <p:nvPicPr>
          <p:cNvPr id="1326" name="Google Shape;1326;p48">
            <a:hlinkClick r:id="rId3" action="ppaction://hlinksldjump"/>
          </p:cNvPr>
          <p:cNvPicPr preferRelativeResize="0"/>
          <p:nvPr/>
        </p:nvPicPr>
        <p:blipFill rotWithShape="1">
          <a:blip r:embed="rId4">
            <a:alphaModFix/>
          </a:blip>
          <a:srcRect t="465" b="475"/>
          <a:stretch/>
        </p:blipFill>
        <p:spPr>
          <a:xfrm>
            <a:off x="11262100" y="733800"/>
            <a:ext cx="354067" cy="345133"/>
          </a:xfrm>
          <a:prstGeom prst="rect">
            <a:avLst/>
          </a:prstGeom>
          <a:noFill/>
          <a:ln>
            <a:noFill/>
          </a:ln>
        </p:spPr>
      </p:pic>
      <p:pic>
        <p:nvPicPr>
          <p:cNvPr id="1327" name="Google Shape;1327;p48">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328" name="Google Shape;1328;p48">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329" name="Google Shape;1329;p48">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330" name="Google Shape;1330;p48">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331" name="Google Shape;1331;p48">
            <a:hlinkClick r:id="rId3" action="ppaction://hlinksldjump"/>
          </p:cNvPr>
          <p:cNvPicPr preferRelativeResize="0"/>
          <p:nvPr/>
        </p:nvPicPr>
        <p:blipFill rotWithShape="1">
          <a:blip r:embed="rId4">
            <a:alphaModFix/>
          </a:blip>
          <a:srcRect t="465" b="475"/>
          <a:stretch/>
        </p:blipFill>
        <p:spPr>
          <a:xfrm>
            <a:off x="10105100" y="1885230"/>
            <a:ext cx="354067" cy="345133"/>
          </a:xfrm>
          <a:prstGeom prst="rect">
            <a:avLst/>
          </a:prstGeom>
          <a:noFill/>
          <a:ln>
            <a:noFill/>
          </a:ln>
        </p:spPr>
      </p:pic>
      <p:sp>
        <p:nvSpPr>
          <p:cNvPr id="1332" name="Google Shape;1332;p48">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333" name="Google Shape;1333;p48">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334" name="Google Shape;1334;p48">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335" name="Google Shape;1335;p48">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336" name="Google Shape;1336;p48"/>
          <p:cNvSpPr txBox="1"/>
          <p:nvPr/>
        </p:nvSpPr>
        <p:spPr>
          <a:xfrm>
            <a:off x="4099872" y="1840744"/>
            <a:ext cx="6705600" cy="1231052"/>
          </a:xfrm>
          <a:prstGeom prst="rect">
            <a:avLst/>
          </a:prstGeom>
          <a:noFill/>
          <a:ln>
            <a:noFill/>
          </a:ln>
        </p:spPr>
        <p:txBody>
          <a:bodyPr spcFirstLastPara="1" wrap="square" lIns="121900" tIns="60933" rIns="121900" bIns="60933" anchor="t" anchorCtr="0">
            <a:spAutoFit/>
          </a:bodyPr>
          <a:lstStyle/>
          <a:p>
            <a:pPr algn="l"/>
            <a:r>
              <a:rPr lang="en-US" sz="2400" dirty="0">
                <a:solidFill>
                  <a:srgbClr val="000000"/>
                </a:solidFill>
                <a:latin typeface="Algerian" panose="04020705040A02060702" pitchFamily="82" charset="0"/>
              </a:rPr>
              <a:t>Using a While Loop</a:t>
            </a:r>
          </a:p>
          <a:p>
            <a:br>
              <a:rPr lang="en-US" sz="2400" dirty="0">
                <a:latin typeface="Algerian" panose="04020705040A02060702" pitchFamily="82" charset="0"/>
              </a:rPr>
            </a:br>
            <a:endParaRPr sz="2400" dirty="0">
              <a:solidFill>
                <a:schemeClr val="accent5"/>
              </a:solidFill>
              <a:latin typeface="Algerian" panose="04020705040A02060702" pitchFamily="82" charset="0"/>
              <a:sym typeface="Arial"/>
            </a:endParaRPr>
          </a:p>
        </p:txBody>
      </p:sp>
      <p:sp>
        <p:nvSpPr>
          <p:cNvPr id="2" name="Google Shape;1336;p48">
            <a:extLst>
              <a:ext uri="{FF2B5EF4-FFF2-40B4-BE49-F238E27FC236}">
                <a16:creationId xmlns:a16="http://schemas.microsoft.com/office/drawing/2014/main" id="{DA86D156-EA92-9235-E2E4-11218146BBB8}"/>
              </a:ext>
            </a:extLst>
          </p:cNvPr>
          <p:cNvSpPr txBox="1"/>
          <p:nvPr/>
        </p:nvSpPr>
        <p:spPr>
          <a:xfrm>
            <a:off x="1222938" y="2285851"/>
            <a:ext cx="2747889" cy="3323932"/>
          </a:xfrm>
          <a:prstGeom prst="rect">
            <a:avLst/>
          </a:prstGeom>
          <a:noFill/>
          <a:ln>
            <a:noFill/>
          </a:ln>
        </p:spPr>
        <p:txBody>
          <a:bodyPr spcFirstLastPara="1" wrap="square" lIns="121900" tIns="60933" rIns="121900" bIns="60933" anchor="t" anchorCtr="0">
            <a:spAutoFit/>
          </a:bodyPr>
          <a:lstStyle/>
          <a:p>
            <a:r>
              <a:rPr lang="en-US" sz="1400" dirty="0">
                <a:solidFill>
                  <a:srgbClr val="000000"/>
                </a:solidFill>
                <a:latin typeface="Sitka Small" panose="02000505000000020004" pitchFamily="2" charset="0"/>
              </a:rPr>
              <a:t>You can loop through the list items by using a while loop.</a:t>
            </a:r>
          </a:p>
          <a:p>
            <a:br>
              <a:rPr lang="en-US" sz="1400" dirty="0">
                <a:solidFill>
                  <a:srgbClr val="000000"/>
                </a:solidFill>
                <a:latin typeface="Sitka Small" panose="02000505000000020004" pitchFamily="2" charset="0"/>
              </a:rPr>
            </a:br>
            <a:r>
              <a:rPr lang="en-US" sz="1400" dirty="0">
                <a:solidFill>
                  <a:srgbClr val="000000"/>
                </a:solidFill>
                <a:latin typeface="Sitka Small" panose="02000505000000020004" pitchFamily="2" charset="0"/>
              </a:rPr>
              <a:t>Use the </a:t>
            </a:r>
            <a:r>
              <a:rPr lang="en-US" sz="1400" dirty="0" err="1">
                <a:solidFill>
                  <a:srgbClr val="000000"/>
                </a:solidFill>
                <a:latin typeface="Sitka Small" panose="02000505000000020004" pitchFamily="2" charset="0"/>
              </a:rPr>
              <a:t>len</a:t>
            </a:r>
            <a:r>
              <a:rPr lang="en-US" sz="1400" dirty="0">
                <a:solidFill>
                  <a:srgbClr val="000000"/>
                </a:solidFill>
                <a:latin typeface="Sitka Small" panose="02000505000000020004" pitchFamily="2" charset="0"/>
              </a:rPr>
              <a:t>() function to determine the length of the list, then start at 0 and loop your way through the list items by referring to their indexes.</a:t>
            </a:r>
          </a:p>
          <a:p>
            <a:br>
              <a:rPr lang="en-US" sz="1400" dirty="0">
                <a:solidFill>
                  <a:srgbClr val="000000"/>
                </a:solidFill>
                <a:latin typeface="Sitka Small" panose="02000505000000020004" pitchFamily="2" charset="0"/>
              </a:rPr>
            </a:br>
            <a:r>
              <a:rPr lang="en-US" sz="1400" dirty="0">
                <a:solidFill>
                  <a:srgbClr val="000000"/>
                </a:solidFill>
                <a:latin typeface="Sitka Small" panose="02000505000000020004" pitchFamily="2" charset="0"/>
              </a:rPr>
              <a:t>Remember to increase the index by 1 after each iteration</a:t>
            </a:r>
          </a:p>
          <a:p>
            <a:pPr algn="l"/>
            <a:endParaRPr sz="1200" dirty="0">
              <a:solidFill>
                <a:schemeClr val="accent5"/>
              </a:solidFill>
              <a:latin typeface="Sitka Small" panose="02000505000000020004" pitchFamily="2" charset="0"/>
              <a:sym typeface="Arial"/>
            </a:endParaRPr>
          </a:p>
        </p:txBody>
      </p:sp>
      <p:pic>
        <p:nvPicPr>
          <p:cNvPr id="6" name="Picture 5">
            <a:extLst>
              <a:ext uri="{FF2B5EF4-FFF2-40B4-BE49-F238E27FC236}">
                <a16:creationId xmlns:a16="http://schemas.microsoft.com/office/drawing/2014/main" id="{E0172750-9F24-354F-91E3-BBFADC375885}"/>
              </a:ext>
            </a:extLst>
          </p:cNvPr>
          <p:cNvPicPr>
            <a:picLocks noChangeAspect="1"/>
          </p:cNvPicPr>
          <p:nvPr/>
        </p:nvPicPr>
        <p:blipFill rotWithShape="1">
          <a:blip r:embed="rId14"/>
          <a:srcRect l="2595" t="12396" r="69214" b="42571"/>
          <a:stretch/>
        </p:blipFill>
        <p:spPr>
          <a:xfrm>
            <a:off x="3970827" y="2484568"/>
            <a:ext cx="7815093" cy="3522040"/>
          </a:xfrm>
          <a:prstGeom prst="rect">
            <a:avLst/>
          </a:prstGeom>
        </p:spPr>
      </p:pic>
    </p:spTree>
    <p:extLst>
      <p:ext uri="{BB962C8B-B14F-4D97-AF65-F5344CB8AC3E}">
        <p14:creationId xmlns:p14="http://schemas.microsoft.com/office/powerpoint/2010/main" val="2588845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39"/>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PRESENTATION</a:t>
            </a:r>
            <a:endParaRPr/>
          </a:p>
        </p:txBody>
      </p:sp>
      <p:grpSp>
        <p:nvGrpSpPr>
          <p:cNvPr id="1063" name="Google Shape;1063;p39"/>
          <p:cNvGrpSpPr/>
          <p:nvPr/>
        </p:nvGrpSpPr>
        <p:grpSpPr>
          <a:xfrm>
            <a:off x="3224467" y="4335067"/>
            <a:ext cx="6600400" cy="2301200"/>
            <a:chOff x="2418350" y="3251300"/>
            <a:chExt cx="4950300" cy="1725900"/>
          </a:xfrm>
        </p:grpSpPr>
        <p:sp>
          <p:nvSpPr>
            <p:cNvPr id="1064" name="Google Shape;1064;p39"/>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5" name="Google Shape;1065;p39"/>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66" name="Google Shape;1066;p39"/>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067" name="Google Shape;1067;p39"/>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068" name="Google Shape;1068;p39"/>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02.</a:t>
            </a:r>
            <a:endParaRPr/>
          </a:p>
        </p:txBody>
      </p:sp>
      <p:pic>
        <p:nvPicPr>
          <p:cNvPr id="1069" name="Google Shape;1069;p39">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070" name="Google Shape;1070;p39">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071" name="Google Shape;1071;p39">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072" name="Google Shape;1072;p39">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073" name="Google Shape;1073;p39">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074" name="Google Shape;1074;p39">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075" name="Google Shape;1075;p39">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076" name="Google Shape;1076;p39">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077" name="Google Shape;1077;p39">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078" name="Google Shape;1078;p39">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2" name="Google Shape;1324;p48">
            <a:extLst>
              <a:ext uri="{FF2B5EF4-FFF2-40B4-BE49-F238E27FC236}">
                <a16:creationId xmlns:a16="http://schemas.microsoft.com/office/drawing/2014/main" id="{03A90266-ADD3-36D3-3240-E376DBC8965A}"/>
              </a:ext>
            </a:extLst>
          </p:cNvPr>
          <p:cNvSpPr txBox="1">
            <a:spLocks/>
          </p:cNvSpPr>
          <p:nvPr/>
        </p:nvSpPr>
        <p:spPr>
          <a:xfrm>
            <a:off x="1182947" y="522208"/>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 loop LISTS</a:t>
            </a:r>
            <a:br>
              <a:rPr lang="en-US" sz="4267" dirty="0">
                <a:latin typeface="Algerian" panose="04020705040A02060702" pitchFamily="82" charset="0"/>
              </a:rPr>
            </a:br>
            <a:endParaRPr lang="en-US" sz="4267" dirty="0">
              <a:latin typeface="Algerian" panose="04020705040A02060702" pitchFamily="82" charset="0"/>
            </a:endParaRPr>
          </a:p>
        </p:txBody>
      </p:sp>
      <p:cxnSp>
        <p:nvCxnSpPr>
          <p:cNvPr id="12" name="Google Shape;846;p23">
            <a:extLst>
              <a:ext uri="{FF2B5EF4-FFF2-40B4-BE49-F238E27FC236}">
                <a16:creationId xmlns:a16="http://schemas.microsoft.com/office/drawing/2014/main" id="{0F8B98F5-6269-DDFD-6D0A-A5DF6995F55C}"/>
              </a:ext>
            </a:extLst>
          </p:cNvPr>
          <p:cNvCxnSpPr>
            <a:cxnSpLocks/>
          </p:cNvCxnSpPr>
          <p:nvPr/>
        </p:nvCxnSpPr>
        <p:spPr>
          <a:xfrm flipH="1">
            <a:off x="5216248" y="4130583"/>
            <a:ext cx="577299" cy="798600"/>
          </a:xfrm>
          <a:prstGeom prst="straightConnector1">
            <a:avLst/>
          </a:prstGeom>
          <a:noFill/>
          <a:ln w="38100" cap="flat" cmpd="sng">
            <a:solidFill>
              <a:srgbClr val="FF0000"/>
            </a:solidFill>
            <a:prstDash val="solid"/>
            <a:round/>
            <a:headEnd type="none" w="sm" len="sm"/>
            <a:tailEnd type="triangle" w="med" len="med"/>
          </a:ln>
        </p:spPr>
      </p:cxnSp>
      <p:pic>
        <p:nvPicPr>
          <p:cNvPr id="5" name="Picture 4">
            <a:extLst>
              <a:ext uri="{FF2B5EF4-FFF2-40B4-BE49-F238E27FC236}">
                <a16:creationId xmlns:a16="http://schemas.microsoft.com/office/drawing/2014/main" id="{C80834C6-E1D1-1DF6-BE36-7506B794A160}"/>
              </a:ext>
            </a:extLst>
          </p:cNvPr>
          <p:cNvPicPr>
            <a:picLocks noChangeAspect="1"/>
          </p:cNvPicPr>
          <p:nvPr/>
        </p:nvPicPr>
        <p:blipFill rotWithShape="1">
          <a:blip r:embed="rId14"/>
          <a:srcRect l="2003" t="13660" r="66678" b="47754"/>
          <a:stretch/>
        </p:blipFill>
        <p:spPr>
          <a:xfrm>
            <a:off x="2152874" y="1377517"/>
            <a:ext cx="9640692" cy="5258751"/>
          </a:xfrm>
          <a:prstGeom prst="rect">
            <a:avLst/>
          </a:prstGeom>
        </p:spPr>
      </p:pic>
      <p:sp>
        <p:nvSpPr>
          <p:cNvPr id="6" name="TextBox 5">
            <a:extLst>
              <a:ext uri="{FF2B5EF4-FFF2-40B4-BE49-F238E27FC236}">
                <a16:creationId xmlns:a16="http://schemas.microsoft.com/office/drawing/2014/main" id="{D5F76E4A-B2D3-DDF1-1A83-AA7EFB942DE1}"/>
              </a:ext>
            </a:extLst>
          </p:cNvPr>
          <p:cNvSpPr txBox="1"/>
          <p:nvPr/>
        </p:nvSpPr>
        <p:spPr>
          <a:xfrm>
            <a:off x="6006885" y="4529884"/>
            <a:ext cx="5251456" cy="420564"/>
          </a:xfrm>
          <a:prstGeom prst="rect">
            <a:avLst/>
          </a:prstGeom>
          <a:noFill/>
        </p:spPr>
        <p:txBody>
          <a:bodyPr wrap="square" rtlCol="0">
            <a:spAutoFit/>
          </a:bodyPr>
          <a:lstStyle/>
          <a:p>
            <a:pPr algn="l"/>
            <a:r>
              <a:rPr lang="en-US" sz="2133" dirty="0">
                <a:solidFill>
                  <a:srgbClr val="000000"/>
                </a:solidFill>
                <a:latin typeface="Algerian" panose="04020705040A02060702" pitchFamily="82" charset="0"/>
              </a:rPr>
              <a:t>Looping Using List Comprehension</a:t>
            </a:r>
          </a:p>
        </p:txBody>
      </p:sp>
      <p:sp>
        <p:nvSpPr>
          <p:cNvPr id="7" name="TextBox 6">
            <a:extLst>
              <a:ext uri="{FF2B5EF4-FFF2-40B4-BE49-F238E27FC236}">
                <a16:creationId xmlns:a16="http://schemas.microsoft.com/office/drawing/2014/main" id="{B7CCA433-77BC-1A2B-33E5-4D50AE1CAF41}"/>
              </a:ext>
            </a:extLst>
          </p:cNvPr>
          <p:cNvSpPr txBox="1"/>
          <p:nvPr/>
        </p:nvSpPr>
        <p:spPr>
          <a:xfrm>
            <a:off x="6853424" y="4997400"/>
            <a:ext cx="5153481" cy="1938992"/>
          </a:xfrm>
          <a:prstGeom prst="rect">
            <a:avLst/>
          </a:prstGeom>
          <a:noFill/>
        </p:spPr>
        <p:txBody>
          <a:bodyPr wrap="square" rtlCol="0">
            <a:spAutoFit/>
          </a:bodyPr>
          <a:lstStyle/>
          <a:p>
            <a:pPr algn="l"/>
            <a:r>
              <a:rPr lang="en-US" sz="2400" dirty="0">
                <a:solidFill>
                  <a:srgbClr val="000000"/>
                </a:solidFill>
                <a:latin typeface="Sitka Text" panose="02000505000000020004" pitchFamily="2" charset="0"/>
              </a:rPr>
              <a:t>List Comprehension offers the shortest syntax for looping through lists:</a:t>
            </a:r>
          </a:p>
          <a:p>
            <a:br>
              <a:rPr lang="en-US" sz="2400" dirty="0">
                <a:solidFill>
                  <a:srgbClr val="000000"/>
                </a:solidFill>
                <a:latin typeface="Sitka Text" panose="02000505000000020004" pitchFamily="2" charset="0"/>
              </a:rPr>
            </a:br>
            <a:endParaRPr lang="en-US" sz="2400" dirty="0">
              <a:latin typeface="Sitka Text" panose="02000505000000020004" pitchFamily="2" charset="0"/>
            </a:endParaRPr>
          </a:p>
        </p:txBody>
      </p:sp>
    </p:spTree>
    <p:extLst>
      <p:ext uri="{BB962C8B-B14F-4D97-AF65-F5344CB8AC3E}">
        <p14:creationId xmlns:p14="http://schemas.microsoft.com/office/powerpoint/2010/main" val="3379977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2" name="Google Shape;522;p8"/>
          <p:cNvGrpSpPr/>
          <p:nvPr/>
        </p:nvGrpSpPr>
        <p:grpSpPr>
          <a:xfrm>
            <a:off x="1493912" y="1460035"/>
            <a:ext cx="10106237" cy="4722580"/>
            <a:chOff x="5508508" y="1178392"/>
            <a:chExt cx="2654642" cy="1393481"/>
          </a:xfrm>
        </p:grpSpPr>
        <p:sp>
          <p:nvSpPr>
            <p:cNvPr id="523" name="Google Shape;523;p8"/>
            <p:cNvSpPr/>
            <p:nvPr/>
          </p:nvSpPr>
          <p:spPr>
            <a:xfrm>
              <a:off x="5508508" y="1178392"/>
              <a:ext cx="8250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sp>
          <p:nvSpPr>
            <p:cNvPr id="524" name="Google Shape;524;p8"/>
            <p:cNvSpPr/>
            <p:nvPr/>
          </p:nvSpPr>
          <p:spPr>
            <a:xfrm>
              <a:off x="56371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grpSp>
      <p:pic>
        <p:nvPicPr>
          <p:cNvPr id="525" name="Google Shape;525;p8"/>
          <p:cNvPicPr preferRelativeResize="0"/>
          <p:nvPr/>
        </p:nvPicPr>
        <p:blipFill rotWithShape="1">
          <a:blip r:embed="rId3">
            <a:alphaModFix/>
          </a:blip>
          <a:srcRect t="465" b="475"/>
          <a:stretch/>
        </p:blipFill>
        <p:spPr>
          <a:xfrm>
            <a:off x="11262101" y="733800"/>
            <a:ext cx="354067" cy="345133"/>
          </a:xfrm>
          <a:prstGeom prst="rect">
            <a:avLst/>
          </a:prstGeom>
          <a:noFill/>
          <a:ln>
            <a:noFill/>
          </a:ln>
        </p:spPr>
      </p:pic>
      <p:pic>
        <p:nvPicPr>
          <p:cNvPr id="526" name="Google Shape;526;p8">
            <a:hlinkClick r:id="rId4" action="ppaction://hlinksldjump"/>
          </p:cNvPr>
          <p:cNvPicPr preferRelativeResize="0"/>
          <p:nvPr/>
        </p:nvPicPr>
        <p:blipFill rotWithShape="1">
          <a:blip r:embed="rId5">
            <a:alphaModFix/>
          </a:blip>
          <a:srcRect t="940" b="941"/>
          <a:stretch/>
        </p:blipFill>
        <p:spPr>
          <a:xfrm>
            <a:off x="316401" y="734019"/>
            <a:ext cx="393171" cy="306799"/>
          </a:xfrm>
          <a:prstGeom prst="rect">
            <a:avLst/>
          </a:prstGeom>
          <a:noFill/>
          <a:ln>
            <a:noFill/>
          </a:ln>
        </p:spPr>
      </p:pic>
      <p:pic>
        <p:nvPicPr>
          <p:cNvPr id="527" name="Google Shape;527;p8">
            <a:hlinkClick r:id="" action="ppaction://hlinkshowjump?jump=previousslide"/>
          </p:cNvPr>
          <p:cNvPicPr preferRelativeResize="0"/>
          <p:nvPr/>
        </p:nvPicPr>
        <p:blipFill rotWithShape="1">
          <a:blip r:embed="rId6">
            <a:alphaModFix/>
          </a:blip>
          <a:srcRect/>
          <a:stretch/>
        </p:blipFill>
        <p:spPr>
          <a:xfrm>
            <a:off x="316403" y="1575400"/>
            <a:ext cx="393167" cy="410619"/>
          </a:xfrm>
          <a:prstGeom prst="rect">
            <a:avLst/>
          </a:prstGeom>
          <a:noFill/>
          <a:ln>
            <a:noFill/>
          </a:ln>
        </p:spPr>
      </p:pic>
      <p:pic>
        <p:nvPicPr>
          <p:cNvPr id="528" name="Google Shape;528;p8">
            <a:hlinkClick r:id="" action="ppaction://hlinkshowjump?jump=nextslide"/>
          </p:cNvPr>
          <p:cNvPicPr preferRelativeResize="0"/>
          <p:nvPr/>
        </p:nvPicPr>
        <p:blipFill rotWithShape="1">
          <a:blip r:embed="rId6">
            <a:alphaModFix/>
          </a:blip>
          <a:srcRect/>
          <a:stretch/>
        </p:blipFill>
        <p:spPr>
          <a:xfrm flipH="1">
            <a:off x="316403" y="4966565"/>
            <a:ext cx="393167" cy="410619"/>
          </a:xfrm>
          <a:prstGeom prst="rect">
            <a:avLst/>
          </a:prstGeom>
          <a:noFill/>
          <a:ln>
            <a:noFill/>
          </a:ln>
        </p:spPr>
      </p:pic>
      <p:pic>
        <p:nvPicPr>
          <p:cNvPr id="529" name="Google Shape;529;p8">
            <a:hlinkClick r:id="rId7" action="ppaction://hlinksldjump"/>
          </p:cNvPr>
          <p:cNvPicPr preferRelativeResize="0"/>
          <p:nvPr/>
        </p:nvPicPr>
        <p:blipFill rotWithShape="1">
          <a:blip r:embed="rId8">
            <a:alphaModFix/>
          </a:blip>
          <a:srcRect l="396" r="395"/>
          <a:stretch/>
        </p:blipFill>
        <p:spPr>
          <a:xfrm>
            <a:off x="304069" y="5800700"/>
            <a:ext cx="403471" cy="410600"/>
          </a:xfrm>
          <a:prstGeom prst="rect">
            <a:avLst/>
          </a:prstGeom>
          <a:noFill/>
          <a:ln>
            <a:noFill/>
          </a:ln>
        </p:spPr>
      </p:pic>
      <p:sp>
        <p:nvSpPr>
          <p:cNvPr id="530" name="Google Shape;530;p8">
            <a:hlinkClick r:id="rId9"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531" name="Google Shape;531;p8">
            <a:hlinkClick r:id="rId9"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532" name="Google Shape;532;p8">
            <a:hlinkClick r:id="" action="ppaction://noaction"/>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533" name="Google Shape;533;p8">
            <a:hlinkClick r:id="" action="ppaction://noaction"/>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5" name="Google Shape;1324;p48">
            <a:extLst>
              <a:ext uri="{FF2B5EF4-FFF2-40B4-BE49-F238E27FC236}">
                <a16:creationId xmlns:a16="http://schemas.microsoft.com/office/drawing/2014/main" id="{CED47A99-D349-45E8-BB38-A525598A9B8B}"/>
              </a:ext>
            </a:extLst>
          </p:cNvPr>
          <p:cNvSpPr txBox="1">
            <a:spLocks/>
          </p:cNvSpPr>
          <p:nvPr/>
        </p:nvSpPr>
        <p:spPr>
          <a:xfrm>
            <a:off x="1375237" y="1017109"/>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–LIST comprehension</a:t>
            </a:r>
            <a:br>
              <a:rPr lang="en-US" sz="4267" dirty="0">
                <a:latin typeface="Algerian" panose="04020705040A02060702" pitchFamily="82" charset="0"/>
              </a:rPr>
            </a:br>
            <a:endParaRPr lang="en-US" sz="4267" dirty="0">
              <a:latin typeface="Algerian" panose="04020705040A02060702" pitchFamily="82" charset="0"/>
            </a:endParaRPr>
          </a:p>
        </p:txBody>
      </p:sp>
      <p:sp>
        <p:nvSpPr>
          <p:cNvPr id="2" name="Google Shape;1324;p48">
            <a:extLst>
              <a:ext uri="{FF2B5EF4-FFF2-40B4-BE49-F238E27FC236}">
                <a16:creationId xmlns:a16="http://schemas.microsoft.com/office/drawing/2014/main" id="{1441A781-43C6-209B-1EEF-F1AD1294DBFC}"/>
              </a:ext>
            </a:extLst>
          </p:cNvPr>
          <p:cNvSpPr txBox="1">
            <a:spLocks/>
          </p:cNvSpPr>
          <p:nvPr/>
        </p:nvSpPr>
        <p:spPr>
          <a:xfrm>
            <a:off x="2358335" y="2881975"/>
            <a:ext cx="9080800" cy="24500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67" b="1" dirty="0">
                <a:solidFill>
                  <a:srgbClr val="000000"/>
                </a:solidFill>
                <a:latin typeface="Sitka Small" panose="02000505000000020004" pitchFamily="2" charset="0"/>
              </a:rPr>
              <a:t>List comprehension offers a shorter syntax when you want to create a new list based on the values of an existing list.</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Example:</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Based on a list of fruits, you want a new list, containing only the fruits with the letter "a" in the name.</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Without list comprehension you will have to write a for statement with a conditional test inside:</a:t>
            </a:r>
          </a:p>
        </p:txBody>
      </p:sp>
    </p:spTree>
    <p:extLst>
      <p:ext uri="{BB962C8B-B14F-4D97-AF65-F5344CB8AC3E}">
        <p14:creationId xmlns:p14="http://schemas.microsoft.com/office/powerpoint/2010/main" val="3144011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2" name="Google Shape;522;p8"/>
          <p:cNvGrpSpPr/>
          <p:nvPr/>
        </p:nvGrpSpPr>
        <p:grpSpPr>
          <a:xfrm>
            <a:off x="1493912" y="1460035"/>
            <a:ext cx="10106237" cy="4722580"/>
            <a:chOff x="5508508" y="1178392"/>
            <a:chExt cx="2654642" cy="1393481"/>
          </a:xfrm>
        </p:grpSpPr>
        <p:sp>
          <p:nvSpPr>
            <p:cNvPr id="523" name="Google Shape;523;p8"/>
            <p:cNvSpPr/>
            <p:nvPr/>
          </p:nvSpPr>
          <p:spPr>
            <a:xfrm>
              <a:off x="5508508" y="1178392"/>
              <a:ext cx="8250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sp>
          <p:nvSpPr>
            <p:cNvPr id="524" name="Google Shape;524;p8"/>
            <p:cNvSpPr/>
            <p:nvPr/>
          </p:nvSpPr>
          <p:spPr>
            <a:xfrm>
              <a:off x="56371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00"/>
                </a:solidFill>
                <a:latin typeface="Arial"/>
                <a:ea typeface="Arial"/>
                <a:cs typeface="Arial"/>
                <a:sym typeface="Arial"/>
              </a:endParaRPr>
            </a:p>
          </p:txBody>
        </p:sp>
      </p:grpSp>
      <p:pic>
        <p:nvPicPr>
          <p:cNvPr id="525" name="Google Shape;525;p8"/>
          <p:cNvPicPr preferRelativeResize="0"/>
          <p:nvPr/>
        </p:nvPicPr>
        <p:blipFill rotWithShape="1">
          <a:blip r:embed="rId3">
            <a:alphaModFix/>
          </a:blip>
          <a:srcRect t="465" b="475"/>
          <a:stretch/>
        </p:blipFill>
        <p:spPr>
          <a:xfrm>
            <a:off x="11262101" y="733800"/>
            <a:ext cx="354067" cy="345133"/>
          </a:xfrm>
          <a:prstGeom prst="rect">
            <a:avLst/>
          </a:prstGeom>
          <a:noFill/>
          <a:ln>
            <a:noFill/>
          </a:ln>
        </p:spPr>
      </p:pic>
      <p:pic>
        <p:nvPicPr>
          <p:cNvPr id="526" name="Google Shape;526;p8">
            <a:hlinkClick r:id="rId4" action="ppaction://hlinksldjump"/>
          </p:cNvPr>
          <p:cNvPicPr preferRelativeResize="0"/>
          <p:nvPr/>
        </p:nvPicPr>
        <p:blipFill rotWithShape="1">
          <a:blip r:embed="rId5">
            <a:alphaModFix/>
          </a:blip>
          <a:srcRect t="940" b="941"/>
          <a:stretch/>
        </p:blipFill>
        <p:spPr>
          <a:xfrm>
            <a:off x="316401" y="734019"/>
            <a:ext cx="393171" cy="306799"/>
          </a:xfrm>
          <a:prstGeom prst="rect">
            <a:avLst/>
          </a:prstGeom>
          <a:noFill/>
          <a:ln>
            <a:noFill/>
          </a:ln>
        </p:spPr>
      </p:pic>
      <p:pic>
        <p:nvPicPr>
          <p:cNvPr id="527" name="Google Shape;527;p8">
            <a:hlinkClick r:id="" action="ppaction://hlinkshowjump?jump=previousslide"/>
          </p:cNvPr>
          <p:cNvPicPr preferRelativeResize="0"/>
          <p:nvPr/>
        </p:nvPicPr>
        <p:blipFill rotWithShape="1">
          <a:blip r:embed="rId6">
            <a:alphaModFix/>
          </a:blip>
          <a:srcRect/>
          <a:stretch/>
        </p:blipFill>
        <p:spPr>
          <a:xfrm>
            <a:off x="316403" y="1575400"/>
            <a:ext cx="393167" cy="410619"/>
          </a:xfrm>
          <a:prstGeom prst="rect">
            <a:avLst/>
          </a:prstGeom>
          <a:noFill/>
          <a:ln>
            <a:noFill/>
          </a:ln>
        </p:spPr>
      </p:pic>
      <p:pic>
        <p:nvPicPr>
          <p:cNvPr id="528" name="Google Shape;528;p8">
            <a:hlinkClick r:id="" action="ppaction://hlinkshowjump?jump=nextslide"/>
          </p:cNvPr>
          <p:cNvPicPr preferRelativeResize="0"/>
          <p:nvPr/>
        </p:nvPicPr>
        <p:blipFill rotWithShape="1">
          <a:blip r:embed="rId6">
            <a:alphaModFix/>
          </a:blip>
          <a:srcRect/>
          <a:stretch/>
        </p:blipFill>
        <p:spPr>
          <a:xfrm flipH="1">
            <a:off x="316403" y="4966565"/>
            <a:ext cx="393167" cy="410619"/>
          </a:xfrm>
          <a:prstGeom prst="rect">
            <a:avLst/>
          </a:prstGeom>
          <a:noFill/>
          <a:ln>
            <a:noFill/>
          </a:ln>
        </p:spPr>
      </p:pic>
      <p:pic>
        <p:nvPicPr>
          <p:cNvPr id="529" name="Google Shape;529;p8">
            <a:hlinkClick r:id="rId7" action="ppaction://hlinksldjump"/>
          </p:cNvPr>
          <p:cNvPicPr preferRelativeResize="0"/>
          <p:nvPr/>
        </p:nvPicPr>
        <p:blipFill rotWithShape="1">
          <a:blip r:embed="rId8">
            <a:alphaModFix/>
          </a:blip>
          <a:srcRect l="396" r="395"/>
          <a:stretch/>
        </p:blipFill>
        <p:spPr>
          <a:xfrm>
            <a:off x="304069" y="5800700"/>
            <a:ext cx="403471" cy="410600"/>
          </a:xfrm>
          <a:prstGeom prst="rect">
            <a:avLst/>
          </a:prstGeom>
          <a:noFill/>
          <a:ln>
            <a:noFill/>
          </a:ln>
        </p:spPr>
      </p:pic>
      <p:sp>
        <p:nvSpPr>
          <p:cNvPr id="530" name="Google Shape;530;p8">
            <a:hlinkClick r:id="rId9"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531" name="Google Shape;531;p8">
            <a:hlinkClick r:id="rId9"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532" name="Google Shape;532;p8">
            <a:hlinkClick r:id="" action="ppaction://noaction"/>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533" name="Google Shape;533;p8">
            <a:hlinkClick r:id="" action="ppaction://noaction"/>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5" name="Google Shape;1324;p48">
            <a:extLst>
              <a:ext uri="{FF2B5EF4-FFF2-40B4-BE49-F238E27FC236}">
                <a16:creationId xmlns:a16="http://schemas.microsoft.com/office/drawing/2014/main" id="{CED47A99-D349-45E8-BB38-A525598A9B8B}"/>
              </a:ext>
            </a:extLst>
          </p:cNvPr>
          <p:cNvSpPr txBox="1">
            <a:spLocks/>
          </p:cNvSpPr>
          <p:nvPr/>
        </p:nvSpPr>
        <p:spPr>
          <a:xfrm>
            <a:off x="1375237" y="1017109"/>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Python –LIST comprehension</a:t>
            </a:r>
            <a:br>
              <a:rPr lang="en-US" sz="4267" dirty="0">
                <a:latin typeface="Algerian" panose="04020705040A02060702" pitchFamily="82" charset="0"/>
              </a:rPr>
            </a:br>
            <a:endParaRPr lang="en-US" sz="4267" dirty="0">
              <a:latin typeface="Algerian" panose="04020705040A02060702" pitchFamily="82" charset="0"/>
            </a:endParaRPr>
          </a:p>
        </p:txBody>
      </p:sp>
      <p:sp>
        <p:nvSpPr>
          <p:cNvPr id="2" name="Google Shape;1324;p48">
            <a:extLst>
              <a:ext uri="{FF2B5EF4-FFF2-40B4-BE49-F238E27FC236}">
                <a16:creationId xmlns:a16="http://schemas.microsoft.com/office/drawing/2014/main" id="{1441A781-43C6-209B-1EEF-F1AD1294DBFC}"/>
              </a:ext>
            </a:extLst>
          </p:cNvPr>
          <p:cNvSpPr txBox="1">
            <a:spLocks/>
          </p:cNvSpPr>
          <p:nvPr/>
        </p:nvSpPr>
        <p:spPr>
          <a:xfrm>
            <a:off x="2358335" y="2881975"/>
            <a:ext cx="9080800" cy="24500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67" b="1" dirty="0">
                <a:solidFill>
                  <a:srgbClr val="000000"/>
                </a:solidFill>
                <a:latin typeface="Sitka Small" panose="02000505000000020004" pitchFamily="2" charset="0"/>
              </a:rPr>
              <a:t>List comprehension offers a shorter syntax when you want to create a new list based on the values of an existing list.</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Example:</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Based on a list of fruits, you want a new list, containing only the fruits with the letter "a" in the name.</a:t>
            </a:r>
          </a:p>
          <a:p>
            <a:br>
              <a:rPr lang="en-US" sz="1867" b="1" dirty="0">
                <a:solidFill>
                  <a:srgbClr val="000000"/>
                </a:solidFill>
                <a:latin typeface="Sitka Small" panose="02000505000000020004" pitchFamily="2" charset="0"/>
              </a:rPr>
            </a:br>
            <a:r>
              <a:rPr lang="en-US" sz="1867" b="1" dirty="0">
                <a:solidFill>
                  <a:srgbClr val="000000"/>
                </a:solidFill>
                <a:latin typeface="Sitka Small" panose="02000505000000020004" pitchFamily="2" charset="0"/>
              </a:rPr>
              <a:t>Without list comprehension you will have to write a for statement with a conditional test inside:</a:t>
            </a:r>
          </a:p>
        </p:txBody>
      </p:sp>
      <p:pic>
        <p:nvPicPr>
          <p:cNvPr id="4" name="Picture 3">
            <a:extLst>
              <a:ext uri="{FF2B5EF4-FFF2-40B4-BE49-F238E27FC236}">
                <a16:creationId xmlns:a16="http://schemas.microsoft.com/office/drawing/2014/main" id="{B69A32FC-3DBE-50E4-5D0D-E5C1B22EE78A}"/>
              </a:ext>
            </a:extLst>
          </p:cNvPr>
          <p:cNvPicPr>
            <a:picLocks noChangeAspect="1"/>
          </p:cNvPicPr>
          <p:nvPr/>
        </p:nvPicPr>
        <p:blipFill rotWithShape="1">
          <a:blip r:embed="rId10"/>
          <a:srcRect l="2595" t="12592" r="51279" b="42276"/>
          <a:stretch/>
        </p:blipFill>
        <p:spPr>
          <a:xfrm>
            <a:off x="1846792" y="1780710"/>
            <a:ext cx="9616496" cy="4324473"/>
          </a:xfrm>
          <a:prstGeom prst="rect">
            <a:avLst/>
          </a:prstGeom>
        </p:spPr>
      </p:pic>
    </p:spTree>
    <p:extLst>
      <p:ext uri="{BB962C8B-B14F-4D97-AF65-F5344CB8AC3E}">
        <p14:creationId xmlns:p14="http://schemas.microsoft.com/office/powerpoint/2010/main" val="419772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810329" y="3004103"/>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TUPLES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234011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106018" y="552452"/>
            <a:ext cx="351096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US" sz="6000">
                <a:solidFill>
                  <a:schemeClr val="tx1"/>
                </a:solidFill>
                <a:latin typeface="Algerian" panose="04020705040A02060702" pitchFamily="82" charset="0"/>
              </a:rPr>
              <a:t>TUPLE</a:t>
            </a:r>
            <a:endParaRPr lang="en-US" sz="6000" dirty="0">
              <a:solidFill>
                <a:schemeClr val="tx1"/>
              </a:solidFill>
              <a:latin typeface="Algerian" panose="04020705040A02060702" pitchFamily="82" charset="0"/>
            </a:endParaRPr>
          </a:p>
        </p:txBody>
      </p:sp>
      <p:sp>
        <p:nvSpPr>
          <p:cNvPr id="4" name="TextBox 3">
            <a:extLst>
              <a:ext uri="{FF2B5EF4-FFF2-40B4-BE49-F238E27FC236}">
                <a16:creationId xmlns:a16="http://schemas.microsoft.com/office/drawing/2014/main" id="{660CBD66-862C-8FE4-EB92-BAC7BA6774DC}"/>
              </a:ext>
            </a:extLst>
          </p:cNvPr>
          <p:cNvSpPr txBox="1"/>
          <p:nvPr/>
        </p:nvSpPr>
        <p:spPr>
          <a:xfrm>
            <a:off x="1975016" y="2595989"/>
            <a:ext cx="8174651" cy="1938992"/>
          </a:xfrm>
          <a:prstGeom prst="rect">
            <a:avLst/>
          </a:prstGeom>
          <a:noFill/>
        </p:spPr>
        <p:txBody>
          <a:bodyPr wrap="square">
            <a:spAutoFit/>
          </a:bodyPr>
          <a:lstStyle/>
          <a:p>
            <a:pPr marL="285750" indent="-285750" algn="l">
              <a:buFont typeface="Wingdings" panose="05000000000000000000" pitchFamily="2" charset="2"/>
              <a:buChar char="Ø"/>
            </a:pPr>
            <a:r>
              <a:rPr lang="en-US" sz="2000" b="0" i="0" dirty="0">
                <a:solidFill>
                  <a:srgbClr val="000000"/>
                </a:solidFill>
                <a:effectLst/>
                <a:latin typeface="Sitka Small" panose="02000505000000020004" pitchFamily="2" charset="0"/>
              </a:rPr>
              <a:t>Tuples are used to store multiple items in a single variable.</a:t>
            </a:r>
          </a:p>
          <a:p>
            <a:pPr marL="285750" indent="-285750" algn="l">
              <a:buFont typeface="Wingdings" panose="05000000000000000000" pitchFamily="2" charset="2"/>
              <a:buChar char="Ø"/>
            </a:pPr>
            <a:r>
              <a:rPr lang="en-US" sz="2000" b="0" i="0" dirty="0">
                <a:solidFill>
                  <a:srgbClr val="000000"/>
                </a:solidFill>
                <a:effectLst/>
                <a:latin typeface="Sitka Small" panose="02000505000000020004" pitchFamily="2" charset="0"/>
              </a:rPr>
              <a:t>Tuple is one of 4 built-in data types in Python used to store collections of data, the other 3 are </a:t>
            </a:r>
            <a:r>
              <a:rPr lang="en-US" sz="2000" b="0" i="0" dirty="0">
                <a:solidFill>
                  <a:srgbClr val="000000"/>
                </a:solidFill>
                <a:effectLst/>
                <a:latin typeface="Sitka Small" panose="02000505000000020004" pitchFamily="2" charset="0"/>
                <a:hlinkClick r:id="rId2"/>
              </a:rPr>
              <a:t>List</a:t>
            </a:r>
            <a:r>
              <a:rPr lang="en-US" sz="2000" b="0" i="0" dirty="0">
                <a:solidFill>
                  <a:srgbClr val="000000"/>
                </a:solidFill>
                <a:effectLst/>
                <a:latin typeface="Sitka Small" panose="02000505000000020004" pitchFamily="2" charset="0"/>
              </a:rPr>
              <a:t>, </a:t>
            </a:r>
            <a:r>
              <a:rPr lang="en-US" sz="2000" b="0" i="0" dirty="0">
                <a:solidFill>
                  <a:srgbClr val="000000"/>
                </a:solidFill>
                <a:effectLst/>
                <a:latin typeface="Sitka Small" panose="02000505000000020004" pitchFamily="2" charset="0"/>
                <a:hlinkClick r:id="rId3"/>
              </a:rPr>
              <a:t>Set</a:t>
            </a:r>
            <a:r>
              <a:rPr lang="en-US" sz="2000" b="0" i="0" dirty="0">
                <a:solidFill>
                  <a:srgbClr val="000000"/>
                </a:solidFill>
                <a:effectLst/>
                <a:latin typeface="Sitka Small" panose="02000505000000020004" pitchFamily="2" charset="0"/>
              </a:rPr>
              <a:t>, and </a:t>
            </a:r>
            <a:r>
              <a:rPr lang="en-US" sz="2000" b="0" i="0" dirty="0">
                <a:solidFill>
                  <a:srgbClr val="000000"/>
                </a:solidFill>
                <a:effectLst/>
                <a:latin typeface="Sitka Small" panose="02000505000000020004" pitchFamily="2" charset="0"/>
                <a:hlinkClick r:id="rId4"/>
              </a:rPr>
              <a:t>Dictionary</a:t>
            </a:r>
            <a:r>
              <a:rPr lang="en-US" sz="2000" b="0" i="0" dirty="0">
                <a:solidFill>
                  <a:srgbClr val="000000"/>
                </a:solidFill>
                <a:effectLst/>
                <a:latin typeface="Sitka Small" panose="02000505000000020004" pitchFamily="2" charset="0"/>
              </a:rPr>
              <a:t>, all with different qualities and usage.</a:t>
            </a:r>
          </a:p>
          <a:p>
            <a:pPr marL="285750" indent="-285750" algn="l">
              <a:buFont typeface="Wingdings" panose="05000000000000000000" pitchFamily="2" charset="2"/>
              <a:buChar char="Ø"/>
            </a:pPr>
            <a:r>
              <a:rPr lang="en-US" sz="2000" b="0" i="0" dirty="0">
                <a:solidFill>
                  <a:srgbClr val="000000"/>
                </a:solidFill>
                <a:effectLst/>
                <a:latin typeface="Sitka Small" panose="02000505000000020004" pitchFamily="2" charset="0"/>
              </a:rPr>
              <a:t>A tuple is a collection which is ordered and </a:t>
            </a:r>
            <a:r>
              <a:rPr lang="en-US" sz="2000" b="1" i="0" dirty="0">
                <a:solidFill>
                  <a:srgbClr val="000000"/>
                </a:solidFill>
                <a:effectLst/>
                <a:latin typeface="Sitka Small" panose="02000505000000020004" pitchFamily="2" charset="0"/>
              </a:rPr>
              <a:t>unchangeable</a:t>
            </a:r>
            <a:r>
              <a:rPr lang="en-US" sz="2000" b="0" i="0" dirty="0">
                <a:solidFill>
                  <a:srgbClr val="000000"/>
                </a:solidFill>
                <a:effectLst/>
                <a:latin typeface="Sitka Small" panose="02000505000000020004" pitchFamily="2" charset="0"/>
              </a:rPr>
              <a:t>.</a:t>
            </a:r>
          </a:p>
          <a:p>
            <a:pPr marL="285750" indent="-285750" algn="l">
              <a:buFont typeface="Wingdings" panose="05000000000000000000" pitchFamily="2" charset="2"/>
              <a:buChar char="Ø"/>
            </a:pPr>
            <a:r>
              <a:rPr lang="en-US" sz="2000" b="0" i="0" dirty="0">
                <a:solidFill>
                  <a:srgbClr val="000000"/>
                </a:solidFill>
                <a:effectLst/>
                <a:latin typeface="Sitka Small" panose="02000505000000020004" pitchFamily="2" charset="0"/>
              </a:rPr>
              <a:t>Tuples are written with round brackets.</a:t>
            </a:r>
          </a:p>
        </p:txBody>
      </p:sp>
    </p:spTree>
    <p:extLst>
      <p:ext uri="{BB962C8B-B14F-4D97-AF65-F5344CB8AC3E}">
        <p14:creationId xmlns:p14="http://schemas.microsoft.com/office/powerpoint/2010/main" val="145732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497D4C7D-BD75-26F0-FF39-EC92C380397F}"/>
              </a:ext>
            </a:extLst>
          </p:cNvPr>
          <p:cNvPicPr>
            <a:picLocks noChangeAspect="1"/>
          </p:cNvPicPr>
          <p:nvPr/>
        </p:nvPicPr>
        <p:blipFill rotWithShape="1">
          <a:blip r:embed="rId14"/>
          <a:srcRect l="2594" t="12592" r="63372" b="58728"/>
          <a:stretch/>
        </p:blipFill>
        <p:spPr>
          <a:xfrm>
            <a:off x="2367134" y="1521053"/>
            <a:ext cx="8922599" cy="5115215"/>
          </a:xfrm>
          <a:prstGeom prst="rect">
            <a:avLst/>
          </a:prstGeom>
        </p:spPr>
      </p:pic>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3" y="1066101"/>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TUPLES</a:t>
            </a:r>
            <a:br>
              <a:rPr lang="en-US" sz="4267" dirty="0">
                <a:latin typeface="Algerian" panose="04020705040A02060702" pitchFamily="82" charset="0"/>
              </a:rPr>
            </a:br>
            <a:endParaRPr lang="en-US" sz="4267" dirty="0">
              <a:latin typeface="Algerian" panose="04020705040A02060702" pitchFamily="8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3" name="Google Shape;491;p5">
            <a:extLst>
              <a:ext uri="{FF2B5EF4-FFF2-40B4-BE49-F238E27FC236}">
                <a16:creationId xmlns:a16="http://schemas.microsoft.com/office/drawing/2014/main" id="{8DDD1EB3-F5CC-FC73-49E7-C8CDE5006FAC}"/>
              </a:ext>
            </a:extLst>
          </p:cNvPr>
          <p:cNvSpPr txBox="1">
            <a:spLocks noGrp="1"/>
          </p:cNvSpPr>
          <p:nvPr>
            <p:ph type="title"/>
          </p:nvPr>
        </p:nvSpPr>
        <p:spPr>
          <a:xfrm>
            <a:off x="838200" y="381001"/>
            <a:ext cx="10598426" cy="95747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000"/>
              <a:buNone/>
            </a:pPr>
            <a:r>
              <a:rPr lang="en" dirty="0">
                <a:latin typeface="Algerian" panose="04020705040A02060702" pitchFamily="82" charset="0"/>
              </a:rPr>
              <a:t>WHY TO LEARN PYTHON?</a:t>
            </a:r>
            <a:endParaRPr dirty="0">
              <a:latin typeface="Algerian" panose="04020705040A02060702" pitchFamily="82" charset="0"/>
            </a:endParaRPr>
          </a:p>
        </p:txBody>
      </p:sp>
      <p:sp>
        <p:nvSpPr>
          <p:cNvPr id="9" name="Google Shape;492;p5">
            <a:extLst>
              <a:ext uri="{FF2B5EF4-FFF2-40B4-BE49-F238E27FC236}">
                <a16:creationId xmlns:a16="http://schemas.microsoft.com/office/drawing/2014/main" id="{DF1C5A84-3C17-9CF9-DBE9-22D7E8B122D2}"/>
              </a:ext>
            </a:extLst>
          </p:cNvPr>
          <p:cNvSpPr txBox="1">
            <a:spLocks/>
          </p:cNvSpPr>
          <p:nvPr/>
        </p:nvSpPr>
        <p:spPr>
          <a:xfrm>
            <a:off x="667478" y="1315392"/>
            <a:ext cx="4673148" cy="4896277"/>
          </a:xfrm>
          <a:prstGeom prst="rect">
            <a:avLst/>
          </a:prstGeom>
          <a:noFill/>
          <a:ln>
            <a:noFill/>
          </a:ln>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spcBef>
                <a:spcPts val="0"/>
              </a:spcBef>
              <a:buSzPts val="1600"/>
              <a:buFont typeface="Noto Sans Symbols"/>
              <a:buChar char="⮚"/>
            </a:pPr>
            <a:r>
              <a:rPr lang="en-US" sz="1600" dirty="0">
                <a:solidFill>
                  <a:srgbClr val="000000"/>
                </a:solidFill>
                <a:latin typeface="Verdana"/>
                <a:ea typeface="Verdana"/>
                <a:cs typeface="Verdana"/>
                <a:sym typeface="Verdana"/>
              </a:rPr>
              <a:t>has a simple syntax similar to the English language.</a:t>
            </a:r>
            <a:endParaRPr lang="en-US" sz="4800" dirty="0"/>
          </a:p>
          <a:p>
            <a:pPr marL="285750" indent="-285750" algn="just">
              <a:lnSpc>
                <a:spcPct val="150000"/>
              </a:lnSpc>
              <a:spcBef>
                <a:spcPts val="0"/>
              </a:spcBef>
              <a:buSzPts val="1600"/>
              <a:buFont typeface="Noto Sans Symbols"/>
              <a:buChar char="⮚"/>
            </a:pPr>
            <a:r>
              <a:rPr lang="en-US" sz="1600" dirty="0">
                <a:solidFill>
                  <a:srgbClr val="000000"/>
                </a:solidFill>
                <a:latin typeface="Verdana"/>
                <a:ea typeface="Verdana"/>
                <a:cs typeface="Verdana"/>
                <a:sym typeface="Verdana"/>
              </a:rPr>
              <a:t>has syntax that allows developers to write programs with fewer lines than some other programming languages.</a:t>
            </a:r>
            <a:endParaRPr lang="en-US" sz="4800" dirty="0"/>
          </a:p>
          <a:p>
            <a:pPr marL="285750" indent="-285750" algn="just">
              <a:lnSpc>
                <a:spcPct val="150000"/>
              </a:lnSpc>
              <a:spcBef>
                <a:spcPts val="0"/>
              </a:spcBef>
              <a:buSzPts val="1600"/>
              <a:buFont typeface="Noto Sans Symbols"/>
              <a:buChar char="⮚"/>
            </a:pPr>
            <a:r>
              <a:rPr lang="en-US" sz="1600" dirty="0">
                <a:solidFill>
                  <a:srgbClr val="000000"/>
                </a:solidFill>
                <a:latin typeface="Verdana"/>
                <a:ea typeface="Verdana"/>
                <a:cs typeface="Verdana"/>
                <a:sym typeface="Verdana"/>
              </a:rPr>
              <a:t>runs on an interpreter system, meaning that code can be executed as soon as it is written. This means that prototyping can be very quick.</a:t>
            </a:r>
            <a:endParaRPr lang="en-US" sz="4800" dirty="0"/>
          </a:p>
          <a:p>
            <a:pPr marL="285750" indent="-285750" algn="just">
              <a:lnSpc>
                <a:spcPct val="150000"/>
              </a:lnSpc>
              <a:spcBef>
                <a:spcPts val="0"/>
              </a:spcBef>
              <a:buSzPts val="1600"/>
              <a:buFont typeface="Noto Sans Symbols"/>
              <a:buChar char="⮚"/>
            </a:pPr>
            <a:r>
              <a:rPr lang="en-US" sz="1600" dirty="0">
                <a:solidFill>
                  <a:srgbClr val="000000"/>
                </a:solidFill>
                <a:latin typeface="Verdana"/>
                <a:ea typeface="Verdana"/>
                <a:cs typeface="Verdana"/>
                <a:sym typeface="Verdana"/>
              </a:rPr>
              <a:t>can be treated in a procedural way, an object-oriented way or a functional way.</a:t>
            </a:r>
            <a:endParaRPr lang="en-US" sz="1600" dirty="0">
              <a:solidFill>
                <a:srgbClr val="804A24"/>
              </a:solidFill>
              <a:latin typeface="Nunito"/>
              <a:ea typeface="Nunito"/>
              <a:cs typeface="Nunito"/>
              <a:sym typeface="Nunito"/>
            </a:endParaRPr>
          </a:p>
        </p:txBody>
      </p:sp>
      <p:sp>
        <p:nvSpPr>
          <p:cNvPr id="11" name="TextBox 10">
            <a:extLst>
              <a:ext uri="{FF2B5EF4-FFF2-40B4-BE49-F238E27FC236}">
                <a16:creationId xmlns:a16="http://schemas.microsoft.com/office/drawing/2014/main" id="{223C7490-050B-98F7-95DE-636BEA15DF63}"/>
              </a:ext>
            </a:extLst>
          </p:cNvPr>
          <p:cNvSpPr txBox="1"/>
          <p:nvPr/>
        </p:nvSpPr>
        <p:spPr>
          <a:xfrm>
            <a:off x="5759826" y="1315392"/>
            <a:ext cx="6096000" cy="5542608"/>
          </a:xfrm>
          <a:prstGeom prst="rect">
            <a:avLst/>
          </a:prstGeom>
          <a:noFill/>
        </p:spPr>
        <p:txBody>
          <a:bodyPr wrap="square">
            <a:spAutoFit/>
          </a:bodyPr>
          <a:lstStyle/>
          <a:p>
            <a:pPr marL="342900" lvl="0" indent="-342900" algn="just" rtl="0">
              <a:lnSpc>
                <a:spcPct val="150000"/>
              </a:lnSpc>
              <a:spcBef>
                <a:spcPts val="0"/>
              </a:spcBef>
              <a:spcAft>
                <a:spcPts val="0"/>
              </a:spcAft>
              <a:buSzPts val="1600"/>
              <a:buFont typeface="Noto Sans Symbols"/>
              <a:buChar char="⮚"/>
            </a:pPr>
            <a:r>
              <a:rPr lang="en-US" sz="1600" dirty="0">
                <a:solidFill>
                  <a:srgbClr val="000000"/>
                </a:solidFill>
                <a:latin typeface="Verdana"/>
                <a:ea typeface="Verdana"/>
                <a:cs typeface="Verdana"/>
                <a:sym typeface="Verdana"/>
              </a:rPr>
              <a:t>Possible to write Python in an Integrated Development Environment, such as </a:t>
            </a:r>
            <a:r>
              <a:rPr lang="en-US" sz="1600" dirty="0" err="1">
                <a:solidFill>
                  <a:srgbClr val="000000"/>
                </a:solidFill>
                <a:latin typeface="Verdana"/>
                <a:ea typeface="Verdana"/>
                <a:cs typeface="Verdana"/>
                <a:sym typeface="Verdana"/>
              </a:rPr>
              <a:t>Thonny</a:t>
            </a:r>
            <a:r>
              <a:rPr lang="en-US" sz="1600" dirty="0">
                <a:solidFill>
                  <a:srgbClr val="000000"/>
                </a:solidFill>
                <a:latin typeface="Verdana"/>
                <a:ea typeface="Verdana"/>
                <a:cs typeface="Verdana"/>
                <a:sym typeface="Verdana"/>
              </a:rPr>
              <a:t>, </a:t>
            </a:r>
            <a:r>
              <a:rPr lang="en-US" sz="1600" dirty="0" err="1">
                <a:solidFill>
                  <a:srgbClr val="000000"/>
                </a:solidFill>
                <a:latin typeface="Verdana"/>
                <a:ea typeface="Verdana"/>
                <a:cs typeface="Verdana"/>
                <a:sym typeface="Verdana"/>
              </a:rPr>
              <a:t>Pycharm</a:t>
            </a:r>
            <a:r>
              <a:rPr lang="en-US" sz="1600" dirty="0">
                <a:solidFill>
                  <a:srgbClr val="000000"/>
                </a:solidFill>
                <a:latin typeface="Verdana"/>
                <a:ea typeface="Verdana"/>
                <a:cs typeface="Verdana"/>
                <a:sym typeface="Verdana"/>
              </a:rPr>
              <a:t>, </a:t>
            </a:r>
            <a:r>
              <a:rPr lang="en-US" sz="1600" dirty="0" err="1">
                <a:solidFill>
                  <a:srgbClr val="000000"/>
                </a:solidFill>
                <a:latin typeface="Verdana"/>
                <a:ea typeface="Verdana"/>
                <a:cs typeface="Verdana"/>
                <a:sym typeface="Verdana"/>
              </a:rPr>
              <a:t>Netbeans</a:t>
            </a:r>
            <a:r>
              <a:rPr lang="en-US" sz="1600" dirty="0">
                <a:solidFill>
                  <a:srgbClr val="000000"/>
                </a:solidFill>
                <a:latin typeface="Verdana"/>
                <a:ea typeface="Verdana"/>
                <a:cs typeface="Verdana"/>
                <a:sym typeface="Verdana"/>
              </a:rPr>
              <a:t> or Eclipse which are particularly useful when managing larger collections of Python files.</a:t>
            </a:r>
            <a:endParaRPr lang="en-US" sz="1600" dirty="0"/>
          </a:p>
          <a:p>
            <a:pPr marL="342900" lvl="0" indent="-342900" algn="just" rtl="0">
              <a:lnSpc>
                <a:spcPct val="150000"/>
              </a:lnSpc>
              <a:spcBef>
                <a:spcPts val="0"/>
              </a:spcBef>
              <a:spcAft>
                <a:spcPts val="0"/>
              </a:spcAft>
              <a:buSzPts val="1600"/>
              <a:buFont typeface="Noto Sans Symbols"/>
              <a:buChar char="⮚"/>
            </a:pPr>
            <a:r>
              <a:rPr lang="en-US" sz="1600" dirty="0">
                <a:solidFill>
                  <a:srgbClr val="000000"/>
                </a:solidFill>
                <a:latin typeface="Verdana"/>
                <a:ea typeface="Verdana"/>
                <a:cs typeface="Verdana"/>
                <a:sym typeface="Verdana"/>
              </a:rPr>
              <a:t>was designed for readability, and has some similarities to the English language with influence from mathematics.</a:t>
            </a:r>
            <a:endParaRPr lang="en-US" sz="1600" dirty="0"/>
          </a:p>
          <a:p>
            <a:pPr marL="342900" lvl="0" indent="-342900" algn="just" rtl="0">
              <a:lnSpc>
                <a:spcPct val="150000"/>
              </a:lnSpc>
              <a:spcBef>
                <a:spcPts val="0"/>
              </a:spcBef>
              <a:spcAft>
                <a:spcPts val="0"/>
              </a:spcAft>
              <a:buSzPts val="1600"/>
              <a:buFont typeface="Noto Sans Symbols"/>
              <a:buChar char="⮚"/>
            </a:pPr>
            <a:r>
              <a:rPr lang="en-US" sz="1600" dirty="0">
                <a:solidFill>
                  <a:srgbClr val="000000"/>
                </a:solidFill>
                <a:latin typeface="Verdana"/>
                <a:ea typeface="Verdana"/>
                <a:cs typeface="Verdana"/>
                <a:sym typeface="Verdana"/>
              </a:rPr>
              <a:t>uses new lines to complete a command, as opposed to other programming languages which often use semicolons or parentheses</a:t>
            </a:r>
            <a:endParaRPr lang="en-US" sz="1600" dirty="0"/>
          </a:p>
          <a:p>
            <a:pPr marL="342900" lvl="0" indent="-342900" algn="just" rtl="0">
              <a:lnSpc>
                <a:spcPct val="150000"/>
              </a:lnSpc>
              <a:spcBef>
                <a:spcPts val="0"/>
              </a:spcBef>
              <a:spcAft>
                <a:spcPts val="0"/>
              </a:spcAft>
              <a:buSzPts val="1600"/>
              <a:buFont typeface="Noto Sans Symbols"/>
              <a:buChar char="⮚"/>
            </a:pPr>
            <a:r>
              <a:rPr lang="en-US" sz="1600" dirty="0">
                <a:solidFill>
                  <a:srgbClr val="000000"/>
                </a:solidFill>
                <a:latin typeface="Verdana"/>
                <a:ea typeface="Verdana"/>
                <a:cs typeface="Verdana"/>
                <a:sym typeface="Verdana"/>
              </a:rPr>
              <a:t>relies on indentation, using whitespace, to define scope; such as the scope of loops, functions and classes. Other programming languages often use curly-brackets for this purpose.</a:t>
            </a:r>
            <a:endParaRPr lang="en-US" sz="1600" dirty="0"/>
          </a:p>
          <a:p>
            <a:pPr marL="342900" lvl="0" indent="-241300" algn="l" rtl="0">
              <a:lnSpc>
                <a:spcPct val="150000"/>
              </a:lnSpc>
              <a:spcBef>
                <a:spcPts val="0"/>
              </a:spcBef>
              <a:spcAft>
                <a:spcPts val="0"/>
              </a:spcAft>
              <a:buSzPts val="1600"/>
              <a:buFont typeface="Noto Sans Symbols"/>
              <a:buNone/>
            </a:pPr>
            <a:endParaRPr lang="en-US" sz="14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871201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B9AA8-ABDB-ADA6-4C4F-7D3AFF283D8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90D9BB6-6FF5-D1B9-B432-CF1757E5627A}"/>
              </a:ext>
            </a:extLst>
          </p:cNvPr>
          <p:cNvSpPr>
            <a:spLocks noGrp="1"/>
          </p:cNvSpPr>
          <p:nvPr>
            <p:ph type="sldNum" sz="quarter" idx="11"/>
          </p:nvPr>
        </p:nvSpPr>
        <p:spPr/>
        <p:txBody>
          <a:bodyPr/>
          <a:lstStyle/>
          <a:p>
            <a:fld id="{294A09A9-5501-47C1-A89A-A340965A2BE2}" type="slidenum">
              <a:rPr lang="en-US" smtClean="0"/>
              <a:pPr/>
              <a:t>60</a:t>
            </a:fld>
            <a:endParaRPr lang="en-US" dirty="0"/>
          </a:p>
        </p:txBody>
      </p:sp>
      <p:sp>
        <p:nvSpPr>
          <p:cNvPr id="6" name="Rectangle 1">
            <a:extLst>
              <a:ext uri="{FF2B5EF4-FFF2-40B4-BE49-F238E27FC236}">
                <a16:creationId xmlns:a16="http://schemas.microsoft.com/office/drawing/2014/main" id="{071BC1D0-1B22-6C6B-06CF-B795699F07F0}"/>
              </a:ext>
            </a:extLst>
          </p:cNvPr>
          <p:cNvSpPr>
            <a:spLocks noChangeArrowheads="1"/>
          </p:cNvSpPr>
          <p:nvPr/>
        </p:nvSpPr>
        <p:spPr bwMode="auto">
          <a:xfrm>
            <a:off x="2875721" y="1454591"/>
            <a:ext cx="6016487" cy="1070051"/>
          </a:xfrm>
          <a:prstGeom prst="rect">
            <a:avLst/>
          </a:prstGeom>
          <a:noFill/>
          <a:ln>
            <a:noFill/>
          </a:ln>
          <a:effectLst/>
        </p:spPr>
        <p:txBody>
          <a:bodyPr vert="horz" wrap="square" lIns="-142830" tIns="179331" rIns="-14283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Tuple 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Tuple items are ordered, unchangeable, and allow duplicate values.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Tuple items are indexed, the first item has index </a:t>
            </a:r>
            <a:r>
              <a:rPr kumimoji="0" lang="en-US" altLang="en-US" sz="1100" b="0" i="0" u="none" strike="noStrike" cap="none" normalizeH="0" baseline="0" dirty="0">
                <a:ln>
                  <a:noFill/>
                </a:ln>
                <a:solidFill>
                  <a:srgbClr val="DC143C"/>
                </a:solidFill>
                <a:effectLst/>
                <a:latin typeface="Consolas" panose="020B0609020204030204" pitchFamily="49" charset="0"/>
              </a:rPr>
              <a:t>[0]</a:t>
            </a:r>
            <a:r>
              <a:rPr kumimoji="0" lang="en-US" altLang="en-US" sz="1100" b="0" i="0" u="none" strike="noStrike" cap="none" normalizeH="0" baseline="0" dirty="0">
                <a:ln>
                  <a:noFill/>
                </a:ln>
                <a:solidFill>
                  <a:srgbClr val="000000"/>
                </a:solidFill>
                <a:effectLst/>
                <a:latin typeface="Verdana" panose="020B0604030504040204" pitchFamily="34" charset="0"/>
              </a:rPr>
              <a:t>, the second item has index </a:t>
            </a:r>
            <a:r>
              <a:rPr kumimoji="0" lang="en-US" altLang="en-US" sz="1100" b="0" i="0" u="none" strike="noStrike" cap="none" normalizeH="0" baseline="0" dirty="0">
                <a:ln>
                  <a:noFill/>
                </a:ln>
                <a:solidFill>
                  <a:srgbClr val="DC143C"/>
                </a:solidFill>
                <a:effectLst/>
                <a:latin typeface="Consolas" panose="020B0609020204030204" pitchFamily="49" charset="0"/>
              </a:rPr>
              <a:t>[1]</a:t>
            </a:r>
            <a:r>
              <a:rPr kumimoji="0" lang="en-US" altLang="en-US" sz="1100" b="0" i="0" u="none" strike="noStrike" cap="none" normalizeH="0" baseline="0" dirty="0">
                <a:ln>
                  <a:noFill/>
                </a:ln>
                <a:solidFill>
                  <a:srgbClr val="000000"/>
                </a:solidFill>
                <a:effectLst/>
                <a:latin typeface="Verdana" panose="020B0604030504040204" pitchFamily="34" charset="0"/>
              </a:rPr>
              <a:t> etc.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B3B55EDC-1C66-E790-25B0-5331E71B32D6}"/>
              </a:ext>
            </a:extLst>
          </p:cNvPr>
          <p:cNvSpPr>
            <a:spLocks noChangeArrowheads="1"/>
          </p:cNvSpPr>
          <p:nvPr/>
        </p:nvSpPr>
        <p:spPr bwMode="auto">
          <a:xfrm>
            <a:off x="4015409" y="2524642"/>
            <a:ext cx="6016487" cy="1070051"/>
          </a:xfrm>
          <a:prstGeom prst="rect">
            <a:avLst/>
          </a:prstGeom>
          <a:noFill/>
          <a:ln>
            <a:noFill/>
          </a:ln>
          <a:effectLst/>
        </p:spPr>
        <p:txBody>
          <a:bodyPr vert="horz" wrap="square" lIns="-142830" tIns="179331" rIns="-14283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Ordered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When we say that tuples are ordered, it means that the items have a defined order, and that order will not change.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AB027ADF-F48D-0481-1EC9-661069E907C3}"/>
              </a:ext>
            </a:extLst>
          </p:cNvPr>
          <p:cNvSpPr>
            <a:spLocks noChangeArrowheads="1"/>
          </p:cNvSpPr>
          <p:nvPr/>
        </p:nvSpPr>
        <p:spPr bwMode="auto">
          <a:xfrm>
            <a:off x="3087756" y="3777378"/>
            <a:ext cx="6016487" cy="887366"/>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Unchangeable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Tuples are unchangeable, meaning that we cannot change, add or remove items after the tuple has been created.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57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43033"/>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ALLOW DUPLICATES</a:t>
            </a:r>
            <a:endParaRPr lang="en-US" sz="4267" dirty="0">
              <a:latin typeface="Algerian" panose="04020705040A02060702" pitchFamily="82" charset="0"/>
            </a:endParaRPr>
          </a:p>
        </p:txBody>
      </p:sp>
      <p:pic>
        <p:nvPicPr>
          <p:cNvPr id="5" name="Picture 4">
            <a:extLst>
              <a:ext uri="{FF2B5EF4-FFF2-40B4-BE49-F238E27FC236}">
                <a16:creationId xmlns:a16="http://schemas.microsoft.com/office/drawing/2014/main" id="{32634867-C4BA-1FA2-6392-74F3602FC0A0}"/>
              </a:ext>
            </a:extLst>
          </p:cNvPr>
          <p:cNvPicPr>
            <a:picLocks noChangeAspect="1"/>
          </p:cNvPicPr>
          <p:nvPr/>
        </p:nvPicPr>
        <p:blipFill rotWithShape="1">
          <a:blip r:embed="rId14"/>
          <a:srcRect l="2596" t="12912" r="61523" b="56372"/>
          <a:stretch/>
        </p:blipFill>
        <p:spPr>
          <a:xfrm>
            <a:off x="2025949" y="1233113"/>
            <a:ext cx="9085395" cy="5381854"/>
          </a:xfrm>
          <a:prstGeom prst="rect">
            <a:avLst/>
          </a:prstGeom>
        </p:spPr>
      </p:pic>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spTree>
    <p:extLst>
      <p:ext uri="{BB962C8B-B14F-4D97-AF65-F5344CB8AC3E}">
        <p14:creationId xmlns:p14="http://schemas.microsoft.com/office/powerpoint/2010/main" val="1355659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43033"/>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Tuple length</a:t>
            </a:r>
            <a:endParaRPr lang="en-US" sz="4267" dirty="0">
              <a:latin typeface="Algerian" panose="04020705040A02060702" pitchFamily="82" charset="0"/>
            </a:endParaRPr>
          </a:p>
        </p:txBody>
      </p:sp>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pic>
        <p:nvPicPr>
          <p:cNvPr id="3" name="Picture 2">
            <a:extLst>
              <a:ext uri="{FF2B5EF4-FFF2-40B4-BE49-F238E27FC236}">
                <a16:creationId xmlns:a16="http://schemas.microsoft.com/office/drawing/2014/main" id="{41ACC4F2-C1F0-E414-094E-A6D30E9F1576}"/>
              </a:ext>
            </a:extLst>
          </p:cNvPr>
          <p:cNvPicPr>
            <a:picLocks noChangeAspect="1"/>
          </p:cNvPicPr>
          <p:nvPr/>
        </p:nvPicPr>
        <p:blipFill rotWithShape="1">
          <a:blip r:embed="rId14"/>
          <a:srcRect l="2595" t="13114" r="69773" b="57295"/>
          <a:stretch/>
        </p:blipFill>
        <p:spPr>
          <a:xfrm>
            <a:off x="2068089" y="1246625"/>
            <a:ext cx="9057111" cy="5368342"/>
          </a:xfrm>
          <a:prstGeom prst="rect">
            <a:avLst/>
          </a:prstGeom>
        </p:spPr>
      </p:pic>
      <p:sp>
        <p:nvSpPr>
          <p:cNvPr id="6" name="Rectangle 1">
            <a:extLst>
              <a:ext uri="{FF2B5EF4-FFF2-40B4-BE49-F238E27FC236}">
                <a16:creationId xmlns:a16="http://schemas.microsoft.com/office/drawing/2014/main" id="{88F4A791-0CBC-8077-3CA3-3FF7EC4B1F27}"/>
              </a:ext>
            </a:extLst>
          </p:cNvPr>
          <p:cNvSpPr>
            <a:spLocks noChangeArrowheads="1"/>
          </p:cNvSpPr>
          <p:nvPr/>
        </p:nvSpPr>
        <p:spPr bwMode="auto">
          <a:xfrm>
            <a:off x="2439715" y="3651617"/>
            <a:ext cx="7959319"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itka Small" panose="02000505000000020004" pitchFamily="2" charset="0"/>
              </a:rPr>
              <a:t>To determine how many items a tuple has, use the </a:t>
            </a:r>
            <a:r>
              <a:rPr kumimoji="0" lang="en-US" altLang="en-US" b="0" i="0" u="none" strike="noStrike" cap="none" normalizeH="0" baseline="0" dirty="0" err="1">
                <a:ln>
                  <a:noFill/>
                </a:ln>
                <a:solidFill>
                  <a:srgbClr val="DC143C"/>
                </a:solidFill>
                <a:effectLst/>
                <a:latin typeface="Sitka Small" panose="02000505000000020004" pitchFamily="2" charset="0"/>
              </a:rPr>
              <a:t>len</a:t>
            </a:r>
            <a:r>
              <a:rPr kumimoji="0" lang="en-US" altLang="en-US" b="0" i="0" u="none" strike="noStrike" cap="none" normalizeH="0" baseline="0" dirty="0">
                <a:ln>
                  <a:noFill/>
                </a:ln>
                <a:solidFill>
                  <a:srgbClr val="DC143C"/>
                </a:solidFill>
                <a:effectLst/>
                <a:latin typeface="Sitka Small" panose="02000505000000020004" pitchFamily="2" charset="0"/>
              </a:rPr>
              <a:t>()</a:t>
            </a:r>
            <a:r>
              <a:rPr kumimoji="0" lang="en-US" altLang="en-US" b="0" i="0" u="none" strike="noStrike" cap="none" normalizeH="0" baseline="0" dirty="0">
                <a:ln>
                  <a:noFill/>
                </a:ln>
                <a:solidFill>
                  <a:srgbClr val="000000"/>
                </a:solidFill>
                <a:effectLst/>
                <a:latin typeface="Sitka Small" panose="02000505000000020004" pitchFamily="2" charset="0"/>
              </a:rPr>
              <a:t> function:</a:t>
            </a:r>
            <a:endParaRPr kumimoji="0" lang="en-US" altLang="en-US" sz="32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118820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3427800" y="423557"/>
            <a:ext cx="7794382" cy="763600"/>
          </a:xfrm>
          <a:prstGeom prst="rect">
            <a:avLst/>
          </a:prstGeom>
          <a:solidFill>
            <a:schemeClr val="accent1">
              <a:lumMod val="60000"/>
              <a:lumOff val="4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267" dirty="0">
                <a:solidFill>
                  <a:srgbClr val="000000"/>
                </a:solidFill>
                <a:latin typeface="Algerian" panose="04020705040A02060702" pitchFamily="82" charset="0"/>
              </a:rPr>
              <a:t>Create tuple with one item</a:t>
            </a:r>
            <a:endParaRPr lang="en-US" sz="4267" dirty="0">
              <a:latin typeface="Algerian" panose="04020705040A02060702" pitchFamily="82" charset="0"/>
            </a:endParaRPr>
          </a:p>
        </p:txBody>
      </p:sp>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sp>
        <p:nvSpPr>
          <p:cNvPr id="6" name="Rectangle 1">
            <a:extLst>
              <a:ext uri="{FF2B5EF4-FFF2-40B4-BE49-F238E27FC236}">
                <a16:creationId xmlns:a16="http://schemas.microsoft.com/office/drawing/2014/main" id="{88F4A791-0CBC-8077-3CA3-3FF7EC4B1F27}"/>
              </a:ext>
            </a:extLst>
          </p:cNvPr>
          <p:cNvSpPr>
            <a:spLocks noChangeArrowheads="1"/>
          </p:cNvSpPr>
          <p:nvPr/>
        </p:nvSpPr>
        <p:spPr bwMode="auto">
          <a:xfrm>
            <a:off x="2439715" y="3651617"/>
            <a:ext cx="7959319"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itka Small" panose="02000505000000020004" pitchFamily="2" charset="0"/>
              </a:rPr>
              <a:t>To determine how many items a tuple has, use the </a:t>
            </a:r>
            <a:r>
              <a:rPr kumimoji="0" lang="en-US" altLang="en-US" b="0" i="0" u="none" strike="noStrike" cap="none" normalizeH="0" baseline="0" dirty="0" err="1">
                <a:ln>
                  <a:noFill/>
                </a:ln>
                <a:solidFill>
                  <a:srgbClr val="DC143C"/>
                </a:solidFill>
                <a:effectLst/>
                <a:latin typeface="Sitka Small" panose="02000505000000020004" pitchFamily="2" charset="0"/>
              </a:rPr>
              <a:t>len</a:t>
            </a:r>
            <a:r>
              <a:rPr kumimoji="0" lang="en-US" altLang="en-US" b="0" i="0" u="none" strike="noStrike" cap="none" normalizeH="0" baseline="0" dirty="0">
                <a:ln>
                  <a:noFill/>
                </a:ln>
                <a:solidFill>
                  <a:srgbClr val="DC143C"/>
                </a:solidFill>
                <a:effectLst/>
                <a:latin typeface="Sitka Small" panose="02000505000000020004" pitchFamily="2" charset="0"/>
              </a:rPr>
              <a:t>()</a:t>
            </a:r>
            <a:r>
              <a:rPr kumimoji="0" lang="en-US" altLang="en-US" b="0" i="0" u="none" strike="noStrike" cap="none" normalizeH="0" baseline="0" dirty="0">
                <a:ln>
                  <a:noFill/>
                </a:ln>
                <a:solidFill>
                  <a:srgbClr val="000000"/>
                </a:solidFill>
                <a:effectLst/>
                <a:latin typeface="Sitka Small" panose="02000505000000020004" pitchFamily="2" charset="0"/>
              </a:rPr>
              <a:t> function:</a:t>
            </a:r>
            <a:endParaRPr kumimoji="0" lang="en-US" altLang="en-US" sz="32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EE7F3075-93B7-889E-AE57-9E264A69471F}"/>
              </a:ext>
            </a:extLst>
          </p:cNvPr>
          <p:cNvPicPr>
            <a:picLocks noChangeAspect="1"/>
          </p:cNvPicPr>
          <p:nvPr/>
        </p:nvPicPr>
        <p:blipFill rotWithShape="1">
          <a:blip r:embed="rId14"/>
          <a:srcRect l="2595" t="12709" r="78086" b="44846"/>
          <a:stretch/>
        </p:blipFill>
        <p:spPr>
          <a:xfrm>
            <a:off x="1993527" y="1188339"/>
            <a:ext cx="9131674" cy="5447928"/>
          </a:xfrm>
          <a:prstGeom prst="rect">
            <a:avLst/>
          </a:prstGeom>
        </p:spPr>
      </p:pic>
    </p:spTree>
    <p:extLst>
      <p:ext uri="{BB962C8B-B14F-4D97-AF65-F5344CB8AC3E}">
        <p14:creationId xmlns:p14="http://schemas.microsoft.com/office/powerpoint/2010/main" val="2615989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rgbClr val="000000"/>
                </a:solidFill>
                <a:latin typeface="Algerian" panose="04020705040A02060702" pitchFamily="82" charset="0"/>
              </a:rPr>
              <a:t>Tuple items-data type</a:t>
            </a:r>
            <a:endParaRPr lang="en-US" sz="4000" dirty="0">
              <a:latin typeface="Algerian" panose="04020705040A02060702" pitchFamily="82" charset="0"/>
            </a:endParaRPr>
          </a:p>
        </p:txBody>
      </p:sp>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sp>
        <p:nvSpPr>
          <p:cNvPr id="6" name="Rectangle 1">
            <a:extLst>
              <a:ext uri="{FF2B5EF4-FFF2-40B4-BE49-F238E27FC236}">
                <a16:creationId xmlns:a16="http://schemas.microsoft.com/office/drawing/2014/main" id="{88F4A791-0CBC-8077-3CA3-3FF7EC4B1F27}"/>
              </a:ext>
            </a:extLst>
          </p:cNvPr>
          <p:cNvSpPr>
            <a:spLocks noChangeArrowheads="1"/>
          </p:cNvSpPr>
          <p:nvPr/>
        </p:nvSpPr>
        <p:spPr bwMode="auto">
          <a:xfrm>
            <a:off x="2439715" y="3651617"/>
            <a:ext cx="7959319"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itka Small" panose="02000505000000020004" pitchFamily="2" charset="0"/>
              </a:rPr>
              <a:t>To determine how many items a tuple has, use the </a:t>
            </a:r>
            <a:r>
              <a:rPr kumimoji="0" lang="en-US" altLang="en-US" b="0" i="0" u="none" strike="noStrike" cap="none" normalizeH="0" baseline="0" dirty="0" err="1">
                <a:ln>
                  <a:noFill/>
                </a:ln>
                <a:solidFill>
                  <a:srgbClr val="DC143C"/>
                </a:solidFill>
                <a:effectLst/>
                <a:latin typeface="Sitka Small" panose="02000505000000020004" pitchFamily="2" charset="0"/>
              </a:rPr>
              <a:t>len</a:t>
            </a:r>
            <a:r>
              <a:rPr kumimoji="0" lang="en-US" altLang="en-US" b="0" i="0" u="none" strike="noStrike" cap="none" normalizeH="0" baseline="0" dirty="0">
                <a:ln>
                  <a:noFill/>
                </a:ln>
                <a:solidFill>
                  <a:srgbClr val="DC143C"/>
                </a:solidFill>
                <a:effectLst/>
                <a:latin typeface="Sitka Small" panose="02000505000000020004" pitchFamily="2" charset="0"/>
              </a:rPr>
              <a:t>()</a:t>
            </a:r>
            <a:r>
              <a:rPr kumimoji="0" lang="en-US" altLang="en-US" b="0" i="0" u="none" strike="noStrike" cap="none" normalizeH="0" baseline="0" dirty="0">
                <a:ln>
                  <a:noFill/>
                </a:ln>
                <a:solidFill>
                  <a:srgbClr val="000000"/>
                </a:solidFill>
                <a:effectLst/>
                <a:latin typeface="Sitka Small" panose="02000505000000020004" pitchFamily="2" charset="0"/>
              </a:rPr>
              <a:t> function:</a:t>
            </a:r>
            <a:endParaRPr kumimoji="0" lang="en-US" altLang="en-US" sz="3200" b="0" i="0" u="none" strike="noStrike" cap="none" normalizeH="0" baseline="0" dirty="0">
              <a:ln>
                <a:noFill/>
              </a:ln>
              <a:solidFill>
                <a:schemeClr val="tx1"/>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3505E882-6EC5-FA0F-EECA-9EC4AC13CC6E}"/>
              </a:ext>
            </a:extLst>
          </p:cNvPr>
          <p:cNvPicPr>
            <a:picLocks noChangeAspect="1"/>
          </p:cNvPicPr>
          <p:nvPr/>
        </p:nvPicPr>
        <p:blipFill rotWithShape="1">
          <a:blip r:embed="rId14"/>
          <a:srcRect l="2595" t="14661" r="71886" b="59512"/>
          <a:stretch/>
        </p:blipFill>
        <p:spPr>
          <a:xfrm>
            <a:off x="1992799" y="1197832"/>
            <a:ext cx="9104691" cy="5366343"/>
          </a:xfrm>
          <a:prstGeom prst="rect">
            <a:avLst/>
          </a:prstGeom>
        </p:spPr>
      </p:pic>
      <p:sp>
        <p:nvSpPr>
          <p:cNvPr id="9" name="TextBox 8">
            <a:extLst>
              <a:ext uri="{FF2B5EF4-FFF2-40B4-BE49-F238E27FC236}">
                <a16:creationId xmlns:a16="http://schemas.microsoft.com/office/drawing/2014/main" id="{40F985C9-76E2-D38D-7003-B7743E7D2EA4}"/>
              </a:ext>
            </a:extLst>
          </p:cNvPr>
          <p:cNvSpPr txBox="1"/>
          <p:nvPr/>
        </p:nvSpPr>
        <p:spPr>
          <a:xfrm>
            <a:off x="2279401" y="3727051"/>
            <a:ext cx="4502727"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Tuple items can be of any data type:</a:t>
            </a:r>
          </a:p>
        </p:txBody>
      </p:sp>
      <p:sp>
        <p:nvSpPr>
          <p:cNvPr id="3" name="TextBox 2">
            <a:extLst>
              <a:ext uri="{FF2B5EF4-FFF2-40B4-BE49-F238E27FC236}">
                <a16:creationId xmlns:a16="http://schemas.microsoft.com/office/drawing/2014/main" id="{21BF305B-6B36-A1E0-3FC6-467C5DC8E575}"/>
              </a:ext>
            </a:extLst>
          </p:cNvPr>
          <p:cNvSpPr txBox="1"/>
          <p:nvPr/>
        </p:nvSpPr>
        <p:spPr>
          <a:xfrm>
            <a:off x="2367133" y="4092756"/>
            <a:ext cx="4225636" cy="369332"/>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String, int and </a:t>
            </a:r>
            <a:r>
              <a:rPr lang="en-US" b="0" i="0" dirty="0" err="1">
                <a:solidFill>
                  <a:srgbClr val="000000"/>
                </a:solidFill>
                <a:effectLst/>
                <a:latin typeface="Verdana" panose="020B0604030504040204" pitchFamily="34" charset="0"/>
              </a:rPr>
              <a:t>boolean</a:t>
            </a:r>
            <a:r>
              <a:rPr lang="en-US" b="0" i="0" dirty="0">
                <a:solidFill>
                  <a:srgbClr val="000000"/>
                </a:solidFill>
                <a:effectLst/>
                <a:latin typeface="Verdana" panose="020B0604030504040204" pitchFamily="34" charset="0"/>
              </a:rPr>
              <a:t> data types:</a:t>
            </a:r>
          </a:p>
        </p:txBody>
      </p:sp>
    </p:spTree>
    <p:extLst>
      <p:ext uri="{BB962C8B-B14F-4D97-AF65-F5344CB8AC3E}">
        <p14:creationId xmlns:p14="http://schemas.microsoft.com/office/powerpoint/2010/main" val="2299038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rgbClr val="000000"/>
                </a:solidFill>
                <a:latin typeface="Algerian" panose="04020705040A02060702" pitchFamily="82" charset="0"/>
              </a:rPr>
              <a:t>Tuple items-data type</a:t>
            </a:r>
            <a:endParaRPr lang="en-US" sz="4000" dirty="0">
              <a:latin typeface="Algerian" panose="04020705040A02060702" pitchFamily="82" charset="0"/>
            </a:endParaRPr>
          </a:p>
        </p:txBody>
      </p:sp>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pic>
        <p:nvPicPr>
          <p:cNvPr id="11" name="Picture 10">
            <a:extLst>
              <a:ext uri="{FF2B5EF4-FFF2-40B4-BE49-F238E27FC236}">
                <a16:creationId xmlns:a16="http://schemas.microsoft.com/office/drawing/2014/main" id="{EC048D97-CC22-DB73-5B80-F79DF1237AE0}"/>
              </a:ext>
            </a:extLst>
          </p:cNvPr>
          <p:cNvPicPr>
            <a:picLocks noChangeAspect="1"/>
          </p:cNvPicPr>
          <p:nvPr/>
        </p:nvPicPr>
        <p:blipFill rotWithShape="1">
          <a:blip r:embed="rId14"/>
          <a:srcRect l="2595" t="14637" r="66659" b="51855"/>
          <a:stretch/>
        </p:blipFill>
        <p:spPr>
          <a:xfrm>
            <a:off x="1884613" y="1189459"/>
            <a:ext cx="8960609" cy="5292446"/>
          </a:xfrm>
          <a:prstGeom prst="rect">
            <a:avLst/>
          </a:prstGeom>
        </p:spPr>
      </p:pic>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5" name="TextBox 14">
            <a:extLst>
              <a:ext uri="{FF2B5EF4-FFF2-40B4-BE49-F238E27FC236}">
                <a16:creationId xmlns:a16="http://schemas.microsoft.com/office/drawing/2014/main" id="{99BCA2F4-58B4-B625-AF2B-7B592FE1B0D8}"/>
              </a:ext>
            </a:extLst>
          </p:cNvPr>
          <p:cNvSpPr txBox="1"/>
          <p:nvPr/>
        </p:nvSpPr>
        <p:spPr>
          <a:xfrm>
            <a:off x="2740434" y="3300423"/>
            <a:ext cx="6096000" cy="369332"/>
          </a:xfrm>
          <a:prstGeom prst="rect">
            <a:avLst/>
          </a:prstGeom>
          <a:noFill/>
        </p:spPr>
        <p:txBody>
          <a:bodyPr wrap="square">
            <a:spAutoFit/>
          </a:bodyPr>
          <a:lstStyle/>
          <a:p>
            <a:pPr algn="l"/>
            <a:r>
              <a:rPr lang="en-US" dirty="0">
                <a:solidFill>
                  <a:srgbClr val="000000"/>
                </a:solidFill>
                <a:latin typeface="Verdana" panose="020B0604030504040204" pitchFamily="34" charset="0"/>
              </a:rPr>
              <a:t>-</a:t>
            </a:r>
            <a:r>
              <a:rPr lang="en-US" b="0" i="0" dirty="0">
                <a:solidFill>
                  <a:srgbClr val="000000"/>
                </a:solidFill>
                <a:effectLst/>
                <a:latin typeface="Verdana" panose="020B0604030504040204" pitchFamily="34" charset="0"/>
              </a:rPr>
              <a:t> with strings, integers and </a:t>
            </a:r>
            <a:r>
              <a:rPr lang="en-US" b="0" i="0" dirty="0" err="1">
                <a:solidFill>
                  <a:srgbClr val="000000"/>
                </a:solidFill>
                <a:effectLst/>
                <a:latin typeface="Verdana" panose="020B0604030504040204" pitchFamily="34" charset="0"/>
              </a:rPr>
              <a:t>boolean</a:t>
            </a:r>
            <a:r>
              <a:rPr lang="en-US" b="0" i="0" dirty="0">
                <a:solidFill>
                  <a:srgbClr val="000000"/>
                </a:solidFill>
                <a:effectLst/>
                <a:latin typeface="Verdana" panose="020B0604030504040204" pitchFamily="34" charset="0"/>
              </a:rPr>
              <a:t> values:</a:t>
            </a:r>
          </a:p>
        </p:txBody>
      </p:sp>
    </p:spTree>
    <p:extLst>
      <p:ext uri="{BB962C8B-B14F-4D97-AF65-F5344CB8AC3E}">
        <p14:creationId xmlns:p14="http://schemas.microsoft.com/office/powerpoint/2010/main" val="1740458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4"/>
          <p:cNvSpPr txBox="1">
            <a:spLocks noGrp="1"/>
          </p:cNvSpPr>
          <p:nvPr>
            <p:ph type="title"/>
          </p:nvPr>
        </p:nvSpPr>
        <p:spPr>
          <a:xfrm>
            <a:off x="3427800" y="3155417"/>
            <a:ext cx="6215200" cy="1016400"/>
          </a:xfrm>
          <a:prstGeom prst="rect">
            <a:avLst/>
          </a:prstGeom>
          <a:noFill/>
          <a:ln>
            <a:noFill/>
          </a:ln>
        </p:spPr>
        <p:txBody>
          <a:bodyPr spcFirstLastPara="1" vert="horz" wrap="square" lIns="0" tIns="0" rIns="0" bIns="0" rtlCol="0" anchor="ctr" anchorCtr="0">
            <a:noAutofit/>
          </a:bodyPr>
          <a:lstStyle/>
          <a:p>
            <a:r>
              <a:rPr lang="en"/>
              <a:t>ANALYSIS</a:t>
            </a:r>
            <a:endParaRPr/>
          </a:p>
        </p:txBody>
      </p:sp>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rgbClr val="000000"/>
                </a:solidFill>
                <a:latin typeface="Algerian" panose="04020705040A02060702" pitchFamily="82" charset="0"/>
              </a:rPr>
              <a:t>Type()</a:t>
            </a:r>
            <a:endParaRPr lang="en-US" sz="4000" dirty="0">
              <a:latin typeface="Algerian" panose="04020705040A02060702" pitchFamily="82" charset="0"/>
            </a:endParaRPr>
          </a:p>
        </p:txBody>
      </p:sp>
      <p:sp>
        <p:nvSpPr>
          <p:cNvPr id="7" name="TextBox 6">
            <a:extLst>
              <a:ext uri="{FF2B5EF4-FFF2-40B4-BE49-F238E27FC236}">
                <a16:creationId xmlns:a16="http://schemas.microsoft.com/office/drawing/2014/main" id="{4060F2F9-2670-B7B9-19D6-B72CE5874F52}"/>
              </a:ext>
            </a:extLst>
          </p:cNvPr>
          <p:cNvSpPr txBox="1"/>
          <p:nvPr/>
        </p:nvSpPr>
        <p:spPr>
          <a:xfrm>
            <a:off x="2204111" y="3634621"/>
            <a:ext cx="8641111"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Since tuples are indexed, they can have items with the same value:</a:t>
            </a:r>
            <a:endParaRPr lang="en-US" dirty="0">
              <a:latin typeface="Sitka Small" panose="02000505000000020004" pitchFamily="2"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5" name="TextBox 14">
            <a:extLst>
              <a:ext uri="{FF2B5EF4-FFF2-40B4-BE49-F238E27FC236}">
                <a16:creationId xmlns:a16="http://schemas.microsoft.com/office/drawing/2014/main" id="{99BCA2F4-58B4-B625-AF2B-7B592FE1B0D8}"/>
              </a:ext>
            </a:extLst>
          </p:cNvPr>
          <p:cNvSpPr txBox="1"/>
          <p:nvPr/>
        </p:nvSpPr>
        <p:spPr>
          <a:xfrm>
            <a:off x="2740434" y="3300423"/>
            <a:ext cx="6096000" cy="369332"/>
          </a:xfrm>
          <a:prstGeom prst="rect">
            <a:avLst/>
          </a:prstGeom>
          <a:noFill/>
        </p:spPr>
        <p:txBody>
          <a:bodyPr wrap="square">
            <a:spAutoFit/>
          </a:bodyPr>
          <a:lstStyle/>
          <a:p>
            <a:pPr algn="l"/>
            <a:r>
              <a:rPr lang="en-US" dirty="0">
                <a:solidFill>
                  <a:srgbClr val="000000"/>
                </a:solidFill>
                <a:latin typeface="Verdana" panose="020B0604030504040204" pitchFamily="34" charset="0"/>
              </a:rPr>
              <a:t>-</a:t>
            </a:r>
            <a:r>
              <a:rPr lang="en-US" b="0" i="0" dirty="0">
                <a:solidFill>
                  <a:srgbClr val="000000"/>
                </a:solidFill>
                <a:effectLst/>
                <a:latin typeface="Verdana" panose="020B0604030504040204" pitchFamily="34" charset="0"/>
              </a:rPr>
              <a:t> with strings, integers and </a:t>
            </a:r>
            <a:r>
              <a:rPr lang="en-US" b="0" i="0" dirty="0" err="1">
                <a:solidFill>
                  <a:srgbClr val="000000"/>
                </a:solidFill>
                <a:effectLst/>
                <a:latin typeface="Verdana" panose="020B0604030504040204" pitchFamily="34" charset="0"/>
              </a:rPr>
              <a:t>boolean</a:t>
            </a:r>
            <a:r>
              <a:rPr lang="en-US" b="0" i="0" dirty="0">
                <a:solidFill>
                  <a:srgbClr val="000000"/>
                </a:solidFill>
                <a:effectLst/>
                <a:latin typeface="Verdana" panose="020B0604030504040204" pitchFamily="34" charset="0"/>
              </a:rPr>
              <a:t> values:</a:t>
            </a:r>
          </a:p>
        </p:txBody>
      </p:sp>
      <p:pic>
        <p:nvPicPr>
          <p:cNvPr id="3" name="Picture 2">
            <a:extLst>
              <a:ext uri="{FF2B5EF4-FFF2-40B4-BE49-F238E27FC236}">
                <a16:creationId xmlns:a16="http://schemas.microsoft.com/office/drawing/2014/main" id="{44929671-6732-6F25-DDF1-CD306D06E044}"/>
              </a:ext>
            </a:extLst>
          </p:cNvPr>
          <p:cNvPicPr>
            <a:picLocks noChangeAspect="1"/>
          </p:cNvPicPr>
          <p:nvPr/>
        </p:nvPicPr>
        <p:blipFill rotWithShape="1">
          <a:blip r:embed="rId14"/>
          <a:srcRect l="2595" t="12911" r="70114" b="56951"/>
          <a:stretch/>
        </p:blipFill>
        <p:spPr>
          <a:xfrm>
            <a:off x="1987639" y="1189459"/>
            <a:ext cx="9123706" cy="5374716"/>
          </a:xfrm>
          <a:prstGeom prst="rect">
            <a:avLst/>
          </a:prstGeom>
        </p:spPr>
      </p:pic>
      <p:sp>
        <p:nvSpPr>
          <p:cNvPr id="6" name="TextBox 5">
            <a:extLst>
              <a:ext uri="{FF2B5EF4-FFF2-40B4-BE49-F238E27FC236}">
                <a16:creationId xmlns:a16="http://schemas.microsoft.com/office/drawing/2014/main" id="{4109527E-7383-4A89-D21C-B5309AA31810}"/>
              </a:ext>
            </a:extLst>
          </p:cNvPr>
          <p:cNvSpPr txBox="1"/>
          <p:nvPr/>
        </p:nvSpPr>
        <p:spPr>
          <a:xfrm>
            <a:off x="2284561" y="3412607"/>
            <a:ext cx="7066504" cy="646331"/>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From Python's perspective, tuples are defined as objects with the data type 'tuple':</a:t>
            </a:r>
          </a:p>
        </p:txBody>
      </p:sp>
    </p:spTree>
    <p:extLst>
      <p:ext uri="{BB962C8B-B14F-4D97-AF65-F5344CB8AC3E}">
        <p14:creationId xmlns:p14="http://schemas.microsoft.com/office/powerpoint/2010/main" val="870888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a:t>03.</a:t>
            </a:r>
            <a:endParaRPr/>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rgbClr val="000000"/>
                </a:solidFill>
                <a:latin typeface="Georgia" panose="02040502050405020303" pitchFamily="18" charset="0"/>
              </a:rPr>
              <a:t>The tuple() Constructor</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pic>
        <p:nvPicPr>
          <p:cNvPr id="11" name="Picture 10">
            <a:extLst>
              <a:ext uri="{FF2B5EF4-FFF2-40B4-BE49-F238E27FC236}">
                <a16:creationId xmlns:a16="http://schemas.microsoft.com/office/drawing/2014/main" id="{38DDB662-D905-79D4-ADA8-E098E98772A8}"/>
              </a:ext>
            </a:extLst>
          </p:cNvPr>
          <p:cNvPicPr>
            <a:picLocks noChangeAspect="1"/>
          </p:cNvPicPr>
          <p:nvPr/>
        </p:nvPicPr>
        <p:blipFill rotWithShape="1">
          <a:blip r:embed="rId14"/>
          <a:srcRect l="2596" t="14661" r="66846" b="57193"/>
          <a:stretch/>
        </p:blipFill>
        <p:spPr>
          <a:xfrm>
            <a:off x="2062744" y="1273940"/>
            <a:ext cx="9104020" cy="5362327"/>
          </a:xfrm>
          <a:prstGeom prst="rect">
            <a:avLst/>
          </a:prstGeom>
        </p:spPr>
      </p:pic>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Tree>
    <p:extLst>
      <p:ext uri="{BB962C8B-B14F-4D97-AF65-F5344CB8AC3E}">
        <p14:creationId xmlns:p14="http://schemas.microsoft.com/office/powerpoint/2010/main" val="1126856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B9AA8-ABDB-ADA6-4C4F-7D3AFF283D8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90D9BB6-6FF5-D1B9-B432-CF1757E5627A}"/>
              </a:ext>
            </a:extLst>
          </p:cNvPr>
          <p:cNvSpPr>
            <a:spLocks noGrp="1"/>
          </p:cNvSpPr>
          <p:nvPr>
            <p:ph type="sldNum" sz="quarter" idx="11"/>
          </p:nvPr>
        </p:nvSpPr>
        <p:spPr/>
        <p:txBody>
          <a:bodyPr/>
          <a:lstStyle/>
          <a:p>
            <a:fld id="{294A09A9-5501-47C1-A89A-A340965A2BE2}" type="slidenum">
              <a:rPr lang="en-US" smtClean="0"/>
              <a:pPr/>
              <a:t>68</a:t>
            </a:fld>
            <a:endParaRPr lang="en-US" dirty="0"/>
          </a:p>
        </p:txBody>
      </p:sp>
      <p:sp>
        <p:nvSpPr>
          <p:cNvPr id="2" name="Google Shape;1324;p48">
            <a:extLst>
              <a:ext uri="{FF2B5EF4-FFF2-40B4-BE49-F238E27FC236}">
                <a16:creationId xmlns:a16="http://schemas.microsoft.com/office/drawing/2014/main" id="{492B552C-DA12-5D86-44C6-DC5AC0408D0C}"/>
              </a:ext>
            </a:extLst>
          </p:cNvPr>
          <p:cNvSpPr txBox="1">
            <a:spLocks/>
          </p:cNvSpPr>
          <p:nvPr/>
        </p:nvSpPr>
        <p:spPr>
          <a:xfrm>
            <a:off x="5029398" y="4519462"/>
            <a:ext cx="7162602"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2800" b="0" i="0" dirty="0">
                <a:solidFill>
                  <a:srgbClr val="000000"/>
                </a:solidFill>
                <a:effectLst/>
                <a:latin typeface="Algerian" panose="04020705040A02060702" pitchFamily="82" charset="0"/>
              </a:rPr>
              <a:t>Python Collections (Arrays)</a:t>
            </a:r>
          </a:p>
        </p:txBody>
      </p:sp>
      <p:sp>
        <p:nvSpPr>
          <p:cNvPr id="7" name="TextBox 6">
            <a:extLst>
              <a:ext uri="{FF2B5EF4-FFF2-40B4-BE49-F238E27FC236}">
                <a16:creationId xmlns:a16="http://schemas.microsoft.com/office/drawing/2014/main" id="{6B31AFB4-06CB-F76F-BD7A-61FAE70D47D7}"/>
              </a:ext>
            </a:extLst>
          </p:cNvPr>
          <p:cNvSpPr txBox="1"/>
          <p:nvPr/>
        </p:nvSpPr>
        <p:spPr>
          <a:xfrm>
            <a:off x="2175164" y="1389515"/>
            <a:ext cx="8091054" cy="2862322"/>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There are four collection data types in the Python programming language:</a:t>
            </a:r>
          </a:p>
          <a:p>
            <a:pPr algn="l">
              <a:buFont typeface="Arial" panose="020B0604020202020204" pitchFamily="34" charset="0"/>
              <a:buChar char="•"/>
            </a:pPr>
            <a:r>
              <a:rPr lang="en-US" b="1" i="0" dirty="0">
                <a:solidFill>
                  <a:srgbClr val="FF0000"/>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List</a:t>
            </a:r>
            <a:r>
              <a:rPr lang="en-US" b="0" i="0" dirty="0">
                <a:solidFill>
                  <a:srgbClr val="000000"/>
                </a:solidFill>
                <a:effectLst/>
                <a:latin typeface="Verdana" panose="020B0604030504040204" pitchFamily="34" charset="0"/>
              </a:rPr>
              <a:t> is a collection which is ordered and changeable. Allows duplicate members.</a:t>
            </a:r>
          </a:p>
          <a:p>
            <a:pPr algn="l">
              <a:buFont typeface="Arial" panose="020B0604020202020204" pitchFamily="34" charset="0"/>
              <a:buChar char="•"/>
            </a:pPr>
            <a:r>
              <a:rPr lang="en-US" b="1" i="0" dirty="0">
                <a:solidFill>
                  <a:srgbClr val="FF0000"/>
                </a:solidFill>
                <a:effectLst/>
                <a:latin typeface="Verdana" panose="020B0604030504040204" pitchFamily="34" charset="0"/>
              </a:rPr>
              <a:t>Tuple</a:t>
            </a:r>
            <a:r>
              <a:rPr lang="en-US" b="0" i="0" dirty="0">
                <a:solidFill>
                  <a:srgbClr val="000000"/>
                </a:solidFill>
                <a:effectLst/>
                <a:latin typeface="Verdana" panose="020B0604030504040204" pitchFamily="34" charset="0"/>
              </a:rPr>
              <a:t> is a collection which is ordered and unchangeable. Allows duplicate members.</a:t>
            </a:r>
          </a:p>
          <a:p>
            <a:pPr algn="l">
              <a:buFont typeface="Arial" panose="020B0604020202020204" pitchFamily="34" charset="0"/>
              <a:buChar char="•"/>
            </a:pPr>
            <a:r>
              <a:rPr lang="en-US" b="1" i="0" dirty="0">
                <a:solidFill>
                  <a:srgbClr val="FF0000"/>
                </a:solidFill>
                <a:effectLst/>
                <a:latin typeface="Verdana" panose="020B0604030504040204" pitchFamily="34" charset="0"/>
                <a:hlinkClick r:id="rId3">
                  <a:extLst>
                    <a:ext uri="{A12FA001-AC4F-418D-AE19-62706E023703}">
                      <ahyp:hlinkClr xmlns:ahyp="http://schemas.microsoft.com/office/drawing/2018/hyperlinkcolor" val="tx"/>
                    </a:ext>
                  </a:extLst>
                </a:hlinkClick>
              </a:rPr>
              <a:t>Set</a:t>
            </a:r>
            <a:r>
              <a:rPr lang="en-US" b="0" i="0" dirty="0">
                <a:solidFill>
                  <a:srgbClr val="000000"/>
                </a:solidFill>
                <a:effectLst/>
                <a:latin typeface="Verdana" panose="020B0604030504040204" pitchFamily="34" charset="0"/>
              </a:rPr>
              <a:t> is a collection which is unordered, unchangeable*, and unindexed. No duplicate members.</a:t>
            </a:r>
          </a:p>
          <a:p>
            <a:pPr algn="l">
              <a:buFont typeface="Arial" panose="020B0604020202020204" pitchFamily="34" charset="0"/>
              <a:buChar char="•"/>
            </a:pPr>
            <a:r>
              <a:rPr lang="en-US" b="1" i="0" dirty="0">
                <a:solidFill>
                  <a:srgbClr val="FF0000"/>
                </a:solidFill>
                <a:effectLst/>
                <a:latin typeface="Verdana" panose="020B0604030504040204" pitchFamily="34" charset="0"/>
                <a:hlinkClick r:id="rId4">
                  <a:extLst>
                    <a:ext uri="{A12FA001-AC4F-418D-AE19-62706E023703}">
                      <ahyp:hlinkClr xmlns:ahyp="http://schemas.microsoft.com/office/drawing/2018/hyperlinkcolor" val="tx"/>
                    </a:ext>
                  </a:extLst>
                </a:hlinkClick>
              </a:rPr>
              <a:t>Dictionary</a:t>
            </a:r>
            <a:r>
              <a:rPr lang="en-US" b="0" i="0" dirty="0">
                <a:solidFill>
                  <a:srgbClr val="FF0000"/>
                </a:solidFill>
                <a:effectLst/>
                <a:latin typeface="Verdana" panose="020B0604030504040204" pitchFamily="34" charset="0"/>
              </a:rPr>
              <a:t> </a:t>
            </a:r>
            <a:r>
              <a:rPr lang="en-US" b="0" i="0" dirty="0">
                <a:solidFill>
                  <a:srgbClr val="000000"/>
                </a:solidFill>
                <a:effectLst/>
                <a:latin typeface="Verdana" panose="020B0604030504040204" pitchFamily="34" charset="0"/>
              </a:rPr>
              <a:t>is a collection which is ordered** and changeable. No duplicate members.</a:t>
            </a:r>
          </a:p>
        </p:txBody>
      </p:sp>
    </p:spTree>
    <p:extLst>
      <p:ext uri="{BB962C8B-B14F-4D97-AF65-F5344CB8AC3E}">
        <p14:creationId xmlns:p14="http://schemas.microsoft.com/office/powerpoint/2010/main" val="4071824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38050" y="3189069"/>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access TUPLE itemS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87941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12" name="Google Shape;747;p40">
            <a:extLst>
              <a:ext uri="{FF2B5EF4-FFF2-40B4-BE49-F238E27FC236}">
                <a16:creationId xmlns:a16="http://schemas.microsoft.com/office/drawing/2014/main" id="{71EEF83C-B877-ADD2-6059-A20D37393BD9}"/>
              </a:ext>
            </a:extLst>
          </p:cNvPr>
          <p:cNvSpPr txBox="1">
            <a:spLocks noGrp="1"/>
          </p:cNvSpPr>
          <p:nvPr>
            <p:ph type="title"/>
          </p:nvPr>
        </p:nvSpPr>
        <p:spPr>
          <a:xfrm>
            <a:off x="2452520" y="3104942"/>
            <a:ext cx="6915900" cy="572700"/>
          </a:xfrm>
          <a:prstGeom prst="rect">
            <a:avLst/>
          </a:prstGeom>
        </p:spPr>
        <p:txBody>
          <a:bodyPr spcFirstLastPara="1" vert="horz" wrap="square" lIns="0" tIns="0" rIns="0" bIns="0" rtlCol="0" anchor="ctr" anchorCtr="0">
            <a:noAutofit/>
          </a:bodyPr>
          <a:lstStyle/>
          <a:p>
            <a:r>
              <a:rPr lang="en-US" sz="5400" dirty="0">
                <a:latin typeface="Algerian" panose="04020705040A02060702" pitchFamily="82" charset="0"/>
              </a:rPr>
              <a:t>Python Syntax</a:t>
            </a:r>
            <a:endParaRPr sz="5400" dirty="0">
              <a:latin typeface="Algerian" panose="04020705040A02060702" pitchFamily="82" charset="0"/>
            </a:endParaRPr>
          </a:p>
        </p:txBody>
      </p:sp>
    </p:spTree>
    <p:extLst>
      <p:ext uri="{BB962C8B-B14F-4D97-AF65-F5344CB8AC3E}">
        <p14:creationId xmlns:p14="http://schemas.microsoft.com/office/powerpoint/2010/main" val="1563980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 sz="3600" dirty="0">
                <a:solidFill>
                  <a:schemeClr val="tx1"/>
                </a:solidFill>
                <a:latin typeface="Algerian" panose="04020705040A02060702" pitchFamily="82" charset="0"/>
              </a:rPr>
              <a:t>access TUPLE itemS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pic>
        <p:nvPicPr>
          <p:cNvPr id="3" name="Picture 2">
            <a:extLst>
              <a:ext uri="{FF2B5EF4-FFF2-40B4-BE49-F238E27FC236}">
                <a16:creationId xmlns:a16="http://schemas.microsoft.com/office/drawing/2014/main" id="{500B4905-C5F5-A6B9-785B-DEAE82FBDE3A}"/>
              </a:ext>
            </a:extLst>
          </p:cNvPr>
          <p:cNvPicPr>
            <a:picLocks noChangeAspect="1"/>
          </p:cNvPicPr>
          <p:nvPr/>
        </p:nvPicPr>
        <p:blipFill rotWithShape="1">
          <a:blip r:embed="rId14"/>
          <a:srcRect l="2595" t="13113" r="68977" b="57194"/>
          <a:stretch/>
        </p:blipFill>
        <p:spPr>
          <a:xfrm>
            <a:off x="2197575" y="1218493"/>
            <a:ext cx="8987698" cy="5417774"/>
          </a:xfrm>
          <a:prstGeom prst="rect">
            <a:avLst/>
          </a:prstGeom>
        </p:spPr>
      </p:pic>
      <p:sp>
        <p:nvSpPr>
          <p:cNvPr id="6" name="TextBox 5">
            <a:extLst>
              <a:ext uri="{FF2B5EF4-FFF2-40B4-BE49-F238E27FC236}">
                <a16:creationId xmlns:a16="http://schemas.microsoft.com/office/drawing/2014/main" id="{8A9E644F-9780-9AAB-E4F2-1DD2F9D173C3}"/>
              </a:ext>
            </a:extLst>
          </p:cNvPr>
          <p:cNvSpPr txBox="1"/>
          <p:nvPr/>
        </p:nvSpPr>
        <p:spPr>
          <a:xfrm>
            <a:off x="5539961" y="5537054"/>
            <a:ext cx="5273739" cy="646331"/>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You can access tuple items by referring to the index number, inside square brackets:</a:t>
            </a:r>
          </a:p>
        </p:txBody>
      </p:sp>
    </p:spTree>
    <p:extLst>
      <p:ext uri="{BB962C8B-B14F-4D97-AF65-F5344CB8AC3E}">
        <p14:creationId xmlns:p14="http://schemas.microsoft.com/office/powerpoint/2010/main" val="3584660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293825"/>
            <a:ext cx="92212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 sz="3600" dirty="0">
                <a:solidFill>
                  <a:schemeClr val="tx1"/>
                </a:solidFill>
                <a:latin typeface="Algerian" panose="04020705040A02060702" pitchFamily="82" charset="0"/>
              </a:rPr>
              <a:t>NEGATIVE INDEXING</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6" name="TextBox 5">
            <a:extLst>
              <a:ext uri="{FF2B5EF4-FFF2-40B4-BE49-F238E27FC236}">
                <a16:creationId xmlns:a16="http://schemas.microsoft.com/office/drawing/2014/main" id="{8A9E644F-9780-9AAB-E4F2-1DD2F9D173C3}"/>
              </a:ext>
            </a:extLst>
          </p:cNvPr>
          <p:cNvSpPr txBox="1"/>
          <p:nvPr/>
        </p:nvSpPr>
        <p:spPr>
          <a:xfrm>
            <a:off x="5539961" y="5537054"/>
            <a:ext cx="5273739" cy="646331"/>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You can access tuple items by referring to the index number, inside square brackets:</a:t>
            </a:r>
          </a:p>
        </p:txBody>
      </p:sp>
      <p:pic>
        <p:nvPicPr>
          <p:cNvPr id="5" name="Picture 4">
            <a:extLst>
              <a:ext uri="{FF2B5EF4-FFF2-40B4-BE49-F238E27FC236}">
                <a16:creationId xmlns:a16="http://schemas.microsoft.com/office/drawing/2014/main" id="{6C888ABC-24C4-7BDC-8FB4-CF8A2DBE8A0F}"/>
              </a:ext>
            </a:extLst>
          </p:cNvPr>
          <p:cNvPicPr>
            <a:picLocks noChangeAspect="1"/>
          </p:cNvPicPr>
          <p:nvPr/>
        </p:nvPicPr>
        <p:blipFill rotWithShape="1">
          <a:blip r:embed="rId14"/>
          <a:srcRect l="2594" t="13113" r="69659" b="56722"/>
          <a:stretch/>
        </p:blipFill>
        <p:spPr>
          <a:xfrm>
            <a:off x="2009932" y="1190947"/>
            <a:ext cx="9050735" cy="5432729"/>
          </a:xfrm>
          <a:prstGeom prst="rect">
            <a:avLst/>
          </a:prstGeom>
        </p:spPr>
      </p:pic>
      <p:sp>
        <p:nvSpPr>
          <p:cNvPr id="7" name="Rectangle 1">
            <a:extLst>
              <a:ext uri="{FF2B5EF4-FFF2-40B4-BE49-F238E27FC236}">
                <a16:creationId xmlns:a16="http://schemas.microsoft.com/office/drawing/2014/main" id="{1F891EBF-EA37-5AAC-7B91-057422090899}"/>
              </a:ext>
            </a:extLst>
          </p:cNvPr>
          <p:cNvSpPr>
            <a:spLocks noChangeArrowheads="1"/>
          </p:cNvSpPr>
          <p:nvPr/>
        </p:nvSpPr>
        <p:spPr bwMode="auto">
          <a:xfrm>
            <a:off x="4439002" y="5484961"/>
            <a:ext cx="66004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Negative indexing means start from the end.</a:t>
            </a:r>
            <a:endParaRPr kumimoji="0" lang="en-US" altLang="en-US" sz="1600" b="0" i="0" u="none" strike="noStrike" cap="none" normalizeH="0" baseline="0" dirty="0">
              <a:ln>
                <a:noFill/>
              </a:ln>
              <a:solidFill>
                <a:schemeClr val="tx1"/>
              </a:solidFill>
              <a:effectLst/>
              <a:latin typeface="Sitka Small" panose="02000505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143C"/>
                </a:solidFill>
                <a:effectLst/>
                <a:latin typeface="Sitka Small" panose="02000505000000020004" pitchFamily="2" charset="0"/>
              </a:rPr>
              <a:t>-1</a:t>
            </a:r>
            <a:r>
              <a:rPr kumimoji="0" lang="en-US" altLang="en-US" sz="1600" b="0" i="0" u="none" strike="noStrike" cap="none" normalizeH="0" baseline="0" dirty="0">
                <a:ln>
                  <a:noFill/>
                </a:ln>
                <a:solidFill>
                  <a:srgbClr val="000000"/>
                </a:solidFill>
                <a:effectLst/>
                <a:latin typeface="Sitka Small" panose="02000505000000020004" pitchFamily="2" charset="0"/>
              </a:rPr>
              <a:t> refers to the last item, </a:t>
            </a:r>
            <a:r>
              <a:rPr kumimoji="0" lang="en-US" altLang="en-US" sz="1600" b="0" i="0" u="none" strike="noStrike" cap="none" normalizeH="0" baseline="0" dirty="0">
                <a:ln>
                  <a:noFill/>
                </a:ln>
                <a:solidFill>
                  <a:srgbClr val="DC143C"/>
                </a:solidFill>
                <a:effectLst/>
                <a:latin typeface="Sitka Small" panose="02000505000000020004" pitchFamily="2" charset="0"/>
              </a:rPr>
              <a:t>-2</a:t>
            </a:r>
            <a:r>
              <a:rPr kumimoji="0" lang="en-US" altLang="en-US" sz="1600" b="0" i="0" u="none" strike="noStrike" cap="none" normalizeH="0" baseline="0" dirty="0">
                <a:ln>
                  <a:noFill/>
                </a:ln>
                <a:solidFill>
                  <a:srgbClr val="000000"/>
                </a:solidFill>
                <a:effectLst/>
                <a:latin typeface="Sitka Small" panose="02000505000000020004" pitchFamily="2" charset="0"/>
              </a:rPr>
              <a:t> refers to the second last item etc.</a:t>
            </a:r>
            <a:endParaRPr kumimoji="0" lang="en-US" altLang="en-US" sz="16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2808282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1" name="Google Shape;1201;p44"/>
          <p:cNvGrpSpPr/>
          <p:nvPr/>
        </p:nvGrpSpPr>
        <p:grpSpPr>
          <a:xfrm>
            <a:off x="3224467" y="4335067"/>
            <a:ext cx="6600400" cy="2301200"/>
            <a:chOff x="2418350" y="3251300"/>
            <a:chExt cx="4950300" cy="1725900"/>
          </a:xfrm>
        </p:grpSpPr>
        <p:sp>
          <p:nvSpPr>
            <p:cNvPr id="1202" name="Google Shape;1202;p4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3" name="Google Shape;1203;p4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04" name="Google Shape;1204;p4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205" name="Google Shape;1205;p44"/>
          <p:cNvSpPr txBox="1">
            <a:spLocks noGrp="1"/>
          </p:cNvSpPr>
          <p:nvPr>
            <p:ph type="subTitle" idx="1"/>
          </p:nvPr>
        </p:nvSpPr>
        <p:spPr>
          <a:xfrm>
            <a:off x="4213300" y="5322667"/>
            <a:ext cx="4644000" cy="935200"/>
          </a:xfrm>
          <a:prstGeom prst="rect">
            <a:avLst/>
          </a:prstGeom>
          <a:noFill/>
          <a:ln>
            <a:noFill/>
          </a:ln>
        </p:spPr>
        <p:txBody>
          <a:bodyPr spcFirstLastPara="1" vert="horz" wrap="square" lIns="0" tIns="0" rIns="0" bIns="0" rtlCol="0" anchor="ctr" anchorCtr="0">
            <a:noAutofit/>
          </a:bodyPr>
          <a:lstStyle/>
          <a:p>
            <a:pPr marL="0" indent="0"/>
            <a:r>
              <a:rPr lang="en"/>
              <a:t>You can enter a subtitle here if you need it</a:t>
            </a:r>
            <a:endParaRPr/>
          </a:p>
        </p:txBody>
      </p:sp>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177834" y="335190"/>
            <a:ext cx="4480833"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 sz="3600" dirty="0">
                <a:solidFill>
                  <a:schemeClr val="tx1"/>
                </a:solidFill>
                <a:latin typeface="Algerian" panose="04020705040A02060702" pitchFamily="82" charset="0"/>
              </a:rPr>
              <a:t>Range of indexes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6" name="TextBox 5">
            <a:extLst>
              <a:ext uri="{FF2B5EF4-FFF2-40B4-BE49-F238E27FC236}">
                <a16:creationId xmlns:a16="http://schemas.microsoft.com/office/drawing/2014/main" id="{8A9E644F-9780-9AAB-E4F2-1DD2F9D173C3}"/>
              </a:ext>
            </a:extLst>
          </p:cNvPr>
          <p:cNvSpPr txBox="1"/>
          <p:nvPr/>
        </p:nvSpPr>
        <p:spPr>
          <a:xfrm>
            <a:off x="5539961" y="5537054"/>
            <a:ext cx="5273739" cy="646331"/>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You can access tuple items by referring to the index number, inside square brackets:</a:t>
            </a:r>
          </a:p>
        </p:txBody>
      </p:sp>
      <p:sp>
        <p:nvSpPr>
          <p:cNvPr id="7" name="Rectangle 1">
            <a:extLst>
              <a:ext uri="{FF2B5EF4-FFF2-40B4-BE49-F238E27FC236}">
                <a16:creationId xmlns:a16="http://schemas.microsoft.com/office/drawing/2014/main" id="{1F891EBF-EA37-5AAC-7B91-057422090899}"/>
              </a:ext>
            </a:extLst>
          </p:cNvPr>
          <p:cNvSpPr>
            <a:spLocks noChangeArrowheads="1"/>
          </p:cNvSpPr>
          <p:nvPr/>
        </p:nvSpPr>
        <p:spPr bwMode="auto">
          <a:xfrm>
            <a:off x="4439002" y="5484961"/>
            <a:ext cx="66004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Negative indexing means start from the end.</a:t>
            </a:r>
            <a:endParaRPr kumimoji="0" lang="en-US" altLang="en-US" sz="1600" b="0" i="0" u="none" strike="noStrike" cap="none" normalizeH="0" baseline="0" dirty="0">
              <a:ln>
                <a:noFill/>
              </a:ln>
              <a:solidFill>
                <a:schemeClr val="tx1"/>
              </a:solidFill>
              <a:effectLst/>
              <a:latin typeface="Sitka Small" panose="02000505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143C"/>
                </a:solidFill>
                <a:effectLst/>
                <a:latin typeface="Sitka Small" panose="02000505000000020004" pitchFamily="2" charset="0"/>
              </a:rPr>
              <a:t>-1</a:t>
            </a:r>
            <a:r>
              <a:rPr kumimoji="0" lang="en-US" altLang="en-US" sz="1600" b="0" i="0" u="none" strike="noStrike" cap="none" normalizeH="0" baseline="0" dirty="0">
                <a:ln>
                  <a:noFill/>
                </a:ln>
                <a:solidFill>
                  <a:srgbClr val="000000"/>
                </a:solidFill>
                <a:effectLst/>
                <a:latin typeface="Sitka Small" panose="02000505000000020004" pitchFamily="2" charset="0"/>
              </a:rPr>
              <a:t> refers to the last item, </a:t>
            </a:r>
            <a:r>
              <a:rPr kumimoji="0" lang="en-US" altLang="en-US" sz="1600" b="0" i="0" u="none" strike="noStrike" cap="none" normalizeH="0" baseline="0" dirty="0">
                <a:ln>
                  <a:noFill/>
                </a:ln>
                <a:solidFill>
                  <a:srgbClr val="DC143C"/>
                </a:solidFill>
                <a:effectLst/>
                <a:latin typeface="Sitka Small" panose="02000505000000020004" pitchFamily="2" charset="0"/>
              </a:rPr>
              <a:t>-2</a:t>
            </a:r>
            <a:r>
              <a:rPr kumimoji="0" lang="en-US" altLang="en-US" sz="1600" b="0" i="0" u="none" strike="noStrike" cap="none" normalizeH="0" baseline="0" dirty="0">
                <a:ln>
                  <a:noFill/>
                </a:ln>
                <a:solidFill>
                  <a:srgbClr val="000000"/>
                </a:solidFill>
                <a:effectLst/>
                <a:latin typeface="Sitka Small" panose="02000505000000020004" pitchFamily="2" charset="0"/>
              </a:rPr>
              <a:t> refers to the second last item etc.</a:t>
            </a:r>
            <a:endParaRPr kumimoji="0" lang="en-US" altLang="en-US" sz="16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E7ABDE14-75B1-E31A-DFA4-C004250D9046}"/>
              </a:ext>
            </a:extLst>
          </p:cNvPr>
          <p:cNvPicPr>
            <a:picLocks noChangeAspect="1"/>
          </p:cNvPicPr>
          <p:nvPr/>
        </p:nvPicPr>
        <p:blipFill rotWithShape="1">
          <a:blip r:embed="rId14"/>
          <a:srcRect l="3409" t="13114" r="50000" b="57135"/>
          <a:stretch/>
        </p:blipFill>
        <p:spPr>
          <a:xfrm>
            <a:off x="2157839" y="1230824"/>
            <a:ext cx="9121780" cy="5347623"/>
          </a:xfrm>
          <a:prstGeom prst="rect">
            <a:avLst/>
          </a:prstGeom>
        </p:spPr>
      </p:pic>
      <p:sp>
        <p:nvSpPr>
          <p:cNvPr id="9" name="TextBox 8">
            <a:extLst>
              <a:ext uri="{FF2B5EF4-FFF2-40B4-BE49-F238E27FC236}">
                <a16:creationId xmlns:a16="http://schemas.microsoft.com/office/drawing/2014/main" id="{5AB7CFE1-CB66-AF24-BD8C-7FC10D0296F0}"/>
              </a:ext>
            </a:extLst>
          </p:cNvPr>
          <p:cNvSpPr txBox="1"/>
          <p:nvPr/>
        </p:nvSpPr>
        <p:spPr>
          <a:xfrm>
            <a:off x="5288729" y="2931467"/>
            <a:ext cx="5738646" cy="1077218"/>
          </a:xfrm>
          <a:prstGeom prst="rect">
            <a:avLst/>
          </a:prstGeom>
          <a:noFill/>
        </p:spPr>
        <p:txBody>
          <a:bodyPr wrap="square">
            <a:spAutoFit/>
          </a:bodyPr>
          <a:lstStyle/>
          <a:p>
            <a:pPr marL="285750" indent="-285750" algn="l">
              <a:buFont typeface="Wingdings" panose="05000000000000000000" pitchFamily="2" charset="2"/>
              <a:buChar char="Ø"/>
            </a:pPr>
            <a:r>
              <a:rPr lang="en-US" sz="1600" b="0" i="0" dirty="0">
                <a:solidFill>
                  <a:srgbClr val="000000"/>
                </a:solidFill>
                <a:effectLst/>
                <a:latin typeface="Sitka Small" panose="02000505000000020004" pitchFamily="2" charset="0"/>
              </a:rPr>
              <a:t>You can specify a range of indexes by specifying where to start and where to end the range.</a:t>
            </a:r>
          </a:p>
          <a:p>
            <a:pPr marL="285750" indent="-285750" algn="l">
              <a:buFont typeface="Wingdings" panose="05000000000000000000" pitchFamily="2" charset="2"/>
              <a:buChar char="Ø"/>
            </a:pPr>
            <a:r>
              <a:rPr lang="en-US" sz="1600" b="0" i="0" dirty="0">
                <a:solidFill>
                  <a:srgbClr val="000000"/>
                </a:solidFill>
                <a:effectLst/>
                <a:latin typeface="Sitka Small" panose="02000505000000020004" pitchFamily="2" charset="0"/>
              </a:rPr>
              <a:t>When specifying a range, the return value will be</a:t>
            </a:r>
          </a:p>
          <a:p>
            <a:pPr algn="l"/>
            <a:r>
              <a:rPr lang="en-US" sz="1600" b="0" i="0" dirty="0">
                <a:solidFill>
                  <a:srgbClr val="000000"/>
                </a:solidFill>
                <a:effectLst/>
                <a:latin typeface="Sitka Small" panose="02000505000000020004" pitchFamily="2" charset="0"/>
              </a:rPr>
              <a:t>     a new tuple with the specified items.</a:t>
            </a:r>
          </a:p>
        </p:txBody>
      </p:sp>
    </p:spTree>
    <p:extLst>
      <p:ext uri="{BB962C8B-B14F-4D97-AF65-F5344CB8AC3E}">
        <p14:creationId xmlns:p14="http://schemas.microsoft.com/office/powerpoint/2010/main" val="1079505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60961" y="415890"/>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 sz="3200" dirty="0">
                <a:solidFill>
                  <a:schemeClr val="tx1"/>
                </a:solidFill>
                <a:latin typeface="Algerian" panose="04020705040A02060702" pitchFamily="82" charset="0"/>
              </a:rPr>
              <a:t>Range of negative indexes</a:t>
            </a:r>
            <a:endParaRPr lang="en-US" sz="36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pic>
        <p:nvPicPr>
          <p:cNvPr id="5" name="Picture 4">
            <a:extLst>
              <a:ext uri="{FF2B5EF4-FFF2-40B4-BE49-F238E27FC236}">
                <a16:creationId xmlns:a16="http://schemas.microsoft.com/office/drawing/2014/main" id="{7ECC5446-6D9C-B686-7CF9-6A8E48467D45}"/>
              </a:ext>
            </a:extLst>
          </p:cNvPr>
          <p:cNvPicPr>
            <a:picLocks noChangeAspect="1"/>
          </p:cNvPicPr>
          <p:nvPr/>
        </p:nvPicPr>
        <p:blipFill rotWithShape="1">
          <a:blip r:embed="rId14"/>
          <a:srcRect l="2494" t="14187" r="50000" b="58095"/>
          <a:stretch/>
        </p:blipFill>
        <p:spPr>
          <a:xfrm>
            <a:off x="1947269" y="1180492"/>
            <a:ext cx="9136367" cy="5016007"/>
          </a:xfrm>
          <a:prstGeom prst="rect">
            <a:avLst/>
          </a:prstGeom>
        </p:spPr>
      </p:pic>
      <p:sp>
        <p:nvSpPr>
          <p:cNvPr id="12" name="TextBox 11">
            <a:extLst>
              <a:ext uri="{FF2B5EF4-FFF2-40B4-BE49-F238E27FC236}">
                <a16:creationId xmlns:a16="http://schemas.microsoft.com/office/drawing/2014/main" id="{A74367B2-7A15-A8A9-8FCF-89C87E87CA4D}"/>
              </a:ext>
            </a:extLst>
          </p:cNvPr>
          <p:cNvSpPr txBox="1"/>
          <p:nvPr/>
        </p:nvSpPr>
        <p:spPr>
          <a:xfrm>
            <a:off x="2842173" y="3312086"/>
            <a:ext cx="5346347" cy="646331"/>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Specify negative indexes if you want to start </a:t>
            </a:r>
          </a:p>
          <a:p>
            <a:pPr algn="l"/>
            <a:r>
              <a:rPr lang="en-US" b="0" i="0" dirty="0">
                <a:solidFill>
                  <a:srgbClr val="000000"/>
                </a:solidFill>
                <a:effectLst/>
                <a:latin typeface="Verdana" panose="020B0604030504040204" pitchFamily="34" charset="0"/>
              </a:rPr>
              <a:t>the search from the end of the tuple:</a:t>
            </a:r>
          </a:p>
        </p:txBody>
      </p:sp>
    </p:spTree>
    <p:extLst>
      <p:ext uri="{BB962C8B-B14F-4D97-AF65-F5344CB8AC3E}">
        <p14:creationId xmlns:p14="http://schemas.microsoft.com/office/powerpoint/2010/main" val="4233921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7107" y="25138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C</a:t>
            </a:r>
            <a:r>
              <a:rPr lang="en" sz="3200" dirty="0">
                <a:solidFill>
                  <a:schemeClr val="tx1"/>
                </a:solidFill>
                <a:latin typeface="Algerian" panose="04020705040A02060702" pitchFamily="82" charset="0"/>
              </a:rPr>
              <a:t>heck if item values</a:t>
            </a:r>
            <a:endParaRPr lang="en-US" sz="36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pic>
        <p:nvPicPr>
          <p:cNvPr id="7" name="Picture 6">
            <a:extLst>
              <a:ext uri="{FF2B5EF4-FFF2-40B4-BE49-F238E27FC236}">
                <a16:creationId xmlns:a16="http://schemas.microsoft.com/office/drawing/2014/main" id="{1716C42F-EF4B-C59C-C0E7-16487092E7D2}"/>
              </a:ext>
            </a:extLst>
          </p:cNvPr>
          <p:cNvPicPr>
            <a:picLocks noChangeAspect="1"/>
          </p:cNvPicPr>
          <p:nvPr/>
        </p:nvPicPr>
        <p:blipFill rotWithShape="1">
          <a:blip r:embed="rId14"/>
          <a:srcRect l="2595" t="12911" r="65795" b="54859"/>
          <a:stretch/>
        </p:blipFill>
        <p:spPr>
          <a:xfrm>
            <a:off x="2069279" y="1242708"/>
            <a:ext cx="9125193" cy="5074965"/>
          </a:xfrm>
          <a:prstGeom prst="rect">
            <a:avLst/>
          </a:prstGeom>
        </p:spPr>
      </p:pic>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753133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update TUPLEs</a:t>
            </a:r>
            <a:endParaRPr dirty="0">
              <a:solidFill>
                <a:schemeClr val="tx1"/>
              </a:solidFill>
              <a:latin typeface="Algerian" panose="04020705040A02060702" pitchFamily="82" charset="0"/>
            </a:endParaRPr>
          </a:p>
        </p:txBody>
      </p:sp>
      <p:sp>
        <p:nvSpPr>
          <p:cNvPr id="4" name="TextBox 3">
            <a:extLst>
              <a:ext uri="{FF2B5EF4-FFF2-40B4-BE49-F238E27FC236}">
                <a16:creationId xmlns:a16="http://schemas.microsoft.com/office/drawing/2014/main" id="{A84D45F5-7118-366F-84C1-F2EE0CE71C3F}"/>
              </a:ext>
            </a:extLst>
          </p:cNvPr>
          <p:cNvSpPr txBox="1"/>
          <p:nvPr/>
        </p:nvSpPr>
        <p:spPr>
          <a:xfrm>
            <a:off x="207818" y="6374171"/>
            <a:ext cx="11984182" cy="353943"/>
          </a:xfrm>
          <a:prstGeom prst="rect">
            <a:avLst/>
          </a:prstGeom>
          <a:noFill/>
        </p:spPr>
        <p:txBody>
          <a:bodyPr wrap="square">
            <a:spAutoFit/>
          </a:bodyPr>
          <a:lstStyle/>
          <a:p>
            <a:r>
              <a:rPr lang="en-US" sz="1700" b="0" i="0" dirty="0">
                <a:solidFill>
                  <a:srgbClr val="000000"/>
                </a:solidFill>
                <a:effectLst/>
                <a:latin typeface="Sitka Small" panose="02000505000000020004" pitchFamily="2" charset="0"/>
              </a:rPr>
              <a:t>Tuples are unchangeable, meaning that you cannot change, add, or remove items once the tuple is created.</a:t>
            </a:r>
            <a:endParaRPr lang="en-US" sz="1700" dirty="0">
              <a:latin typeface="Sitka Small" panose="02000505000000020004" pitchFamily="2" charset="0"/>
            </a:endParaRPr>
          </a:p>
        </p:txBody>
      </p:sp>
    </p:spTree>
    <p:extLst>
      <p:ext uri="{BB962C8B-B14F-4D97-AF65-F5344CB8AC3E}">
        <p14:creationId xmlns:p14="http://schemas.microsoft.com/office/powerpoint/2010/main" val="1944325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7107" y="25138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solidFill>
                  <a:schemeClr val="tx1"/>
                </a:solidFill>
                <a:latin typeface="Algerian" panose="04020705040A02060702" pitchFamily="82" charset="0"/>
              </a:rPr>
              <a:t>C</a:t>
            </a:r>
            <a:r>
              <a:rPr lang="en" sz="3200" dirty="0">
                <a:solidFill>
                  <a:schemeClr val="tx1"/>
                </a:solidFill>
                <a:latin typeface="Algerian" panose="04020705040A02060702" pitchFamily="82" charset="0"/>
              </a:rPr>
              <a:t>hANGE TUPLE values</a:t>
            </a:r>
            <a:endParaRPr lang="en-US" sz="36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61938E7D-4898-725A-250B-C65E3DD16E8A}"/>
              </a:ext>
            </a:extLst>
          </p:cNvPr>
          <p:cNvPicPr>
            <a:picLocks noChangeAspect="1"/>
          </p:cNvPicPr>
          <p:nvPr/>
        </p:nvPicPr>
        <p:blipFill rotWithShape="1">
          <a:blip r:embed="rId14"/>
          <a:srcRect l="2595" t="12637" r="73977" b="46752"/>
          <a:stretch/>
        </p:blipFill>
        <p:spPr>
          <a:xfrm>
            <a:off x="1986498" y="1095864"/>
            <a:ext cx="9175426" cy="5115436"/>
          </a:xfrm>
          <a:prstGeom prst="rect">
            <a:avLst/>
          </a:prstGeom>
        </p:spPr>
      </p:pic>
      <p:sp>
        <p:nvSpPr>
          <p:cNvPr id="6" name="TextBox 5">
            <a:extLst>
              <a:ext uri="{FF2B5EF4-FFF2-40B4-BE49-F238E27FC236}">
                <a16:creationId xmlns:a16="http://schemas.microsoft.com/office/drawing/2014/main" id="{F2D0A6E5-B6A6-CD0B-D553-5A7E24CF8412}"/>
              </a:ext>
            </a:extLst>
          </p:cNvPr>
          <p:cNvSpPr txBox="1"/>
          <p:nvPr/>
        </p:nvSpPr>
        <p:spPr>
          <a:xfrm>
            <a:off x="9087396" y="4253799"/>
            <a:ext cx="3104604" cy="2246769"/>
          </a:xfrm>
          <a:prstGeom prst="rect">
            <a:avLst/>
          </a:prstGeom>
          <a:solidFill>
            <a:schemeClr val="bg2"/>
          </a:solidFill>
        </p:spPr>
        <p:txBody>
          <a:bodyPr wrap="square">
            <a:spAutoFit/>
          </a:bodyPr>
          <a:lstStyle/>
          <a:p>
            <a:pPr algn="l"/>
            <a:r>
              <a:rPr lang="en-US" sz="1400" b="0" i="0" dirty="0">
                <a:solidFill>
                  <a:srgbClr val="000000"/>
                </a:solidFill>
                <a:effectLst/>
                <a:latin typeface="Sitka Small" panose="02000505000000020004" pitchFamily="2" charset="0"/>
              </a:rPr>
              <a:t>Once a tuple is created, you cannot change its values. Tuples are </a:t>
            </a:r>
            <a:r>
              <a:rPr lang="en-US" sz="1400" b="1" i="0" dirty="0">
                <a:solidFill>
                  <a:srgbClr val="000000"/>
                </a:solidFill>
                <a:effectLst/>
                <a:latin typeface="Sitka Small" panose="02000505000000020004" pitchFamily="2" charset="0"/>
              </a:rPr>
              <a:t>unchangeable</a:t>
            </a:r>
            <a:r>
              <a:rPr lang="en-US" sz="1400" b="0" i="0" dirty="0">
                <a:solidFill>
                  <a:srgbClr val="000000"/>
                </a:solidFill>
                <a:effectLst/>
                <a:latin typeface="Sitka Small" panose="02000505000000020004" pitchFamily="2" charset="0"/>
              </a:rPr>
              <a:t>, or </a:t>
            </a:r>
            <a:r>
              <a:rPr lang="en-US" sz="1400" b="1" i="0" dirty="0">
                <a:solidFill>
                  <a:srgbClr val="000000"/>
                </a:solidFill>
                <a:effectLst/>
                <a:latin typeface="Sitka Small" panose="02000505000000020004" pitchFamily="2" charset="0"/>
              </a:rPr>
              <a:t>immutable</a:t>
            </a:r>
            <a:r>
              <a:rPr lang="en-US" sz="1400" b="0" i="0" dirty="0">
                <a:solidFill>
                  <a:srgbClr val="000000"/>
                </a:solidFill>
                <a:effectLst/>
                <a:latin typeface="Sitka Small" panose="02000505000000020004" pitchFamily="2" charset="0"/>
              </a:rPr>
              <a:t> as it also is called.</a:t>
            </a:r>
          </a:p>
          <a:p>
            <a:pPr algn="l"/>
            <a:endParaRPr lang="en-US" sz="1400" b="0" i="0" dirty="0">
              <a:solidFill>
                <a:srgbClr val="000000"/>
              </a:solidFill>
              <a:effectLst/>
              <a:latin typeface="Sitka Small" panose="02000505000000020004" pitchFamily="2" charset="0"/>
            </a:endParaRPr>
          </a:p>
          <a:p>
            <a:pPr algn="l"/>
            <a:r>
              <a:rPr lang="en-US" sz="1400" b="0" i="0" dirty="0">
                <a:solidFill>
                  <a:srgbClr val="000000"/>
                </a:solidFill>
                <a:effectLst/>
                <a:latin typeface="Sitka Small" panose="02000505000000020004" pitchFamily="2" charset="0"/>
              </a:rPr>
              <a:t>But there is a workaround. </a:t>
            </a:r>
          </a:p>
          <a:p>
            <a:pPr algn="l"/>
            <a:r>
              <a:rPr lang="en-US" sz="1400" b="0" i="0" dirty="0">
                <a:solidFill>
                  <a:srgbClr val="000000"/>
                </a:solidFill>
                <a:effectLst/>
                <a:latin typeface="Sitka Small" panose="02000505000000020004" pitchFamily="2" charset="0"/>
              </a:rPr>
              <a:t>You can convert the tuple into a list, change the list, and convert the list back into a tuple.</a:t>
            </a:r>
          </a:p>
        </p:txBody>
      </p:sp>
    </p:spTree>
    <p:extLst>
      <p:ext uri="{BB962C8B-B14F-4D97-AF65-F5344CB8AC3E}">
        <p14:creationId xmlns:p14="http://schemas.microsoft.com/office/powerpoint/2010/main" val="3401956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7107" y="25138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Add items</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9" name="Rectangle 2">
            <a:extLst>
              <a:ext uri="{FF2B5EF4-FFF2-40B4-BE49-F238E27FC236}">
                <a16:creationId xmlns:a16="http://schemas.microsoft.com/office/drawing/2014/main" id="{C9E682DD-6A50-95FA-69FE-6FC2DFB57F36}"/>
              </a:ext>
            </a:extLst>
          </p:cNvPr>
          <p:cNvSpPr>
            <a:spLocks noChangeArrowheads="1"/>
          </p:cNvSpPr>
          <p:nvPr/>
        </p:nvSpPr>
        <p:spPr bwMode="auto">
          <a:xfrm>
            <a:off x="4143038" y="457037"/>
            <a:ext cx="6152838" cy="523220"/>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Since tuples are immutable, they do not have a build-in </a:t>
            </a:r>
            <a:r>
              <a:rPr kumimoji="0" lang="en-US" altLang="en-US" sz="1400" b="0" i="0" u="none" strike="noStrike" cap="none" normalizeH="0" baseline="0" dirty="0">
                <a:ln>
                  <a:noFill/>
                </a:ln>
                <a:solidFill>
                  <a:srgbClr val="DC143C"/>
                </a:solidFill>
                <a:effectLst/>
                <a:latin typeface="Consolas" panose="020B0609020204030204" pitchFamily="49" charset="0"/>
              </a:rPr>
              <a:t>append()</a:t>
            </a:r>
            <a:r>
              <a:rPr kumimoji="0" lang="en-US" altLang="en-US" sz="14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method, but there are other ways to add items to a tuple.</a:t>
            </a:r>
            <a:r>
              <a:rPr kumimoji="0" lang="en-US" altLang="en-US" sz="1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3DACC66D-B1A8-44EF-F637-C69E13F758DC}"/>
              </a:ext>
            </a:extLst>
          </p:cNvPr>
          <p:cNvPicPr>
            <a:picLocks noChangeAspect="1"/>
          </p:cNvPicPr>
          <p:nvPr/>
        </p:nvPicPr>
        <p:blipFill rotWithShape="1">
          <a:blip r:embed="rId14"/>
          <a:srcRect l="2494" t="14276" r="70000" b="45141"/>
          <a:stretch/>
        </p:blipFill>
        <p:spPr>
          <a:xfrm>
            <a:off x="1948388" y="1722128"/>
            <a:ext cx="9152557" cy="4694307"/>
          </a:xfrm>
          <a:prstGeom prst="rect">
            <a:avLst/>
          </a:prstGeom>
        </p:spPr>
      </p:pic>
      <p:sp>
        <p:nvSpPr>
          <p:cNvPr id="15" name="TextBox 14">
            <a:extLst>
              <a:ext uri="{FF2B5EF4-FFF2-40B4-BE49-F238E27FC236}">
                <a16:creationId xmlns:a16="http://schemas.microsoft.com/office/drawing/2014/main" id="{1CCE61D3-CE55-EF81-CF28-DA1F53DD4568}"/>
              </a:ext>
            </a:extLst>
          </p:cNvPr>
          <p:cNvSpPr txBox="1"/>
          <p:nvPr/>
        </p:nvSpPr>
        <p:spPr>
          <a:xfrm>
            <a:off x="1948388" y="1110524"/>
            <a:ext cx="9152557" cy="646331"/>
          </a:xfrm>
          <a:prstGeom prst="rect">
            <a:avLst/>
          </a:prstGeom>
          <a:solidFill>
            <a:schemeClr val="bg2"/>
          </a:solidFill>
        </p:spPr>
        <p:txBody>
          <a:bodyPr wrap="square">
            <a:spAutoFit/>
          </a:bodyPr>
          <a:lstStyle/>
          <a:p>
            <a:r>
              <a:rPr lang="en-US" b="0" i="0" dirty="0">
                <a:solidFill>
                  <a:srgbClr val="000000"/>
                </a:solidFill>
                <a:effectLst/>
                <a:latin typeface="Sitka Small" panose="02000505000000020004" pitchFamily="2" charset="0"/>
              </a:rPr>
              <a:t>1. </a:t>
            </a:r>
            <a:r>
              <a:rPr lang="en-US" b="1" i="0" dirty="0">
                <a:solidFill>
                  <a:srgbClr val="000000"/>
                </a:solidFill>
                <a:effectLst/>
                <a:latin typeface="Sitka Small" panose="02000505000000020004" pitchFamily="2" charset="0"/>
              </a:rPr>
              <a:t>Convert into a list</a:t>
            </a:r>
            <a:r>
              <a:rPr lang="en-US" b="0" i="0" dirty="0">
                <a:solidFill>
                  <a:srgbClr val="000000"/>
                </a:solidFill>
                <a:effectLst/>
                <a:latin typeface="Sitka Small" panose="02000505000000020004" pitchFamily="2" charset="0"/>
              </a:rPr>
              <a:t>: Just like the workaround for</a:t>
            </a:r>
            <a:r>
              <a:rPr lang="en-US" b="0" i="1" dirty="0">
                <a:solidFill>
                  <a:srgbClr val="000000"/>
                </a:solidFill>
                <a:effectLst/>
                <a:latin typeface="Sitka Small" panose="02000505000000020004" pitchFamily="2" charset="0"/>
              </a:rPr>
              <a:t> changing </a:t>
            </a:r>
            <a:r>
              <a:rPr lang="en-US" b="0" i="0" dirty="0">
                <a:solidFill>
                  <a:srgbClr val="000000"/>
                </a:solidFill>
                <a:effectLst/>
                <a:latin typeface="Sitka Small" panose="02000505000000020004" pitchFamily="2" charset="0"/>
              </a:rPr>
              <a:t>a tuple, you can convert it into a list, add your item(s), and convert it back into a tuple.</a:t>
            </a:r>
            <a:endParaRPr lang="en-US" dirty="0">
              <a:latin typeface="Sitka Small" panose="02000505000000020004" pitchFamily="2" charset="0"/>
            </a:endParaRPr>
          </a:p>
        </p:txBody>
      </p:sp>
    </p:spTree>
    <p:extLst>
      <p:ext uri="{BB962C8B-B14F-4D97-AF65-F5344CB8AC3E}">
        <p14:creationId xmlns:p14="http://schemas.microsoft.com/office/powerpoint/2010/main" val="8160931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7107" y="25138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Add items</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9" name="Rectangle 2">
            <a:extLst>
              <a:ext uri="{FF2B5EF4-FFF2-40B4-BE49-F238E27FC236}">
                <a16:creationId xmlns:a16="http://schemas.microsoft.com/office/drawing/2014/main" id="{C9E682DD-6A50-95FA-69FE-6FC2DFB57F36}"/>
              </a:ext>
            </a:extLst>
          </p:cNvPr>
          <p:cNvSpPr>
            <a:spLocks noChangeArrowheads="1"/>
          </p:cNvSpPr>
          <p:nvPr/>
        </p:nvSpPr>
        <p:spPr bwMode="auto">
          <a:xfrm>
            <a:off x="4143038" y="457037"/>
            <a:ext cx="6152838" cy="523220"/>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Since tuples are immutable, they do not have a build-in </a:t>
            </a:r>
            <a:r>
              <a:rPr kumimoji="0" lang="en-US" altLang="en-US" sz="1400" b="0" i="0" u="none" strike="noStrike" cap="none" normalizeH="0" baseline="0" dirty="0">
                <a:ln>
                  <a:noFill/>
                </a:ln>
                <a:solidFill>
                  <a:srgbClr val="DC143C"/>
                </a:solidFill>
                <a:effectLst/>
                <a:latin typeface="Consolas" panose="020B0609020204030204" pitchFamily="49" charset="0"/>
              </a:rPr>
              <a:t>append()</a:t>
            </a:r>
            <a:r>
              <a:rPr kumimoji="0" lang="en-US" altLang="en-US" sz="14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method, but there are other ways to add items to a tuple.</a:t>
            </a:r>
            <a:r>
              <a:rPr kumimoji="0" lang="en-US" altLang="en-US" sz="1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1948388" y="1110524"/>
            <a:ext cx="9370776" cy="877163"/>
          </a:xfrm>
          <a:prstGeom prst="rect">
            <a:avLst/>
          </a:prstGeom>
          <a:solidFill>
            <a:schemeClr val="bg2"/>
          </a:solidFill>
        </p:spPr>
        <p:txBody>
          <a:bodyPr wrap="square">
            <a:spAutoFit/>
          </a:bodyPr>
          <a:lstStyle/>
          <a:p>
            <a:r>
              <a:rPr lang="en-US" sz="1700" b="0" i="0" dirty="0">
                <a:solidFill>
                  <a:srgbClr val="000000"/>
                </a:solidFill>
                <a:effectLst/>
                <a:latin typeface="Sitka Small" panose="02000505000000020004" pitchFamily="2" charset="0"/>
              </a:rPr>
              <a:t>2. Add tuple to a tuple. You are allowed to add tuples to tuples, so if you want to add one item, (or many), create a new tuple with the item(s), and add it to the existing tuple:</a:t>
            </a:r>
            <a:endParaRPr lang="en-US" sz="1700" dirty="0">
              <a:latin typeface="Sitka Small" panose="02000505000000020004" pitchFamily="2" charset="0"/>
            </a:endParaRPr>
          </a:p>
        </p:txBody>
      </p:sp>
      <p:pic>
        <p:nvPicPr>
          <p:cNvPr id="6" name="Picture 5">
            <a:extLst>
              <a:ext uri="{FF2B5EF4-FFF2-40B4-BE49-F238E27FC236}">
                <a16:creationId xmlns:a16="http://schemas.microsoft.com/office/drawing/2014/main" id="{BCA0148E-331D-2EB4-C21B-A004027E58D7}"/>
              </a:ext>
            </a:extLst>
          </p:cNvPr>
          <p:cNvPicPr>
            <a:picLocks noChangeAspect="1"/>
          </p:cNvPicPr>
          <p:nvPr/>
        </p:nvPicPr>
        <p:blipFill rotWithShape="1">
          <a:blip r:embed="rId14"/>
          <a:srcRect l="2595" t="14276" r="69565" b="49653"/>
          <a:stretch/>
        </p:blipFill>
        <p:spPr>
          <a:xfrm>
            <a:off x="1986498" y="1994210"/>
            <a:ext cx="9209942" cy="4291915"/>
          </a:xfrm>
          <a:prstGeom prst="rect">
            <a:avLst/>
          </a:prstGeom>
        </p:spPr>
      </p:pic>
    </p:spTree>
    <p:extLst>
      <p:ext uri="{BB962C8B-B14F-4D97-AF65-F5344CB8AC3E}">
        <p14:creationId xmlns:p14="http://schemas.microsoft.com/office/powerpoint/2010/main" val="1569741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7107" y="25138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remove items</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1919696" y="1230472"/>
            <a:ext cx="9209942" cy="615553"/>
          </a:xfrm>
          <a:prstGeom prst="rect">
            <a:avLst/>
          </a:prstGeom>
          <a:solidFill>
            <a:schemeClr val="bg2"/>
          </a:solidFill>
        </p:spPr>
        <p:txBody>
          <a:bodyPr wrap="square">
            <a:spAutoFit/>
          </a:bodyPr>
          <a:lstStyle/>
          <a:p>
            <a:r>
              <a:rPr lang="en-US" sz="1700" b="0" i="0" dirty="0">
                <a:solidFill>
                  <a:srgbClr val="000000"/>
                </a:solidFill>
                <a:effectLst/>
                <a:latin typeface="Sitka Small" panose="02000505000000020004" pitchFamily="2" charset="0"/>
              </a:rPr>
              <a:t>Tuples are unchangeable, so you cannot remove items from it, but you can use the same workaround as we used for changing and adding tuple items:</a:t>
            </a:r>
            <a:endParaRPr lang="en-US" sz="1700" dirty="0">
              <a:latin typeface="Sitka Small" panose="02000505000000020004" pitchFamily="2" charset="0"/>
            </a:endParaRPr>
          </a:p>
        </p:txBody>
      </p:sp>
      <p:pic>
        <p:nvPicPr>
          <p:cNvPr id="3" name="Picture 2">
            <a:extLst>
              <a:ext uri="{FF2B5EF4-FFF2-40B4-BE49-F238E27FC236}">
                <a16:creationId xmlns:a16="http://schemas.microsoft.com/office/drawing/2014/main" id="{545454EE-92EC-687A-9D73-3C4EC2990679}"/>
              </a:ext>
            </a:extLst>
          </p:cNvPr>
          <p:cNvPicPr>
            <a:picLocks noChangeAspect="1"/>
          </p:cNvPicPr>
          <p:nvPr/>
        </p:nvPicPr>
        <p:blipFill rotWithShape="1">
          <a:blip r:embed="rId14"/>
          <a:srcRect l="2494" t="12735" r="69457" b="45141"/>
          <a:stretch/>
        </p:blipFill>
        <p:spPr>
          <a:xfrm>
            <a:off x="1919697" y="1977871"/>
            <a:ext cx="4785904" cy="4218629"/>
          </a:xfrm>
          <a:prstGeom prst="rect">
            <a:avLst/>
          </a:prstGeom>
        </p:spPr>
      </p:pic>
      <p:pic>
        <p:nvPicPr>
          <p:cNvPr id="7" name="Picture 6">
            <a:extLst>
              <a:ext uri="{FF2B5EF4-FFF2-40B4-BE49-F238E27FC236}">
                <a16:creationId xmlns:a16="http://schemas.microsoft.com/office/drawing/2014/main" id="{F8B91AF6-81C2-CE40-D097-D76FCE8C8696}"/>
              </a:ext>
            </a:extLst>
          </p:cNvPr>
          <p:cNvPicPr>
            <a:picLocks noChangeAspect="1"/>
          </p:cNvPicPr>
          <p:nvPr/>
        </p:nvPicPr>
        <p:blipFill rotWithShape="1">
          <a:blip r:embed="rId15"/>
          <a:srcRect l="2596" t="12735" r="47064" b="33747"/>
          <a:stretch/>
        </p:blipFill>
        <p:spPr>
          <a:xfrm>
            <a:off x="6796077" y="1986018"/>
            <a:ext cx="4333560" cy="4225282"/>
          </a:xfrm>
          <a:prstGeom prst="rect">
            <a:avLst/>
          </a:prstGeom>
        </p:spPr>
      </p:pic>
      <p:sp>
        <p:nvSpPr>
          <p:cNvPr id="10" name="TextBox 9">
            <a:extLst>
              <a:ext uri="{FF2B5EF4-FFF2-40B4-BE49-F238E27FC236}">
                <a16:creationId xmlns:a16="http://schemas.microsoft.com/office/drawing/2014/main" id="{0A6F2660-920B-3EB6-A4DC-6D9D42E26B02}"/>
              </a:ext>
            </a:extLst>
          </p:cNvPr>
          <p:cNvSpPr txBox="1"/>
          <p:nvPr/>
        </p:nvSpPr>
        <p:spPr>
          <a:xfrm>
            <a:off x="9084596" y="5998291"/>
            <a:ext cx="2628875" cy="584775"/>
          </a:xfrm>
          <a:prstGeom prst="rect">
            <a:avLst/>
          </a:prstGeom>
          <a:solidFill>
            <a:schemeClr val="bg1"/>
          </a:solidFill>
        </p:spPr>
        <p:txBody>
          <a:bodyPr wrap="square" rtlCol="0">
            <a:spAutoFit/>
          </a:bodyPr>
          <a:lstStyle/>
          <a:p>
            <a:r>
              <a:rPr lang="en-US" sz="1600" b="1" dirty="0">
                <a:solidFill>
                  <a:srgbClr val="FF0000"/>
                </a:solidFill>
                <a:latin typeface="Sitka Small" panose="02000505000000020004" pitchFamily="2" charset="0"/>
              </a:rPr>
              <a:t>Error</a:t>
            </a:r>
            <a:r>
              <a:rPr lang="en-US" sz="1600" dirty="0">
                <a:latin typeface="Sitka Small" panose="02000505000000020004" pitchFamily="2" charset="0"/>
              </a:rPr>
              <a:t>: </a:t>
            </a:r>
            <a:r>
              <a:rPr lang="en-US" sz="1600" b="0" i="0" dirty="0">
                <a:solidFill>
                  <a:srgbClr val="C00000"/>
                </a:solidFill>
                <a:effectLst/>
                <a:latin typeface="Sitka Small" panose="02000505000000020004" pitchFamily="2" charset="0"/>
              </a:rPr>
              <a:t>because the tuple no longer exists</a:t>
            </a:r>
            <a:endParaRPr lang="en-US" sz="1600" dirty="0">
              <a:solidFill>
                <a:srgbClr val="C00000"/>
              </a:solidFill>
              <a:latin typeface="Sitka Small" panose="02000505000000020004" pitchFamily="2" charset="0"/>
            </a:endParaRPr>
          </a:p>
        </p:txBody>
      </p:sp>
    </p:spTree>
    <p:extLst>
      <p:ext uri="{BB962C8B-B14F-4D97-AF65-F5344CB8AC3E}">
        <p14:creationId xmlns:p14="http://schemas.microsoft.com/office/powerpoint/2010/main" val="9259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38" name="TextBox 37">
            <a:extLst>
              <a:ext uri="{FF2B5EF4-FFF2-40B4-BE49-F238E27FC236}">
                <a16:creationId xmlns:a16="http://schemas.microsoft.com/office/drawing/2014/main" id="{01EC09E4-B516-3209-76F9-9C53522FC565}"/>
              </a:ext>
            </a:extLst>
          </p:cNvPr>
          <p:cNvSpPr txBox="1"/>
          <p:nvPr/>
        </p:nvSpPr>
        <p:spPr>
          <a:xfrm>
            <a:off x="1706820" y="490763"/>
            <a:ext cx="8523859" cy="830997"/>
          </a:xfrm>
          <a:prstGeom prst="rect">
            <a:avLst/>
          </a:prstGeom>
          <a:noFill/>
        </p:spPr>
        <p:txBody>
          <a:bodyPr wrap="square" rtlCol="0">
            <a:spAutoFit/>
          </a:bodyPr>
          <a:lstStyle/>
          <a:p>
            <a:pPr marL="285750" indent="-285750" algn="ctr">
              <a:buFont typeface="Arial" panose="020B0604020202020204" pitchFamily="34" charset="0"/>
              <a:buChar char="•"/>
            </a:pPr>
            <a:r>
              <a:rPr lang="en-US" sz="2400" dirty="0">
                <a:latin typeface="Bahnschrift" panose="020B0502040204020203" pitchFamily="34" charset="0"/>
              </a:rPr>
              <a:t>Python syntax can be executed by writing directly in the Command Line:</a:t>
            </a:r>
          </a:p>
        </p:txBody>
      </p:sp>
      <p:pic>
        <p:nvPicPr>
          <p:cNvPr id="52" name="Picture 51">
            <a:extLst>
              <a:ext uri="{FF2B5EF4-FFF2-40B4-BE49-F238E27FC236}">
                <a16:creationId xmlns:a16="http://schemas.microsoft.com/office/drawing/2014/main" id="{F24D1CEC-8247-5749-7324-7C0BDB126D7D}"/>
              </a:ext>
            </a:extLst>
          </p:cNvPr>
          <p:cNvPicPr>
            <a:picLocks noChangeAspect="1"/>
          </p:cNvPicPr>
          <p:nvPr/>
        </p:nvPicPr>
        <p:blipFill rotWithShape="1">
          <a:blip r:embed="rId2"/>
          <a:srcRect l="3401" t="7032" r="69171" b="72669"/>
          <a:stretch/>
        </p:blipFill>
        <p:spPr>
          <a:xfrm>
            <a:off x="3026747" y="1321760"/>
            <a:ext cx="6138506" cy="3922931"/>
          </a:xfrm>
          <a:prstGeom prst="rect">
            <a:avLst/>
          </a:prstGeom>
        </p:spPr>
      </p:pic>
    </p:spTree>
    <p:extLst>
      <p:ext uri="{BB962C8B-B14F-4D97-AF65-F5344CB8AC3E}">
        <p14:creationId xmlns:p14="http://schemas.microsoft.com/office/powerpoint/2010/main" val="2276839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unpack TUPLEs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9169273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55736" y="19713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Unpacking tuples</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6524667" y="411171"/>
            <a:ext cx="5348925" cy="523220"/>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When we create a tuple, we normally assign values to it. </a:t>
            </a:r>
          </a:p>
          <a:p>
            <a:r>
              <a:rPr lang="en-US" sz="1400" b="0" i="0" dirty="0">
                <a:solidFill>
                  <a:srgbClr val="000000"/>
                </a:solidFill>
                <a:effectLst/>
                <a:latin typeface="Sitka Small" panose="02000505000000020004" pitchFamily="2" charset="0"/>
              </a:rPr>
              <a:t>This is called "packing" a tuple:</a:t>
            </a:r>
          </a:p>
        </p:txBody>
      </p:sp>
      <p:pic>
        <p:nvPicPr>
          <p:cNvPr id="3" name="Picture 2">
            <a:extLst>
              <a:ext uri="{FF2B5EF4-FFF2-40B4-BE49-F238E27FC236}">
                <a16:creationId xmlns:a16="http://schemas.microsoft.com/office/drawing/2014/main" id="{AB7749B8-7484-811A-0C7A-5439140B0118}"/>
              </a:ext>
            </a:extLst>
          </p:cNvPr>
          <p:cNvPicPr>
            <a:picLocks noChangeAspect="1"/>
          </p:cNvPicPr>
          <p:nvPr/>
        </p:nvPicPr>
        <p:blipFill rotWithShape="1">
          <a:blip r:embed="rId14"/>
          <a:srcRect l="2494" t="13687" r="71196" b="53726"/>
          <a:stretch/>
        </p:blipFill>
        <p:spPr>
          <a:xfrm>
            <a:off x="1974574" y="1107646"/>
            <a:ext cx="9097227" cy="4967924"/>
          </a:xfrm>
          <a:prstGeom prst="rect">
            <a:avLst/>
          </a:prstGeom>
        </p:spPr>
      </p:pic>
    </p:spTree>
    <p:extLst>
      <p:ext uri="{BB962C8B-B14F-4D97-AF65-F5344CB8AC3E}">
        <p14:creationId xmlns:p14="http://schemas.microsoft.com/office/powerpoint/2010/main" val="2770692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55736" y="19713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Unpacking tuples</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6524667" y="411171"/>
            <a:ext cx="5348925" cy="523220"/>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But, in Python, we are also allowed to extract the values back into variables. This is called "unpacking":</a:t>
            </a:r>
          </a:p>
        </p:txBody>
      </p:sp>
      <p:pic>
        <p:nvPicPr>
          <p:cNvPr id="5" name="Picture 4">
            <a:extLst>
              <a:ext uri="{FF2B5EF4-FFF2-40B4-BE49-F238E27FC236}">
                <a16:creationId xmlns:a16="http://schemas.microsoft.com/office/drawing/2014/main" id="{232EA77B-591E-05CA-3533-0CCDAC05BF0E}"/>
              </a:ext>
            </a:extLst>
          </p:cNvPr>
          <p:cNvPicPr>
            <a:picLocks noChangeAspect="1"/>
          </p:cNvPicPr>
          <p:nvPr/>
        </p:nvPicPr>
        <p:blipFill rotWithShape="1">
          <a:blip r:embed="rId14"/>
          <a:srcRect l="2494" t="13607" r="71087" b="41519"/>
          <a:stretch/>
        </p:blipFill>
        <p:spPr>
          <a:xfrm>
            <a:off x="1986497" y="1260820"/>
            <a:ext cx="9079067" cy="4950480"/>
          </a:xfrm>
          <a:prstGeom prst="rect">
            <a:avLst/>
          </a:prstGeom>
        </p:spPr>
      </p:pic>
    </p:spTree>
    <p:extLst>
      <p:ext uri="{BB962C8B-B14F-4D97-AF65-F5344CB8AC3E}">
        <p14:creationId xmlns:p14="http://schemas.microsoft.com/office/powerpoint/2010/main" val="18863472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55736" y="19713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Using asterisk</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6524667" y="411171"/>
            <a:ext cx="5348925" cy="738664"/>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If the number of variables is less than the number of values, you can add an * to the variable name and the values will be assigned to the variable as a list:</a:t>
            </a:r>
          </a:p>
        </p:txBody>
      </p:sp>
      <p:pic>
        <p:nvPicPr>
          <p:cNvPr id="3" name="Picture 2">
            <a:extLst>
              <a:ext uri="{FF2B5EF4-FFF2-40B4-BE49-F238E27FC236}">
                <a16:creationId xmlns:a16="http://schemas.microsoft.com/office/drawing/2014/main" id="{A4DA95D5-3041-2DBB-8B39-9F7FB4DD6862}"/>
              </a:ext>
            </a:extLst>
          </p:cNvPr>
          <p:cNvPicPr>
            <a:picLocks noChangeAspect="1"/>
          </p:cNvPicPr>
          <p:nvPr/>
        </p:nvPicPr>
        <p:blipFill rotWithShape="1">
          <a:blip r:embed="rId14"/>
          <a:srcRect l="2494" t="13991" r="62065" b="39512"/>
          <a:stretch/>
        </p:blipFill>
        <p:spPr>
          <a:xfrm>
            <a:off x="1986497" y="1173522"/>
            <a:ext cx="9185085" cy="5037778"/>
          </a:xfrm>
          <a:prstGeom prst="rect">
            <a:avLst/>
          </a:prstGeom>
        </p:spPr>
      </p:pic>
    </p:spTree>
    <p:extLst>
      <p:ext uri="{BB962C8B-B14F-4D97-AF65-F5344CB8AC3E}">
        <p14:creationId xmlns:p14="http://schemas.microsoft.com/office/powerpoint/2010/main" val="2222065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355736" y="197134"/>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4000" dirty="0">
                <a:solidFill>
                  <a:schemeClr val="tx1"/>
                </a:solidFill>
                <a:latin typeface="Algerian" panose="04020705040A02060702" pitchFamily="82" charset="0"/>
              </a:rPr>
              <a:t>Using asterisk</a:t>
            </a:r>
            <a:endParaRPr lang="en-US" sz="44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6579039" y="184446"/>
            <a:ext cx="5348925" cy="954107"/>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If the asterisk is added to another variable name than the last, Python will assign values to the variable until the number of values left matches the number of variables left.</a:t>
            </a:r>
          </a:p>
        </p:txBody>
      </p:sp>
      <p:pic>
        <p:nvPicPr>
          <p:cNvPr id="5" name="Picture 4">
            <a:extLst>
              <a:ext uri="{FF2B5EF4-FFF2-40B4-BE49-F238E27FC236}">
                <a16:creationId xmlns:a16="http://schemas.microsoft.com/office/drawing/2014/main" id="{879BC52D-20F6-9298-067D-CB41458097E4}"/>
              </a:ext>
            </a:extLst>
          </p:cNvPr>
          <p:cNvPicPr>
            <a:picLocks noChangeAspect="1"/>
          </p:cNvPicPr>
          <p:nvPr/>
        </p:nvPicPr>
        <p:blipFill rotWithShape="1">
          <a:blip r:embed="rId14"/>
          <a:srcRect l="2595" t="13990" r="62174" b="41520"/>
          <a:stretch/>
        </p:blipFill>
        <p:spPr>
          <a:xfrm>
            <a:off x="1946338" y="1151241"/>
            <a:ext cx="9265402" cy="5128799"/>
          </a:xfrm>
          <a:prstGeom prst="rect">
            <a:avLst/>
          </a:prstGeom>
        </p:spPr>
      </p:pic>
    </p:spTree>
    <p:extLst>
      <p:ext uri="{BB962C8B-B14F-4D97-AF65-F5344CB8AC3E}">
        <p14:creationId xmlns:p14="http://schemas.microsoft.com/office/powerpoint/2010/main" val="2762629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loop TUPLEs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706598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9719" y="97945"/>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Loop through a tuples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1925582" y="792634"/>
            <a:ext cx="5348925" cy="307777"/>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You can loop through the tuple items by using a for loop.</a:t>
            </a:r>
          </a:p>
        </p:txBody>
      </p:sp>
      <p:pic>
        <p:nvPicPr>
          <p:cNvPr id="3" name="Picture 2">
            <a:extLst>
              <a:ext uri="{FF2B5EF4-FFF2-40B4-BE49-F238E27FC236}">
                <a16:creationId xmlns:a16="http://schemas.microsoft.com/office/drawing/2014/main" id="{65D1A0DD-CDBC-3E44-3B52-ABCBB6CF854E}"/>
              </a:ext>
            </a:extLst>
          </p:cNvPr>
          <p:cNvPicPr>
            <a:picLocks noChangeAspect="1"/>
          </p:cNvPicPr>
          <p:nvPr/>
        </p:nvPicPr>
        <p:blipFill rotWithShape="1">
          <a:blip r:embed="rId14"/>
          <a:srcRect l="2494" t="12545" r="69348" b="49654"/>
          <a:stretch/>
        </p:blipFill>
        <p:spPr>
          <a:xfrm>
            <a:off x="2032901" y="1223988"/>
            <a:ext cx="9006160" cy="4972511"/>
          </a:xfrm>
          <a:prstGeom prst="rect">
            <a:avLst/>
          </a:prstGeom>
        </p:spPr>
      </p:pic>
    </p:spTree>
    <p:extLst>
      <p:ext uri="{BB962C8B-B14F-4D97-AF65-F5344CB8AC3E}">
        <p14:creationId xmlns:p14="http://schemas.microsoft.com/office/powerpoint/2010/main" val="3948980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2" name="Google Shape;1324;p48">
            <a:extLst>
              <a:ext uri="{FF2B5EF4-FFF2-40B4-BE49-F238E27FC236}">
                <a16:creationId xmlns:a16="http://schemas.microsoft.com/office/drawing/2014/main" id="{276BF4EC-C935-39DD-12B7-F3DFB1DD5D1D}"/>
              </a:ext>
            </a:extLst>
          </p:cNvPr>
          <p:cNvSpPr txBox="1">
            <a:spLocks/>
          </p:cNvSpPr>
          <p:nvPr/>
        </p:nvSpPr>
        <p:spPr>
          <a:xfrm>
            <a:off x="1959969" y="550310"/>
            <a:ext cx="5642955" cy="1111066"/>
          </a:xfrm>
          <a:prstGeom prst="rect">
            <a:avLst/>
          </a:prstGeom>
          <a:solidFill>
            <a:schemeClr val="bg2"/>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800" dirty="0">
                <a:solidFill>
                  <a:schemeClr val="tx1"/>
                </a:solidFill>
                <a:latin typeface="Algerian" panose="04020705040A02060702" pitchFamily="82" charset="0"/>
              </a:rPr>
              <a:t>Loop through the </a:t>
            </a:r>
          </a:p>
          <a:p>
            <a:pPr algn="l"/>
            <a:r>
              <a:rPr lang="en-US" sz="3800" dirty="0">
                <a:solidFill>
                  <a:schemeClr val="tx1"/>
                </a:solidFill>
                <a:latin typeface="Algerian" panose="04020705040A02060702" pitchFamily="82" charset="0"/>
              </a:rPr>
              <a:t>index numbers</a:t>
            </a:r>
            <a:endParaRPr lang="en-US" sz="3800" dirty="0">
              <a:latin typeface="Georgia" panose="02040502050405020303" pitchFamily="18" charset="0"/>
            </a:endParaRPr>
          </a:p>
        </p:txBody>
      </p:sp>
      <p:pic>
        <p:nvPicPr>
          <p:cNvPr id="7" name="Picture 6">
            <a:extLst>
              <a:ext uri="{FF2B5EF4-FFF2-40B4-BE49-F238E27FC236}">
                <a16:creationId xmlns:a16="http://schemas.microsoft.com/office/drawing/2014/main" id="{3F0143A0-9FC3-A460-2DF6-52EE6AC93651}"/>
              </a:ext>
            </a:extLst>
          </p:cNvPr>
          <p:cNvPicPr>
            <a:picLocks noChangeAspect="1"/>
          </p:cNvPicPr>
          <p:nvPr/>
        </p:nvPicPr>
        <p:blipFill rotWithShape="1">
          <a:blip r:embed="rId14"/>
          <a:srcRect l="2595" t="14662" r="70326" b="51563"/>
          <a:stretch/>
        </p:blipFill>
        <p:spPr>
          <a:xfrm>
            <a:off x="2032901" y="1810614"/>
            <a:ext cx="9072421" cy="4497076"/>
          </a:xfrm>
          <a:prstGeom prst="rect">
            <a:avLst/>
          </a:prstGeom>
        </p:spPr>
      </p:pic>
      <p:sp>
        <p:nvSpPr>
          <p:cNvPr id="9" name="Rectangle 2">
            <a:extLst>
              <a:ext uri="{FF2B5EF4-FFF2-40B4-BE49-F238E27FC236}">
                <a16:creationId xmlns:a16="http://schemas.microsoft.com/office/drawing/2014/main" id="{4F7B56C8-7872-971B-CFAE-021220F4CE39}"/>
              </a:ext>
            </a:extLst>
          </p:cNvPr>
          <p:cNvSpPr>
            <a:spLocks noChangeArrowheads="1"/>
          </p:cNvSpPr>
          <p:nvPr/>
        </p:nvSpPr>
        <p:spPr bwMode="auto">
          <a:xfrm>
            <a:off x="5208104" y="5504003"/>
            <a:ext cx="5658667" cy="6924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Sitka Small" panose="02000505000000020004" pitchFamily="2" charset="0"/>
              </a:rPr>
              <a:t>You can also loop through the tuple items by referring to their index number.</a:t>
            </a:r>
            <a:endParaRPr kumimoji="0" lang="en-US" altLang="en-US" sz="1300" b="0" i="0" u="none" strike="noStrike" cap="none" normalizeH="0" baseline="0" dirty="0">
              <a:ln>
                <a:noFill/>
              </a:ln>
              <a:solidFill>
                <a:schemeClr val="tx1"/>
              </a:solidFill>
              <a:effectLst/>
              <a:latin typeface="Sitka Small" panose="02000505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Sitka Small" panose="02000505000000020004" pitchFamily="2" charset="0"/>
              </a:rPr>
              <a:t>Use the </a:t>
            </a:r>
            <a:r>
              <a:rPr kumimoji="0" lang="en-US" altLang="en-US" sz="1300" b="0" i="0" u="none" strike="noStrike" cap="none" normalizeH="0" baseline="0" dirty="0">
                <a:ln>
                  <a:noFill/>
                </a:ln>
                <a:solidFill>
                  <a:srgbClr val="DC143C"/>
                </a:solidFill>
                <a:effectLst/>
                <a:latin typeface="Sitka Small" panose="02000505000000020004" pitchFamily="2" charset="0"/>
              </a:rPr>
              <a:t>range()</a:t>
            </a:r>
            <a:r>
              <a:rPr kumimoji="0" lang="en-US" altLang="en-US" sz="1300" b="0" i="0" u="none" strike="noStrike" cap="none" normalizeH="0" baseline="0" dirty="0">
                <a:ln>
                  <a:noFill/>
                </a:ln>
                <a:solidFill>
                  <a:srgbClr val="000000"/>
                </a:solidFill>
                <a:effectLst/>
                <a:latin typeface="Sitka Small" panose="02000505000000020004" pitchFamily="2" charset="0"/>
              </a:rPr>
              <a:t> and </a:t>
            </a:r>
            <a:r>
              <a:rPr kumimoji="0" lang="en-US" altLang="en-US" sz="1300" b="0" i="0" u="none" strike="noStrike" cap="none" normalizeH="0" baseline="0" dirty="0" err="1">
                <a:ln>
                  <a:noFill/>
                </a:ln>
                <a:solidFill>
                  <a:srgbClr val="DC143C"/>
                </a:solidFill>
                <a:effectLst/>
                <a:latin typeface="Sitka Small" panose="02000505000000020004" pitchFamily="2" charset="0"/>
              </a:rPr>
              <a:t>len</a:t>
            </a:r>
            <a:r>
              <a:rPr kumimoji="0" lang="en-US" altLang="en-US" sz="1300" b="0" i="0" u="none" strike="noStrike" cap="none" normalizeH="0" baseline="0" dirty="0">
                <a:ln>
                  <a:noFill/>
                </a:ln>
                <a:solidFill>
                  <a:srgbClr val="DC143C"/>
                </a:solidFill>
                <a:effectLst/>
                <a:latin typeface="Sitka Small" panose="02000505000000020004" pitchFamily="2" charset="0"/>
              </a:rPr>
              <a:t>()</a:t>
            </a:r>
            <a:r>
              <a:rPr kumimoji="0" lang="en-US" altLang="en-US" sz="1300" b="0" i="0" u="none" strike="noStrike" cap="none" normalizeH="0" baseline="0" dirty="0">
                <a:ln>
                  <a:noFill/>
                </a:ln>
                <a:solidFill>
                  <a:srgbClr val="000000"/>
                </a:solidFill>
                <a:effectLst/>
                <a:latin typeface="Sitka Small" panose="02000505000000020004" pitchFamily="2" charset="0"/>
              </a:rPr>
              <a:t> functions to create a suitable </a:t>
            </a:r>
            <a:r>
              <a:rPr kumimoji="0" lang="en-US" altLang="en-US" sz="1300" b="0" i="0" u="none" strike="noStrike" cap="none" normalizeH="0" baseline="0" dirty="0" err="1">
                <a:ln>
                  <a:noFill/>
                </a:ln>
                <a:solidFill>
                  <a:srgbClr val="000000"/>
                </a:solidFill>
                <a:effectLst/>
                <a:latin typeface="Sitka Small" panose="02000505000000020004" pitchFamily="2" charset="0"/>
              </a:rPr>
              <a:t>iterable</a:t>
            </a:r>
            <a:r>
              <a:rPr kumimoji="0" lang="en-US" altLang="en-US" sz="1300" b="0" i="0" u="none" strike="noStrike" cap="none" normalizeH="0" baseline="0" dirty="0">
                <a:ln>
                  <a:noFill/>
                </a:ln>
                <a:solidFill>
                  <a:srgbClr val="000000"/>
                </a:solidFill>
                <a:effectLst/>
                <a:latin typeface="Sitka Small" panose="02000505000000020004" pitchFamily="2" charset="0"/>
              </a:rPr>
              <a:t>.</a:t>
            </a:r>
            <a:endParaRPr kumimoji="0" lang="en-US" altLang="en-US" sz="13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1140339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2" name="Google Shape;1324;p48">
            <a:extLst>
              <a:ext uri="{FF2B5EF4-FFF2-40B4-BE49-F238E27FC236}">
                <a16:creationId xmlns:a16="http://schemas.microsoft.com/office/drawing/2014/main" id="{276BF4EC-C935-39DD-12B7-F3DFB1DD5D1D}"/>
              </a:ext>
            </a:extLst>
          </p:cNvPr>
          <p:cNvSpPr txBox="1">
            <a:spLocks/>
          </p:cNvSpPr>
          <p:nvPr/>
        </p:nvSpPr>
        <p:spPr>
          <a:xfrm>
            <a:off x="1959969" y="550310"/>
            <a:ext cx="5642955" cy="1111066"/>
          </a:xfrm>
          <a:prstGeom prst="rect">
            <a:avLst/>
          </a:prstGeom>
          <a:solidFill>
            <a:schemeClr val="bg2"/>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800" dirty="0">
                <a:solidFill>
                  <a:schemeClr val="tx1"/>
                </a:solidFill>
                <a:latin typeface="Algerian" panose="04020705040A02060702" pitchFamily="82" charset="0"/>
              </a:rPr>
              <a:t>Using a while Loop</a:t>
            </a:r>
          </a:p>
        </p:txBody>
      </p:sp>
      <p:pic>
        <p:nvPicPr>
          <p:cNvPr id="4" name="Picture 3">
            <a:extLst>
              <a:ext uri="{FF2B5EF4-FFF2-40B4-BE49-F238E27FC236}">
                <a16:creationId xmlns:a16="http://schemas.microsoft.com/office/drawing/2014/main" id="{2C1A8AD5-F89D-6B4C-3DA2-C62AEA59698E}"/>
              </a:ext>
            </a:extLst>
          </p:cNvPr>
          <p:cNvPicPr>
            <a:picLocks noChangeAspect="1"/>
          </p:cNvPicPr>
          <p:nvPr/>
        </p:nvPicPr>
        <p:blipFill rotWithShape="1">
          <a:blip r:embed="rId14"/>
          <a:srcRect l="2494" t="14661" r="70652" b="45141"/>
          <a:stretch/>
        </p:blipFill>
        <p:spPr>
          <a:xfrm>
            <a:off x="2213437" y="1776998"/>
            <a:ext cx="8825624" cy="4434302"/>
          </a:xfrm>
          <a:prstGeom prst="rect">
            <a:avLst/>
          </a:prstGeom>
        </p:spPr>
      </p:pic>
      <p:sp>
        <p:nvSpPr>
          <p:cNvPr id="6" name="Rectangle 2">
            <a:extLst>
              <a:ext uri="{FF2B5EF4-FFF2-40B4-BE49-F238E27FC236}">
                <a16:creationId xmlns:a16="http://schemas.microsoft.com/office/drawing/2014/main" id="{1953B5B6-DF5E-53F7-8084-A0AB4A82DCFF}"/>
              </a:ext>
            </a:extLst>
          </p:cNvPr>
          <p:cNvSpPr>
            <a:spLocks noChangeArrowheads="1"/>
          </p:cNvSpPr>
          <p:nvPr/>
        </p:nvSpPr>
        <p:spPr bwMode="auto">
          <a:xfrm>
            <a:off x="5502273" y="5036294"/>
            <a:ext cx="5658667" cy="1092607"/>
          </a:xfrm>
          <a:prstGeom prst="rect">
            <a:avLst/>
          </a:prstGeom>
          <a:solidFill>
            <a:schemeClr val="bg2"/>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Sitka Small" panose="02000505000000020004" pitchFamily="2" charset="0"/>
              </a:rPr>
              <a:t>You can loop through the list items by using a while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Sitka Small" panose="02000505000000020004" pitchFamily="2" charset="0"/>
              </a:rPr>
              <a:t>Use the </a:t>
            </a:r>
            <a:r>
              <a:rPr kumimoji="0" lang="en-US" altLang="en-US" sz="1300" b="0" i="0" u="none" strike="noStrike" cap="none" normalizeH="0" baseline="0" dirty="0" err="1">
                <a:ln>
                  <a:noFill/>
                </a:ln>
                <a:solidFill>
                  <a:srgbClr val="000000"/>
                </a:solidFill>
                <a:effectLst/>
                <a:latin typeface="Sitka Small" panose="02000505000000020004" pitchFamily="2" charset="0"/>
              </a:rPr>
              <a:t>len</a:t>
            </a:r>
            <a:r>
              <a:rPr kumimoji="0" lang="en-US" altLang="en-US" sz="1300" b="0" i="0" u="none" strike="noStrike" cap="none" normalizeH="0" baseline="0" dirty="0">
                <a:ln>
                  <a:noFill/>
                </a:ln>
                <a:solidFill>
                  <a:srgbClr val="000000"/>
                </a:solidFill>
                <a:effectLst/>
                <a:latin typeface="Sitka Small" panose="02000505000000020004" pitchFamily="2" charset="0"/>
              </a:rPr>
              <a:t>() function to determine the length of the tuple, then start at 0 and loop your way through the tuple items by </a:t>
            </a:r>
            <a:r>
              <a:rPr kumimoji="0" lang="en-US" altLang="en-US" sz="1300" b="0" i="0" u="none" strike="noStrike" cap="none" normalizeH="0" baseline="0" dirty="0" err="1">
                <a:ln>
                  <a:noFill/>
                </a:ln>
                <a:solidFill>
                  <a:srgbClr val="000000"/>
                </a:solidFill>
                <a:effectLst/>
                <a:latin typeface="Sitka Small" panose="02000505000000020004" pitchFamily="2" charset="0"/>
              </a:rPr>
              <a:t>refering</a:t>
            </a:r>
            <a:r>
              <a:rPr kumimoji="0" lang="en-US" altLang="en-US" sz="1300" b="0" i="0" u="none" strike="noStrike" cap="none" normalizeH="0" baseline="0" dirty="0">
                <a:ln>
                  <a:noFill/>
                </a:ln>
                <a:solidFill>
                  <a:srgbClr val="000000"/>
                </a:solidFill>
                <a:effectLst/>
                <a:latin typeface="Sitka Small" panose="02000505000000020004" pitchFamily="2" charset="0"/>
              </a:rPr>
              <a:t> to their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Sitka Small" panose="02000505000000020004" pitchFamily="2" charset="0"/>
              </a:rPr>
              <a:t>Remember to increase the index by 1 after each iteration.</a:t>
            </a:r>
            <a:endParaRPr kumimoji="0" lang="en-US" altLang="en-US" sz="1300" b="0" i="0" u="none" strike="noStrike" cap="none" normalizeH="0" baseline="0" dirty="0">
              <a:ln>
                <a:noFill/>
              </a:ln>
              <a:solidFill>
                <a:schemeClr val="tx1"/>
              </a:solidFill>
              <a:effectLst/>
              <a:latin typeface="Sitka Small" panose="02000505000000020004" pitchFamily="2" charset="0"/>
            </a:endParaRPr>
          </a:p>
        </p:txBody>
      </p:sp>
    </p:spTree>
    <p:extLst>
      <p:ext uri="{BB962C8B-B14F-4D97-AF65-F5344CB8AC3E}">
        <p14:creationId xmlns:p14="http://schemas.microsoft.com/office/powerpoint/2010/main" val="818816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join TUPLEs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40463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4" name="Google Shape;794;p41">
            <a:extLst>
              <a:ext uri="{FF2B5EF4-FFF2-40B4-BE49-F238E27FC236}">
                <a16:creationId xmlns:a16="http://schemas.microsoft.com/office/drawing/2014/main" id="{4CEBF7F5-3BF7-D08B-754E-628B9BE23650}"/>
              </a:ext>
            </a:extLst>
          </p:cNvPr>
          <p:cNvSpPr txBox="1">
            <a:spLocks/>
          </p:cNvSpPr>
          <p:nvPr/>
        </p:nvSpPr>
        <p:spPr>
          <a:xfrm>
            <a:off x="2423990" y="3142650"/>
            <a:ext cx="6915900" cy="572700"/>
          </a:xfrm>
          <a:prstGeom prst="rect">
            <a:avLst/>
          </a:prstGeom>
        </p:spPr>
        <p:txBody>
          <a:bodyPr spcFirstLastPara="1" vert="horz" wrap="square" lIns="0" tIns="0" rIns="0" bIns="0" rtlCol="0" anchor="ctr" anchorCtr="0">
            <a:noAutofit/>
          </a:bodyPr>
          <a:lstStyle>
            <a:lvl1pPr algn="ctr"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latin typeface="Algerian" panose="04020705040A02060702" pitchFamily="82" charset="0"/>
              </a:rPr>
              <a:t>Python Comments</a:t>
            </a:r>
          </a:p>
        </p:txBody>
      </p:sp>
    </p:spTree>
    <p:extLst>
      <p:ext uri="{BB962C8B-B14F-4D97-AF65-F5344CB8AC3E}">
        <p14:creationId xmlns:p14="http://schemas.microsoft.com/office/powerpoint/2010/main" val="2159381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9719" y="97945"/>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Join two tuples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2032901" y="800543"/>
            <a:ext cx="5293875" cy="523220"/>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To join two or more tuples you can use the + operator:</a:t>
            </a:r>
          </a:p>
          <a:p>
            <a:endParaRPr lang="en-US" sz="1400" b="0" i="0" dirty="0">
              <a:solidFill>
                <a:srgbClr val="000000"/>
              </a:solidFill>
              <a:effectLst/>
              <a:latin typeface="Sitka Small" panose="02000505000000020004" pitchFamily="2" charset="0"/>
            </a:endParaRPr>
          </a:p>
        </p:txBody>
      </p:sp>
      <p:pic>
        <p:nvPicPr>
          <p:cNvPr id="5" name="Picture 4">
            <a:extLst>
              <a:ext uri="{FF2B5EF4-FFF2-40B4-BE49-F238E27FC236}">
                <a16:creationId xmlns:a16="http://schemas.microsoft.com/office/drawing/2014/main" id="{CBA52814-3042-6C86-1BE2-B9438B4BED0F}"/>
              </a:ext>
            </a:extLst>
          </p:cNvPr>
          <p:cNvPicPr>
            <a:picLocks noChangeAspect="1"/>
          </p:cNvPicPr>
          <p:nvPr/>
        </p:nvPicPr>
        <p:blipFill rotWithShape="1">
          <a:blip r:embed="rId14"/>
          <a:srcRect l="2595" t="12545" r="70000" b="50080"/>
          <a:stretch/>
        </p:blipFill>
        <p:spPr>
          <a:xfrm>
            <a:off x="2062744" y="1334021"/>
            <a:ext cx="9082334" cy="4987266"/>
          </a:xfrm>
          <a:prstGeom prst="rect">
            <a:avLst/>
          </a:prstGeom>
        </p:spPr>
      </p:pic>
    </p:spTree>
    <p:extLst>
      <p:ext uri="{BB962C8B-B14F-4D97-AF65-F5344CB8AC3E}">
        <p14:creationId xmlns:p14="http://schemas.microsoft.com/office/powerpoint/2010/main" val="3401260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9719" y="97945"/>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Multiply tuples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2032901" y="800543"/>
            <a:ext cx="5293875" cy="523220"/>
          </a:xfrm>
          <a:prstGeom prst="rect">
            <a:avLst/>
          </a:prstGeom>
          <a:solidFill>
            <a:schemeClr val="bg2"/>
          </a:solidFill>
        </p:spPr>
        <p:txBody>
          <a:bodyPr wrap="square">
            <a:spAutoFit/>
          </a:bodyPr>
          <a:lstStyle/>
          <a:p>
            <a:r>
              <a:rPr lang="en-US" sz="1400" b="0" i="0" dirty="0">
                <a:solidFill>
                  <a:srgbClr val="000000"/>
                </a:solidFill>
                <a:effectLst/>
                <a:latin typeface="Sitka Small" panose="02000505000000020004" pitchFamily="2" charset="0"/>
              </a:rPr>
              <a:t>If you want to multiply the content of a tuple a given number of times, you can use the * operator:</a:t>
            </a:r>
          </a:p>
        </p:txBody>
      </p:sp>
      <p:pic>
        <p:nvPicPr>
          <p:cNvPr id="9" name="Picture 8">
            <a:extLst>
              <a:ext uri="{FF2B5EF4-FFF2-40B4-BE49-F238E27FC236}">
                <a16:creationId xmlns:a16="http://schemas.microsoft.com/office/drawing/2014/main" id="{B3CADFEB-1494-4AA5-62B4-F3DC27EF8D49}"/>
              </a:ext>
            </a:extLst>
          </p:cNvPr>
          <p:cNvPicPr>
            <a:picLocks noChangeAspect="1"/>
          </p:cNvPicPr>
          <p:nvPr/>
        </p:nvPicPr>
        <p:blipFill rotWithShape="1">
          <a:blip r:embed="rId14"/>
          <a:srcRect l="2742" t="12313" r="57613" b="52116"/>
          <a:stretch/>
        </p:blipFill>
        <p:spPr>
          <a:xfrm>
            <a:off x="2062744" y="1373506"/>
            <a:ext cx="9108839" cy="4837794"/>
          </a:xfrm>
          <a:prstGeom prst="rect">
            <a:avLst/>
          </a:prstGeom>
        </p:spPr>
      </p:pic>
    </p:spTree>
    <p:extLst>
      <p:ext uri="{BB962C8B-B14F-4D97-AF65-F5344CB8AC3E}">
        <p14:creationId xmlns:p14="http://schemas.microsoft.com/office/powerpoint/2010/main" val="1958777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–TUPLE methods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2809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9719" y="97945"/>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Tuple methods</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2172382" y="834066"/>
            <a:ext cx="7164559" cy="369332"/>
          </a:xfrm>
          <a:prstGeom prst="rect">
            <a:avLst/>
          </a:prstGeom>
          <a:solidFill>
            <a:schemeClr val="bg2"/>
          </a:solidFill>
        </p:spPr>
        <p:txBody>
          <a:bodyPr wrap="square">
            <a:spAutoFit/>
          </a:bodyPr>
          <a:lstStyle/>
          <a:p>
            <a:pPr algn="l"/>
            <a:r>
              <a:rPr lang="en-US" b="0" i="0" dirty="0">
                <a:solidFill>
                  <a:srgbClr val="000000"/>
                </a:solidFill>
                <a:effectLst/>
                <a:latin typeface="Verdana" panose="020B0604030504040204" pitchFamily="34" charset="0"/>
              </a:rPr>
              <a:t>Python has two built-in methods that you can use on tuples.</a:t>
            </a:r>
            <a:endParaRPr lang="en-US" b="0" i="0" dirty="0">
              <a:solidFill>
                <a:srgbClr val="000000"/>
              </a:solidFill>
              <a:effectLst/>
              <a:latin typeface="Sitka Small" panose="02000505000000020004" pitchFamily="2" charset="0"/>
            </a:endParaRPr>
          </a:p>
        </p:txBody>
      </p:sp>
      <p:pic>
        <p:nvPicPr>
          <p:cNvPr id="3" name="Picture 2">
            <a:extLst>
              <a:ext uri="{FF2B5EF4-FFF2-40B4-BE49-F238E27FC236}">
                <a16:creationId xmlns:a16="http://schemas.microsoft.com/office/drawing/2014/main" id="{217E2250-75A3-F7F9-C11A-453E830A472C}"/>
              </a:ext>
            </a:extLst>
          </p:cNvPr>
          <p:cNvPicPr>
            <a:picLocks noChangeAspect="1"/>
          </p:cNvPicPr>
          <p:nvPr/>
        </p:nvPicPr>
        <p:blipFill rotWithShape="1">
          <a:blip r:embed="rId14"/>
          <a:srcRect l="21630" t="24414" r="16293" b="32306"/>
          <a:stretch/>
        </p:blipFill>
        <p:spPr>
          <a:xfrm>
            <a:off x="2204111" y="1469156"/>
            <a:ext cx="8887959" cy="4742144"/>
          </a:xfrm>
          <a:prstGeom prst="rect">
            <a:avLst/>
          </a:prstGeom>
        </p:spPr>
      </p:pic>
    </p:spTree>
    <p:extLst>
      <p:ext uri="{BB962C8B-B14F-4D97-AF65-F5344CB8AC3E}">
        <p14:creationId xmlns:p14="http://schemas.microsoft.com/office/powerpoint/2010/main" val="165111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sets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367060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21998" y="206501"/>
            <a:ext cx="157299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6000" dirty="0">
                <a:solidFill>
                  <a:schemeClr val="tx1"/>
                </a:solidFill>
                <a:latin typeface="Algerian" panose="04020705040A02060702" pitchFamily="82" charset="0"/>
              </a:rPr>
              <a:t>set</a:t>
            </a:r>
            <a:endParaRPr lang="en-US" sz="6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F0EA92A7-4246-4000-C8A8-F8DE28E0C526}"/>
              </a:ext>
            </a:extLst>
          </p:cNvPr>
          <p:cNvSpPr txBox="1"/>
          <p:nvPr/>
        </p:nvSpPr>
        <p:spPr>
          <a:xfrm>
            <a:off x="2316845" y="2188702"/>
            <a:ext cx="8324651" cy="3539430"/>
          </a:xfrm>
          <a:prstGeom prst="rect">
            <a:avLst/>
          </a:prstGeom>
          <a:solidFill>
            <a:schemeClr val="bg1"/>
          </a:solidFill>
        </p:spPr>
        <p:txBody>
          <a:bodyPr wrap="square">
            <a:spAutoFit/>
          </a:bodyPr>
          <a:lstStyle/>
          <a:p>
            <a:pPr algn="l"/>
            <a:r>
              <a:rPr lang="en-US" sz="2800" b="0" i="0" dirty="0">
                <a:solidFill>
                  <a:srgbClr val="000000"/>
                </a:solidFill>
                <a:effectLst/>
                <a:latin typeface="Sitka Small" panose="02000505000000020004" pitchFamily="2" charset="0"/>
              </a:rPr>
              <a:t>Sets are used to store multiple items in a single variable.</a:t>
            </a:r>
          </a:p>
          <a:p>
            <a:pPr algn="l"/>
            <a:r>
              <a:rPr lang="en-US" sz="2800" b="0" i="0" dirty="0">
                <a:solidFill>
                  <a:srgbClr val="000000"/>
                </a:solidFill>
                <a:effectLst/>
                <a:latin typeface="Sitka Small" panose="02000505000000020004" pitchFamily="2" charset="0"/>
              </a:rPr>
              <a:t>Set is one of 4 built-in data types in Python used to store collections of data, the other 3 are </a:t>
            </a:r>
            <a:r>
              <a:rPr lang="en-US" sz="2800" b="0" i="0" dirty="0">
                <a:solidFill>
                  <a:srgbClr val="000000"/>
                </a:solidFill>
                <a:effectLst/>
                <a:latin typeface="Sitka Small" panose="02000505000000020004" pitchFamily="2" charset="0"/>
                <a:hlinkClick r:id="rId14"/>
              </a:rPr>
              <a:t>List</a:t>
            </a:r>
            <a:r>
              <a:rPr lang="en-US" sz="2800" b="0" i="0" dirty="0">
                <a:solidFill>
                  <a:srgbClr val="000000"/>
                </a:solidFill>
                <a:effectLst/>
                <a:latin typeface="Sitka Small" panose="02000505000000020004" pitchFamily="2" charset="0"/>
              </a:rPr>
              <a:t>, </a:t>
            </a:r>
            <a:r>
              <a:rPr lang="en-US" sz="2800" b="0" i="0" dirty="0">
                <a:solidFill>
                  <a:srgbClr val="000000"/>
                </a:solidFill>
                <a:effectLst/>
                <a:latin typeface="Sitka Small" panose="02000505000000020004" pitchFamily="2" charset="0"/>
                <a:hlinkClick r:id="rId15"/>
              </a:rPr>
              <a:t>Tuple</a:t>
            </a:r>
            <a:r>
              <a:rPr lang="en-US" sz="2800" b="0" i="0" dirty="0">
                <a:solidFill>
                  <a:srgbClr val="000000"/>
                </a:solidFill>
                <a:effectLst/>
                <a:latin typeface="Sitka Small" panose="02000505000000020004" pitchFamily="2" charset="0"/>
              </a:rPr>
              <a:t>, and </a:t>
            </a:r>
            <a:r>
              <a:rPr lang="en-US" sz="2800" b="0" i="0" dirty="0">
                <a:solidFill>
                  <a:srgbClr val="000000"/>
                </a:solidFill>
                <a:effectLst/>
                <a:latin typeface="Sitka Small" panose="02000505000000020004" pitchFamily="2" charset="0"/>
                <a:hlinkClick r:id="rId16"/>
              </a:rPr>
              <a:t>Dictionary</a:t>
            </a:r>
            <a:r>
              <a:rPr lang="en-US" sz="2800" b="0" i="0" dirty="0">
                <a:solidFill>
                  <a:srgbClr val="000000"/>
                </a:solidFill>
                <a:effectLst/>
                <a:latin typeface="Sitka Small" panose="02000505000000020004" pitchFamily="2" charset="0"/>
              </a:rPr>
              <a:t>, all with different qualities and usage.</a:t>
            </a:r>
          </a:p>
          <a:p>
            <a:pPr algn="l"/>
            <a:r>
              <a:rPr lang="en-US" sz="2800" b="0" i="0" dirty="0">
                <a:solidFill>
                  <a:srgbClr val="000000"/>
                </a:solidFill>
                <a:effectLst/>
                <a:latin typeface="Sitka Small" panose="02000505000000020004" pitchFamily="2" charset="0"/>
              </a:rPr>
              <a:t>A set is a collection which is </a:t>
            </a:r>
            <a:r>
              <a:rPr lang="en-US" sz="2800" b="0" i="1" dirty="0">
                <a:solidFill>
                  <a:srgbClr val="000000"/>
                </a:solidFill>
                <a:effectLst/>
                <a:latin typeface="Sitka Small" panose="02000505000000020004" pitchFamily="2" charset="0"/>
              </a:rPr>
              <a:t>unordered</a:t>
            </a:r>
            <a:r>
              <a:rPr lang="en-US" sz="2800" b="0" i="0" dirty="0">
                <a:solidFill>
                  <a:srgbClr val="000000"/>
                </a:solidFill>
                <a:effectLst/>
                <a:latin typeface="Sitka Small" panose="02000505000000020004" pitchFamily="2" charset="0"/>
              </a:rPr>
              <a:t>, </a:t>
            </a:r>
            <a:r>
              <a:rPr lang="en-US" sz="2800" b="0" i="1" dirty="0">
                <a:solidFill>
                  <a:srgbClr val="000000"/>
                </a:solidFill>
                <a:effectLst/>
                <a:latin typeface="Sitka Small" panose="02000505000000020004" pitchFamily="2" charset="0"/>
              </a:rPr>
              <a:t>unchangeable*</a:t>
            </a:r>
            <a:r>
              <a:rPr lang="en-US" sz="2800" b="0" i="0" dirty="0">
                <a:solidFill>
                  <a:srgbClr val="000000"/>
                </a:solidFill>
                <a:effectLst/>
                <a:latin typeface="Sitka Small" panose="02000505000000020004" pitchFamily="2" charset="0"/>
              </a:rPr>
              <a:t>, and </a:t>
            </a:r>
            <a:r>
              <a:rPr lang="en-US" sz="2800" b="0" i="1" dirty="0">
                <a:solidFill>
                  <a:srgbClr val="000000"/>
                </a:solidFill>
                <a:effectLst/>
                <a:latin typeface="Sitka Small" panose="02000505000000020004" pitchFamily="2" charset="0"/>
              </a:rPr>
              <a:t>unindexed</a:t>
            </a:r>
            <a:r>
              <a:rPr lang="en-US" sz="2800" b="0" i="0" dirty="0">
                <a:solidFill>
                  <a:srgbClr val="000000"/>
                </a:solidFill>
                <a:effectLst/>
                <a:latin typeface="Sitka Small" panose="02000505000000020004" pitchFamily="2" charset="0"/>
              </a:rPr>
              <a:t>.</a:t>
            </a:r>
          </a:p>
        </p:txBody>
      </p:sp>
    </p:spTree>
    <p:extLst>
      <p:ext uri="{BB962C8B-B14F-4D97-AF65-F5344CB8AC3E}">
        <p14:creationId xmlns:p14="http://schemas.microsoft.com/office/powerpoint/2010/main" val="40091896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21998" y="206501"/>
            <a:ext cx="1572994"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6000" dirty="0">
                <a:solidFill>
                  <a:schemeClr val="tx1"/>
                </a:solidFill>
                <a:latin typeface="Algerian" panose="04020705040A02060702" pitchFamily="82" charset="0"/>
              </a:rPr>
              <a:t>set</a:t>
            </a:r>
            <a:endParaRPr lang="en-US" sz="6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F0EA92A7-4246-4000-C8A8-F8DE28E0C526}"/>
              </a:ext>
            </a:extLst>
          </p:cNvPr>
          <p:cNvSpPr txBox="1"/>
          <p:nvPr/>
        </p:nvSpPr>
        <p:spPr>
          <a:xfrm>
            <a:off x="2316845" y="2188702"/>
            <a:ext cx="8324651" cy="3539430"/>
          </a:xfrm>
          <a:prstGeom prst="rect">
            <a:avLst/>
          </a:prstGeom>
          <a:solidFill>
            <a:schemeClr val="bg1"/>
          </a:solidFill>
        </p:spPr>
        <p:txBody>
          <a:bodyPr wrap="square">
            <a:spAutoFit/>
          </a:bodyPr>
          <a:lstStyle/>
          <a:p>
            <a:pPr algn="l"/>
            <a:r>
              <a:rPr lang="en-US" sz="2800" b="0" i="0" dirty="0">
                <a:solidFill>
                  <a:srgbClr val="000000"/>
                </a:solidFill>
                <a:effectLst/>
                <a:latin typeface="Sitka Small" panose="02000505000000020004" pitchFamily="2" charset="0"/>
              </a:rPr>
              <a:t>Sets are used to store multiple items in a single variable.</a:t>
            </a:r>
          </a:p>
          <a:p>
            <a:pPr algn="l"/>
            <a:r>
              <a:rPr lang="en-US" sz="2800" b="0" i="0" dirty="0">
                <a:solidFill>
                  <a:srgbClr val="000000"/>
                </a:solidFill>
                <a:effectLst/>
                <a:latin typeface="Sitka Small" panose="02000505000000020004" pitchFamily="2" charset="0"/>
              </a:rPr>
              <a:t>Set is one of 4 built-in data types in Python used to store collections of data, the other 3 are </a:t>
            </a:r>
            <a:r>
              <a:rPr lang="en-US" sz="2800" b="0" i="0" dirty="0">
                <a:solidFill>
                  <a:srgbClr val="000000"/>
                </a:solidFill>
                <a:effectLst/>
                <a:latin typeface="Sitka Small" panose="02000505000000020004" pitchFamily="2" charset="0"/>
                <a:hlinkClick r:id="rId14"/>
              </a:rPr>
              <a:t>List</a:t>
            </a:r>
            <a:r>
              <a:rPr lang="en-US" sz="2800" b="0" i="0" dirty="0">
                <a:solidFill>
                  <a:srgbClr val="000000"/>
                </a:solidFill>
                <a:effectLst/>
                <a:latin typeface="Sitka Small" panose="02000505000000020004" pitchFamily="2" charset="0"/>
              </a:rPr>
              <a:t>, </a:t>
            </a:r>
            <a:r>
              <a:rPr lang="en-US" sz="2800" b="0" i="0" dirty="0">
                <a:solidFill>
                  <a:srgbClr val="000000"/>
                </a:solidFill>
                <a:effectLst/>
                <a:latin typeface="Sitka Small" panose="02000505000000020004" pitchFamily="2" charset="0"/>
                <a:hlinkClick r:id="rId15"/>
              </a:rPr>
              <a:t>Tuple</a:t>
            </a:r>
            <a:r>
              <a:rPr lang="en-US" sz="2800" b="0" i="0" dirty="0">
                <a:solidFill>
                  <a:srgbClr val="000000"/>
                </a:solidFill>
                <a:effectLst/>
                <a:latin typeface="Sitka Small" panose="02000505000000020004" pitchFamily="2" charset="0"/>
              </a:rPr>
              <a:t>, and </a:t>
            </a:r>
            <a:r>
              <a:rPr lang="en-US" sz="2800" b="0" i="0" dirty="0">
                <a:solidFill>
                  <a:srgbClr val="000000"/>
                </a:solidFill>
                <a:effectLst/>
                <a:latin typeface="Sitka Small" panose="02000505000000020004" pitchFamily="2" charset="0"/>
                <a:hlinkClick r:id="rId16"/>
              </a:rPr>
              <a:t>Dictionary</a:t>
            </a:r>
            <a:r>
              <a:rPr lang="en-US" sz="2800" b="0" i="0" dirty="0">
                <a:solidFill>
                  <a:srgbClr val="000000"/>
                </a:solidFill>
                <a:effectLst/>
                <a:latin typeface="Sitka Small" panose="02000505000000020004" pitchFamily="2" charset="0"/>
              </a:rPr>
              <a:t>, all with different qualities and usage.</a:t>
            </a:r>
          </a:p>
          <a:p>
            <a:pPr algn="l"/>
            <a:r>
              <a:rPr lang="en-US" sz="2800" b="0" i="0" dirty="0">
                <a:solidFill>
                  <a:srgbClr val="000000"/>
                </a:solidFill>
                <a:effectLst/>
                <a:latin typeface="Sitka Small" panose="02000505000000020004" pitchFamily="2" charset="0"/>
              </a:rPr>
              <a:t>A set is a collection which is </a:t>
            </a:r>
            <a:r>
              <a:rPr lang="en-US" sz="2800" b="0" i="1" dirty="0">
                <a:solidFill>
                  <a:srgbClr val="000000"/>
                </a:solidFill>
                <a:effectLst/>
                <a:latin typeface="Sitka Small" panose="02000505000000020004" pitchFamily="2" charset="0"/>
              </a:rPr>
              <a:t>unordered</a:t>
            </a:r>
            <a:r>
              <a:rPr lang="en-US" sz="2800" b="0" i="0" dirty="0">
                <a:solidFill>
                  <a:srgbClr val="000000"/>
                </a:solidFill>
                <a:effectLst/>
                <a:latin typeface="Sitka Small" panose="02000505000000020004" pitchFamily="2" charset="0"/>
              </a:rPr>
              <a:t>, </a:t>
            </a:r>
            <a:r>
              <a:rPr lang="en-US" sz="2800" b="0" i="1" dirty="0">
                <a:solidFill>
                  <a:srgbClr val="000000"/>
                </a:solidFill>
                <a:effectLst/>
                <a:latin typeface="Sitka Small" panose="02000505000000020004" pitchFamily="2" charset="0"/>
              </a:rPr>
              <a:t>unchangeable*</a:t>
            </a:r>
            <a:r>
              <a:rPr lang="en-US" sz="2800" b="0" i="0" dirty="0">
                <a:solidFill>
                  <a:srgbClr val="000000"/>
                </a:solidFill>
                <a:effectLst/>
                <a:latin typeface="Sitka Small" panose="02000505000000020004" pitchFamily="2" charset="0"/>
              </a:rPr>
              <a:t>, and </a:t>
            </a:r>
            <a:r>
              <a:rPr lang="en-US" sz="2800" b="0" i="1" dirty="0">
                <a:solidFill>
                  <a:srgbClr val="000000"/>
                </a:solidFill>
                <a:effectLst/>
                <a:latin typeface="Sitka Small" panose="02000505000000020004" pitchFamily="2" charset="0"/>
              </a:rPr>
              <a:t>unindexed</a:t>
            </a:r>
            <a:r>
              <a:rPr lang="en-US" sz="2800" b="0" i="0" dirty="0">
                <a:solidFill>
                  <a:srgbClr val="000000"/>
                </a:solidFill>
                <a:effectLst/>
                <a:latin typeface="Sitka Small" panose="02000505000000020004" pitchFamily="2" charset="0"/>
              </a:rPr>
              <a:t>.</a:t>
            </a:r>
          </a:p>
        </p:txBody>
      </p:sp>
      <p:pic>
        <p:nvPicPr>
          <p:cNvPr id="3" name="Picture 2">
            <a:extLst>
              <a:ext uri="{FF2B5EF4-FFF2-40B4-BE49-F238E27FC236}">
                <a16:creationId xmlns:a16="http://schemas.microsoft.com/office/drawing/2014/main" id="{F36529D7-D813-95B0-7D61-C639265E5CA2}"/>
              </a:ext>
            </a:extLst>
          </p:cNvPr>
          <p:cNvPicPr>
            <a:picLocks noChangeAspect="1"/>
          </p:cNvPicPr>
          <p:nvPr/>
        </p:nvPicPr>
        <p:blipFill rotWithShape="1">
          <a:blip r:embed="rId17"/>
          <a:srcRect l="2403" t="13096" r="61919" b="56422"/>
          <a:stretch/>
        </p:blipFill>
        <p:spPr>
          <a:xfrm>
            <a:off x="2123310" y="1606948"/>
            <a:ext cx="8556654" cy="4276591"/>
          </a:xfrm>
          <a:prstGeom prst="rect">
            <a:avLst/>
          </a:prstGeom>
        </p:spPr>
      </p:pic>
      <p:sp>
        <p:nvSpPr>
          <p:cNvPr id="7" name="TextBox 6">
            <a:extLst>
              <a:ext uri="{FF2B5EF4-FFF2-40B4-BE49-F238E27FC236}">
                <a16:creationId xmlns:a16="http://schemas.microsoft.com/office/drawing/2014/main" id="{0B9B85E3-2444-978B-7A29-2722EB33F4A1}"/>
              </a:ext>
            </a:extLst>
          </p:cNvPr>
          <p:cNvSpPr txBox="1"/>
          <p:nvPr/>
        </p:nvSpPr>
        <p:spPr>
          <a:xfrm>
            <a:off x="2338942" y="3560578"/>
            <a:ext cx="6096000" cy="369332"/>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Sets are written with curly brackets.</a:t>
            </a:r>
          </a:p>
        </p:txBody>
      </p:sp>
    </p:spTree>
    <p:extLst>
      <p:ext uri="{BB962C8B-B14F-4D97-AF65-F5344CB8AC3E}">
        <p14:creationId xmlns:p14="http://schemas.microsoft.com/office/powerpoint/2010/main" val="68424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421998" y="206501"/>
            <a:ext cx="2235602"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6000" dirty="0">
                <a:solidFill>
                  <a:schemeClr val="tx1"/>
                </a:solidFill>
                <a:latin typeface="Algerian" panose="04020705040A02060702" pitchFamily="82" charset="0"/>
              </a:rPr>
              <a:t>sets </a:t>
            </a:r>
            <a:endParaRPr lang="en-US" sz="6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5" name="TextBox 4">
            <a:extLst>
              <a:ext uri="{FF2B5EF4-FFF2-40B4-BE49-F238E27FC236}">
                <a16:creationId xmlns:a16="http://schemas.microsoft.com/office/drawing/2014/main" id="{F0EA92A7-4246-4000-C8A8-F8DE28E0C526}"/>
              </a:ext>
            </a:extLst>
          </p:cNvPr>
          <p:cNvSpPr txBox="1"/>
          <p:nvPr/>
        </p:nvSpPr>
        <p:spPr>
          <a:xfrm>
            <a:off x="2197575" y="1358193"/>
            <a:ext cx="8599389" cy="4893647"/>
          </a:xfrm>
          <a:prstGeom prst="rect">
            <a:avLst/>
          </a:prstGeom>
          <a:solidFill>
            <a:schemeClr val="bg1"/>
          </a:solidFill>
        </p:spPr>
        <p:txBody>
          <a:bodyPr wrap="square">
            <a:spAutoFit/>
          </a:bodyPr>
          <a:lstStyle/>
          <a:p>
            <a:pPr algn="l"/>
            <a:r>
              <a:rPr lang="en-US" sz="2400" b="1" i="0" dirty="0">
                <a:solidFill>
                  <a:srgbClr val="000000"/>
                </a:solidFill>
                <a:effectLst/>
                <a:latin typeface="Sitka Small" panose="02000505000000020004" pitchFamily="2" charset="0"/>
              </a:rPr>
              <a:t>Set items </a:t>
            </a:r>
            <a:r>
              <a:rPr lang="en-US" sz="2400" b="0" i="0" dirty="0">
                <a:solidFill>
                  <a:srgbClr val="000000"/>
                </a:solidFill>
                <a:effectLst/>
                <a:latin typeface="Sitka Small" panose="02000505000000020004" pitchFamily="2" charset="0"/>
              </a:rPr>
              <a:t>are unordered, unchangeable, and do not allow duplicate values.</a:t>
            </a:r>
          </a:p>
          <a:p>
            <a:pPr algn="l"/>
            <a:endParaRPr lang="en-US" sz="2400" b="0" i="0" dirty="0">
              <a:solidFill>
                <a:srgbClr val="000000"/>
              </a:solidFill>
              <a:effectLst/>
              <a:latin typeface="Sitka Small" panose="02000505000000020004" pitchFamily="2" charset="0"/>
            </a:endParaRPr>
          </a:p>
          <a:p>
            <a:pPr algn="l"/>
            <a:r>
              <a:rPr lang="en-US" sz="2400" b="1" i="0" dirty="0">
                <a:solidFill>
                  <a:srgbClr val="000000"/>
                </a:solidFill>
                <a:effectLst/>
                <a:latin typeface="Sitka Small" panose="02000505000000020004" pitchFamily="2" charset="0"/>
              </a:rPr>
              <a:t>Unordered</a:t>
            </a:r>
            <a:r>
              <a:rPr lang="en-US" sz="2400" b="0" i="0" dirty="0">
                <a:solidFill>
                  <a:srgbClr val="000000"/>
                </a:solidFill>
                <a:effectLst/>
                <a:latin typeface="Sitka Small" panose="02000505000000020004" pitchFamily="2" charset="0"/>
              </a:rPr>
              <a:t> means that the items in a set do not have a defined order.</a:t>
            </a:r>
          </a:p>
          <a:p>
            <a:pPr algn="l"/>
            <a:endParaRPr lang="en-US" sz="2400" b="0" i="0" dirty="0">
              <a:solidFill>
                <a:srgbClr val="000000"/>
              </a:solidFill>
              <a:effectLst/>
              <a:latin typeface="Sitka Small" panose="02000505000000020004" pitchFamily="2" charset="0"/>
            </a:endParaRPr>
          </a:p>
          <a:p>
            <a:pPr algn="l"/>
            <a:r>
              <a:rPr lang="en-US" sz="2400" b="0" i="0" dirty="0">
                <a:solidFill>
                  <a:srgbClr val="000000"/>
                </a:solidFill>
                <a:effectLst/>
                <a:latin typeface="Sitka Small" panose="02000505000000020004" pitchFamily="2" charset="0"/>
              </a:rPr>
              <a:t>Set items can appear in a different order every time you use them, and cannot be referred to by index or key.</a:t>
            </a:r>
          </a:p>
          <a:p>
            <a:pPr algn="l"/>
            <a:endParaRPr lang="en-US" sz="2400" b="0" i="0" dirty="0">
              <a:solidFill>
                <a:srgbClr val="000000"/>
              </a:solidFill>
              <a:effectLst/>
              <a:latin typeface="Sitka Small" panose="02000505000000020004" pitchFamily="2" charset="0"/>
            </a:endParaRPr>
          </a:p>
          <a:p>
            <a:pPr algn="l"/>
            <a:r>
              <a:rPr lang="en-US" sz="2400" b="0" i="0" dirty="0">
                <a:solidFill>
                  <a:srgbClr val="000000"/>
                </a:solidFill>
                <a:effectLst/>
                <a:latin typeface="Sitka Small" panose="02000505000000020004" pitchFamily="2" charset="0"/>
              </a:rPr>
              <a:t>Unchangeable</a:t>
            </a:r>
          </a:p>
          <a:p>
            <a:pPr algn="l"/>
            <a:r>
              <a:rPr lang="en-US" sz="2400" b="0" i="0" dirty="0">
                <a:solidFill>
                  <a:srgbClr val="000000"/>
                </a:solidFill>
                <a:effectLst/>
                <a:latin typeface="Sitka Small" panose="02000505000000020004" pitchFamily="2" charset="0"/>
              </a:rPr>
              <a:t>Set items are unchangeable, meaning that we cannot change the items after the set has been created.</a:t>
            </a:r>
          </a:p>
        </p:txBody>
      </p:sp>
    </p:spTree>
    <p:extLst>
      <p:ext uri="{BB962C8B-B14F-4D97-AF65-F5344CB8AC3E}">
        <p14:creationId xmlns:p14="http://schemas.microsoft.com/office/powerpoint/2010/main" val="2523434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6" name="Google Shape;1206;p44"/>
          <p:cNvSpPr txBox="1">
            <a:spLocks noGrp="1"/>
          </p:cNvSpPr>
          <p:nvPr>
            <p:ph type="title" idx="2"/>
          </p:nvPr>
        </p:nvSpPr>
        <p:spPr>
          <a:xfrm>
            <a:off x="5658667" y="1675149"/>
            <a:ext cx="1732000" cy="1420800"/>
          </a:xfrm>
          <a:prstGeom prst="rect">
            <a:avLst/>
          </a:prstGeom>
          <a:noFill/>
          <a:ln>
            <a:noFill/>
          </a:ln>
        </p:spPr>
        <p:txBody>
          <a:bodyPr spcFirstLastPara="1" vert="horz" wrap="square" lIns="0" tIns="0" rIns="0" bIns="0" rtlCol="0" anchor="ctr" anchorCtr="0">
            <a:noAutofit/>
          </a:bodyPr>
          <a:lstStyle/>
          <a:p>
            <a:r>
              <a:rPr lang="en" dirty="0"/>
              <a:t>03.</a:t>
            </a:r>
            <a:endParaRPr dirty="0"/>
          </a:p>
        </p:txBody>
      </p:sp>
      <p:pic>
        <p:nvPicPr>
          <p:cNvPr id="1207" name="Google Shape;1207;p44">
            <a:hlinkClick r:id="rId3" action="ppaction://hlinksldjump"/>
          </p:cNvPr>
          <p:cNvPicPr preferRelativeResize="0"/>
          <p:nvPr/>
        </p:nvPicPr>
        <p:blipFill rotWithShape="1">
          <a:blip r:embed="rId4">
            <a:alphaModFix/>
          </a:blip>
          <a:srcRect t="465" b="475"/>
          <a:stretch/>
        </p:blipFill>
        <p:spPr>
          <a:xfrm>
            <a:off x="10044967" y="661500"/>
            <a:ext cx="354067" cy="345133"/>
          </a:xfrm>
          <a:prstGeom prst="rect">
            <a:avLst/>
          </a:prstGeom>
          <a:noFill/>
          <a:ln>
            <a:noFill/>
          </a:ln>
        </p:spPr>
      </p:pic>
      <p:pic>
        <p:nvPicPr>
          <p:cNvPr id="1208" name="Google Shape;1208;p44">
            <a:hlinkClick r:id="rId5" action="ppaction://hlinksldjump"/>
          </p:cNvPr>
          <p:cNvPicPr preferRelativeResize="0"/>
          <p:nvPr/>
        </p:nvPicPr>
        <p:blipFill rotWithShape="1">
          <a:blip r:embed="rId6">
            <a:alphaModFix/>
          </a:blip>
          <a:srcRect t="940" b="941"/>
          <a:stretch/>
        </p:blipFill>
        <p:spPr>
          <a:xfrm>
            <a:off x="316400" y="734018"/>
            <a:ext cx="393171" cy="306799"/>
          </a:xfrm>
          <a:prstGeom prst="rect">
            <a:avLst/>
          </a:prstGeom>
          <a:noFill/>
          <a:ln>
            <a:noFill/>
          </a:ln>
        </p:spPr>
      </p:pic>
      <p:pic>
        <p:nvPicPr>
          <p:cNvPr id="1209" name="Google Shape;1209;p44">
            <a:hlinkClick r:id="" action="ppaction://hlinkshowjump?jump=previousslide"/>
          </p:cNvPr>
          <p:cNvPicPr preferRelativeResize="0"/>
          <p:nvPr/>
        </p:nvPicPr>
        <p:blipFill rotWithShape="1">
          <a:blip r:embed="rId7">
            <a:alphaModFix/>
          </a:blip>
          <a:srcRect/>
          <a:stretch/>
        </p:blipFill>
        <p:spPr>
          <a:xfrm>
            <a:off x="316402" y="1575399"/>
            <a:ext cx="393167" cy="410619"/>
          </a:xfrm>
          <a:prstGeom prst="rect">
            <a:avLst/>
          </a:prstGeom>
          <a:noFill/>
          <a:ln>
            <a:noFill/>
          </a:ln>
        </p:spPr>
      </p:pic>
      <p:pic>
        <p:nvPicPr>
          <p:cNvPr id="1210" name="Google Shape;1210;p44">
            <a:hlinkClick r:id="" action="ppaction://hlinkshowjump?jump=nextslide"/>
          </p:cNvPr>
          <p:cNvPicPr preferRelativeResize="0"/>
          <p:nvPr/>
        </p:nvPicPr>
        <p:blipFill rotWithShape="1">
          <a:blip r:embed="rId7">
            <a:alphaModFix/>
          </a:blip>
          <a:srcRect/>
          <a:stretch/>
        </p:blipFill>
        <p:spPr>
          <a:xfrm flipH="1">
            <a:off x="316402" y="4966565"/>
            <a:ext cx="393167" cy="410619"/>
          </a:xfrm>
          <a:prstGeom prst="rect">
            <a:avLst/>
          </a:prstGeom>
          <a:noFill/>
          <a:ln>
            <a:noFill/>
          </a:ln>
        </p:spPr>
      </p:pic>
      <p:pic>
        <p:nvPicPr>
          <p:cNvPr id="1211" name="Google Shape;1211;p44">
            <a:hlinkClick r:id="rId8" action="ppaction://hlinksldjump"/>
          </p:cNvPr>
          <p:cNvPicPr preferRelativeResize="0"/>
          <p:nvPr/>
        </p:nvPicPr>
        <p:blipFill rotWithShape="1">
          <a:blip r:embed="rId9">
            <a:alphaModFix/>
          </a:blip>
          <a:srcRect l="396" r="395"/>
          <a:stretch/>
        </p:blipFill>
        <p:spPr>
          <a:xfrm>
            <a:off x="304067" y="5800700"/>
            <a:ext cx="403471" cy="410600"/>
          </a:xfrm>
          <a:prstGeom prst="rect">
            <a:avLst/>
          </a:prstGeom>
          <a:noFill/>
          <a:ln>
            <a:noFill/>
          </a:ln>
        </p:spPr>
      </p:pic>
      <p:pic>
        <p:nvPicPr>
          <p:cNvPr id="1212" name="Google Shape;1212;p44">
            <a:hlinkClick r:id="rId3" action="ppaction://hlinksldjump"/>
          </p:cNvPr>
          <p:cNvPicPr preferRelativeResize="0"/>
          <p:nvPr/>
        </p:nvPicPr>
        <p:blipFill rotWithShape="1">
          <a:blip r:embed="rId4">
            <a:alphaModFix/>
          </a:blip>
          <a:srcRect t="465" b="475"/>
          <a:stretch/>
        </p:blipFill>
        <p:spPr>
          <a:xfrm>
            <a:off x="9322267" y="4467100"/>
            <a:ext cx="354067" cy="345133"/>
          </a:xfrm>
          <a:prstGeom prst="rect">
            <a:avLst/>
          </a:prstGeom>
          <a:noFill/>
          <a:ln>
            <a:noFill/>
          </a:ln>
        </p:spPr>
      </p:pic>
      <p:sp>
        <p:nvSpPr>
          <p:cNvPr id="1213" name="Google Shape;1213;p44">
            <a:hlinkClick r:id="rId10" action="ppaction://hlinksldjump"/>
          </p:cNvPr>
          <p:cNvSpPr/>
          <p:nvPr/>
        </p:nvSpPr>
        <p:spPr>
          <a:xfrm>
            <a:off x="167200" y="22858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01</a:t>
            </a:r>
            <a:endParaRPr sz="2400" b="1">
              <a:solidFill>
                <a:schemeClr val="dk1"/>
              </a:solidFill>
              <a:latin typeface="Raleway"/>
              <a:ea typeface="Raleway"/>
              <a:cs typeface="Raleway"/>
              <a:sym typeface="Raleway"/>
            </a:endParaRPr>
          </a:p>
        </p:txBody>
      </p:sp>
      <p:sp>
        <p:nvSpPr>
          <p:cNvPr id="1214" name="Google Shape;1214;p44">
            <a:hlinkClick r:id="rId11" action="ppaction://hlinksldjump"/>
          </p:cNvPr>
          <p:cNvSpPr/>
          <p:nvPr/>
        </p:nvSpPr>
        <p:spPr>
          <a:xfrm>
            <a:off x="167200" y="29682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02</a:t>
            </a:r>
            <a:endParaRPr sz="2400" b="1">
              <a:solidFill>
                <a:schemeClr val="dk1"/>
              </a:solidFill>
              <a:latin typeface="Raleway"/>
              <a:ea typeface="Raleway"/>
              <a:cs typeface="Raleway"/>
              <a:sym typeface="Raleway"/>
            </a:endParaRPr>
          </a:p>
        </p:txBody>
      </p:sp>
      <p:sp>
        <p:nvSpPr>
          <p:cNvPr id="1215" name="Google Shape;1215;p44">
            <a:hlinkClick r:id="rId12" action="ppaction://hlinksldjump"/>
          </p:cNvPr>
          <p:cNvSpPr/>
          <p:nvPr/>
        </p:nvSpPr>
        <p:spPr>
          <a:xfrm>
            <a:off x="167200" y="3651617"/>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03</a:t>
            </a:r>
            <a:endParaRPr sz="2400" b="1">
              <a:solidFill>
                <a:schemeClr val="dk1"/>
              </a:solidFill>
              <a:latin typeface="Raleway"/>
              <a:ea typeface="Raleway"/>
              <a:cs typeface="Raleway"/>
              <a:sym typeface="Raleway"/>
            </a:endParaRPr>
          </a:p>
        </p:txBody>
      </p:sp>
      <p:sp>
        <p:nvSpPr>
          <p:cNvPr id="1216" name="Google Shape;1216;p44">
            <a:hlinkClick r:id="rId13" action="ppaction://hlinksldjump"/>
          </p:cNvPr>
          <p:cNvSpPr/>
          <p:nvPr/>
        </p:nvSpPr>
        <p:spPr>
          <a:xfrm>
            <a:off x="167200" y="4335051"/>
            <a:ext cx="677200" cy="306800"/>
          </a:xfrm>
          <a:prstGeom prst="rect">
            <a:avLst/>
          </a:prstGeom>
          <a:noFill/>
          <a:ln>
            <a:noFill/>
          </a:ln>
        </p:spPr>
        <p:txBody>
          <a:bodyPr spcFirstLastPara="1" wrap="square" lIns="0" tIns="121900" rIns="0" bIns="121900" anchor="ctr" anchorCtr="0">
            <a:noAutofit/>
          </a:bodyPr>
          <a:lstStyle/>
          <a:p>
            <a:pPr algn="ctr">
              <a:buClr>
                <a:srgbClr val="000000"/>
              </a:buClr>
              <a:buSzPts val="1800"/>
            </a:pPr>
            <a:r>
              <a:rPr lang="en" sz="2400" b="1">
                <a:solidFill>
                  <a:schemeClr val="dk1"/>
                </a:solidFill>
                <a:latin typeface="Raleway"/>
                <a:ea typeface="Raleway"/>
                <a:cs typeface="Raleway"/>
                <a:sym typeface="Raleway"/>
              </a:rPr>
              <a:t>04</a:t>
            </a:r>
            <a:endParaRPr sz="2400" b="1">
              <a:solidFill>
                <a:schemeClr val="dk1"/>
              </a:solidFill>
              <a:latin typeface="Raleway"/>
              <a:ea typeface="Raleway"/>
              <a:cs typeface="Raleway"/>
              <a:sym typeface="Raleway"/>
            </a:endParaRPr>
          </a:p>
        </p:txBody>
      </p:sp>
      <p:sp>
        <p:nvSpPr>
          <p:cNvPr id="4" name="Google Shape;1324;p48">
            <a:extLst>
              <a:ext uri="{FF2B5EF4-FFF2-40B4-BE49-F238E27FC236}">
                <a16:creationId xmlns:a16="http://schemas.microsoft.com/office/drawing/2014/main" id="{4CC9FE52-A902-03A5-ACE7-AEC62DBDABE8}"/>
              </a:ext>
            </a:extLst>
          </p:cNvPr>
          <p:cNvSpPr txBox="1">
            <a:spLocks/>
          </p:cNvSpPr>
          <p:nvPr/>
        </p:nvSpPr>
        <p:spPr>
          <a:xfrm>
            <a:off x="1249719" y="97945"/>
            <a:ext cx="7342711"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aleway Black"/>
              <a:buNone/>
              <a:defRPr sz="46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600" dirty="0">
                <a:solidFill>
                  <a:schemeClr val="tx1"/>
                </a:solidFill>
                <a:latin typeface="Algerian" panose="04020705040A02060702" pitchFamily="82" charset="0"/>
              </a:rPr>
              <a:t>Duplicates not allowed</a:t>
            </a:r>
            <a:endParaRPr lang="en-US" sz="4000" dirty="0">
              <a:latin typeface="Georgia" panose="02040502050405020303" pitchFamily="18" charset="0"/>
            </a:endParaRPr>
          </a:p>
        </p:txBody>
      </p:sp>
      <p:sp>
        <p:nvSpPr>
          <p:cNvPr id="13" name="TextBox 12">
            <a:extLst>
              <a:ext uri="{FF2B5EF4-FFF2-40B4-BE49-F238E27FC236}">
                <a16:creationId xmlns:a16="http://schemas.microsoft.com/office/drawing/2014/main" id="{D7586796-E885-D7B7-5CA6-6D8B7B0A2B63}"/>
              </a:ext>
            </a:extLst>
          </p:cNvPr>
          <p:cNvSpPr txBox="1"/>
          <p:nvPr/>
        </p:nvSpPr>
        <p:spPr>
          <a:xfrm>
            <a:off x="2204111" y="2952507"/>
            <a:ext cx="5015346" cy="369332"/>
          </a:xfrm>
          <a:prstGeom prst="rect">
            <a:avLst/>
          </a:prstGeom>
          <a:noFill/>
        </p:spPr>
        <p:txBody>
          <a:bodyPr wrap="square">
            <a:spAutoFit/>
          </a:bodyPr>
          <a:lstStyle/>
          <a:p>
            <a:pPr algn="l"/>
            <a:r>
              <a:rPr lang="en-US" b="0" i="0">
                <a:solidFill>
                  <a:srgbClr val="000000"/>
                </a:solidFill>
                <a:effectLst/>
                <a:latin typeface="Verdana" panose="020B0604030504040204" pitchFamily="34" charset="0"/>
              </a:rPr>
              <a:t>A tuple can contain different data types:</a:t>
            </a:r>
            <a:endParaRPr lang="en-US" b="0" i="0" dirty="0">
              <a:solidFill>
                <a:srgbClr val="000000"/>
              </a:solidFill>
              <a:effectLst/>
              <a:latin typeface="Verdana" panose="020B0604030504040204" pitchFamily="34" charset="0"/>
            </a:endParaRPr>
          </a:p>
        </p:txBody>
      </p:sp>
      <p:sp>
        <p:nvSpPr>
          <p:cNvPr id="14" name="TextBox 13">
            <a:extLst>
              <a:ext uri="{FF2B5EF4-FFF2-40B4-BE49-F238E27FC236}">
                <a16:creationId xmlns:a16="http://schemas.microsoft.com/office/drawing/2014/main" id="{2B60419E-9B59-2E5F-CDCC-21FE1B7322F7}"/>
              </a:ext>
            </a:extLst>
          </p:cNvPr>
          <p:cNvSpPr txBox="1"/>
          <p:nvPr/>
        </p:nvSpPr>
        <p:spPr>
          <a:xfrm>
            <a:off x="2197575" y="3591608"/>
            <a:ext cx="5167745" cy="369332"/>
          </a:xfrm>
          <a:prstGeom prst="rect">
            <a:avLst/>
          </a:prstGeom>
          <a:noFill/>
        </p:spPr>
        <p:txBody>
          <a:bodyPr wrap="square">
            <a:spAutoFit/>
          </a:bodyPr>
          <a:lstStyle/>
          <a:p>
            <a:pPr algn="l"/>
            <a:r>
              <a:rPr lang="en-US" b="0" i="0" dirty="0">
                <a:solidFill>
                  <a:srgbClr val="000000"/>
                </a:solidFill>
                <a:effectLst/>
                <a:latin typeface="Sitka Small" panose="02000505000000020004" pitchFamily="2" charset="0"/>
              </a:rPr>
              <a:t>Using the tuple() method to make a tuple:</a:t>
            </a:r>
          </a:p>
        </p:txBody>
      </p:sp>
      <p:sp>
        <p:nvSpPr>
          <p:cNvPr id="8" name="Rectangle 1">
            <a:extLst>
              <a:ext uri="{FF2B5EF4-FFF2-40B4-BE49-F238E27FC236}">
                <a16:creationId xmlns:a16="http://schemas.microsoft.com/office/drawing/2014/main" id="{D2FB8F92-0B9F-B8C1-59B4-4BCFFC48E35D}"/>
              </a:ext>
            </a:extLst>
          </p:cNvPr>
          <p:cNvSpPr>
            <a:spLocks noChangeArrowheads="1"/>
          </p:cNvSpPr>
          <p:nvPr/>
        </p:nvSpPr>
        <p:spPr bwMode="auto">
          <a:xfrm>
            <a:off x="2197575" y="3423498"/>
            <a:ext cx="8007927"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itka Small" panose="02000505000000020004" pitchFamily="2" charset="0"/>
              </a:rPr>
              <a:t>To determine if a specified item is present in a tuple use the </a:t>
            </a:r>
            <a:r>
              <a:rPr kumimoji="0" lang="en-US" altLang="en-US" sz="1600" b="0" i="0" u="none" strike="noStrike" cap="none" normalizeH="0" baseline="0" dirty="0">
                <a:ln>
                  <a:noFill/>
                </a:ln>
                <a:solidFill>
                  <a:srgbClr val="DC143C"/>
                </a:solidFill>
                <a:effectLst/>
                <a:latin typeface="Sitka Small" panose="02000505000000020004" pitchFamily="2" charset="0"/>
              </a:rPr>
              <a:t>in</a:t>
            </a:r>
            <a:r>
              <a:rPr kumimoji="0" lang="en-US" altLang="en-US" sz="1600" b="0" i="0" u="none" strike="noStrike" cap="none" normalizeH="0" baseline="0" dirty="0">
                <a:ln>
                  <a:noFill/>
                </a:ln>
                <a:solidFill>
                  <a:srgbClr val="000000"/>
                </a:solidFill>
                <a:effectLst/>
                <a:latin typeface="Sitka Small" panose="02000505000000020004" pitchFamily="2" charset="0"/>
              </a:rPr>
              <a:t> keyword:</a:t>
            </a:r>
            <a:endParaRPr kumimoji="0" lang="en-US" altLang="en-US" sz="2800" b="0" i="0" u="none" strike="noStrike" cap="none" normalizeH="0" baseline="0" dirty="0">
              <a:ln>
                <a:noFill/>
              </a:ln>
              <a:solidFill>
                <a:schemeClr val="tx1"/>
              </a:solidFill>
              <a:effectLst/>
              <a:latin typeface="Sitka Small" panose="02000505000000020004" pitchFamily="2" charset="0"/>
            </a:endParaRPr>
          </a:p>
        </p:txBody>
      </p:sp>
      <p:sp>
        <p:nvSpPr>
          <p:cNvPr id="15" name="TextBox 14">
            <a:extLst>
              <a:ext uri="{FF2B5EF4-FFF2-40B4-BE49-F238E27FC236}">
                <a16:creationId xmlns:a16="http://schemas.microsoft.com/office/drawing/2014/main" id="{1CCE61D3-CE55-EF81-CF28-DA1F53DD4568}"/>
              </a:ext>
            </a:extLst>
          </p:cNvPr>
          <p:cNvSpPr txBox="1"/>
          <p:nvPr/>
        </p:nvSpPr>
        <p:spPr>
          <a:xfrm>
            <a:off x="2157708" y="887417"/>
            <a:ext cx="6787509" cy="369332"/>
          </a:xfrm>
          <a:prstGeom prst="rect">
            <a:avLst/>
          </a:prstGeom>
          <a:solidFill>
            <a:schemeClr val="bg2"/>
          </a:solidFill>
        </p:spPr>
        <p:txBody>
          <a:bodyPr wrap="square">
            <a:spAutoFit/>
          </a:bodyPr>
          <a:lstStyle/>
          <a:p>
            <a:pPr algn="l"/>
            <a:r>
              <a:rPr lang="en-US" b="0" i="0" dirty="0">
                <a:solidFill>
                  <a:srgbClr val="000000"/>
                </a:solidFill>
                <a:effectLst/>
                <a:latin typeface="Verdana" panose="020B0604030504040204" pitchFamily="34" charset="0"/>
              </a:rPr>
              <a:t>Sets cannot have two items with the same value.</a:t>
            </a:r>
          </a:p>
        </p:txBody>
      </p:sp>
      <p:pic>
        <p:nvPicPr>
          <p:cNvPr id="5" name="Picture 4">
            <a:extLst>
              <a:ext uri="{FF2B5EF4-FFF2-40B4-BE49-F238E27FC236}">
                <a16:creationId xmlns:a16="http://schemas.microsoft.com/office/drawing/2014/main" id="{1555669C-A46D-429F-7D8E-9AF654EBA292}"/>
              </a:ext>
            </a:extLst>
          </p:cNvPr>
          <p:cNvPicPr>
            <a:picLocks noChangeAspect="1"/>
          </p:cNvPicPr>
          <p:nvPr/>
        </p:nvPicPr>
        <p:blipFill rotWithShape="1">
          <a:blip r:embed="rId14"/>
          <a:srcRect l="2595" t="12923" r="64348" b="54858"/>
          <a:stretch/>
        </p:blipFill>
        <p:spPr>
          <a:xfrm>
            <a:off x="2157708" y="1383076"/>
            <a:ext cx="8868101" cy="4813424"/>
          </a:xfrm>
          <a:prstGeom prst="rect">
            <a:avLst/>
          </a:prstGeom>
        </p:spPr>
      </p:pic>
    </p:spTree>
    <p:extLst>
      <p:ext uri="{BB962C8B-B14F-4D97-AF65-F5344CB8AC3E}">
        <p14:creationId xmlns:p14="http://schemas.microsoft.com/office/powerpoint/2010/main" val="36881858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2" name="Google Shape;1859;p57">
            <a:extLst>
              <a:ext uri="{FF2B5EF4-FFF2-40B4-BE49-F238E27FC236}">
                <a16:creationId xmlns:a16="http://schemas.microsoft.com/office/drawing/2014/main" id="{15D28F9A-8762-2D37-531C-39E7EFA87F55}"/>
              </a:ext>
            </a:extLst>
          </p:cNvPr>
          <p:cNvSpPr txBox="1">
            <a:spLocks noGrp="1"/>
          </p:cNvSpPr>
          <p:nvPr>
            <p:ph type="title"/>
          </p:nvPr>
        </p:nvSpPr>
        <p:spPr>
          <a:xfrm>
            <a:off x="2604391" y="3104942"/>
            <a:ext cx="6915900" cy="572700"/>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SzPts val="3600"/>
              <a:buNone/>
            </a:pPr>
            <a:r>
              <a:rPr lang="en" dirty="0">
                <a:solidFill>
                  <a:schemeClr val="tx1"/>
                </a:solidFill>
                <a:latin typeface="Algerian" panose="04020705040A02060702" pitchFamily="82" charset="0"/>
              </a:rPr>
              <a:t>PYTHON – access set items</a:t>
            </a:r>
            <a:endParaRPr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062419126"/>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230e9df3-be65-4c73-a93b-d1236ebd677e"/>
    <ds:schemaRef ds:uri="http://purl.org/dc/dcmitype/"/>
    <ds:schemaRef ds:uri="http://schemas.microsoft.com/office/2006/documentManagement/types"/>
    <ds:schemaRef ds:uri="http://purl.org/dc/elements/1.1/"/>
    <ds:schemaRef ds:uri="http://purl.org/dc/terms/"/>
    <ds:schemaRef ds:uri="16c05727-aa75-4e4a-9b5f-8a80a1165891"/>
    <ds:schemaRef ds:uri="71af3243-3dd4-4a8d-8c0d-dd76da1f02a5"/>
    <ds:schemaRef ds:uri="http://schemas.microsoft.com/sharepoint/v3"/>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{E198515E-891C-43AA-B2BC-11A631F24FC2}tf56410444_win32</Template>
  <TotalTime>1154</TotalTime>
  <Words>9915</Words>
  <Application>Microsoft Office PowerPoint</Application>
  <PresentationFormat>Widescreen</PresentationFormat>
  <Paragraphs>1598</Paragraphs>
  <Slides>201</Slides>
  <Notes>164</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201</vt:i4>
      </vt:variant>
    </vt:vector>
  </HeadingPairs>
  <TitlesOfParts>
    <vt:vector size="233" baseType="lpstr">
      <vt:lpstr>Algerian</vt:lpstr>
      <vt:lpstr>Arial</vt:lpstr>
      <vt:lpstr>Bahnschrift</vt:lpstr>
      <vt:lpstr>Baskerville</vt:lpstr>
      <vt:lpstr>Baskerville Old Face</vt:lpstr>
      <vt:lpstr>Bebas Neue</vt:lpstr>
      <vt:lpstr>Britannic Bold</vt:lpstr>
      <vt:lpstr>Calibri</vt:lpstr>
      <vt:lpstr>Consolas</vt:lpstr>
      <vt:lpstr>Federo</vt:lpstr>
      <vt:lpstr>Georgia</vt:lpstr>
      <vt:lpstr>Gill Sans Light</vt:lpstr>
      <vt:lpstr>Gill Sans Nova</vt:lpstr>
      <vt:lpstr>Gill Sans Nova Light</vt:lpstr>
      <vt:lpstr>Noto Sans Symbols</vt:lpstr>
      <vt:lpstr>Nunito</vt:lpstr>
      <vt:lpstr>Raleway</vt:lpstr>
      <vt:lpstr>Raleway Black</vt:lpstr>
      <vt:lpstr>Raleway ExtraBold</vt:lpstr>
      <vt:lpstr>Segoe UI</vt:lpstr>
      <vt:lpstr>Sitka Display</vt:lpstr>
      <vt:lpstr>Sitka Small</vt:lpstr>
      <vt:lpstr>Sitka Subheading</vt:lpstr>
      <vt:lpstr>Sitka Text</vt:lpstr>
      <vt:lpstr>Space Grotesk</vt:lpstr>
      <vt:lpstr>Space Grotesk SemiBold</vt:lpstr>
      <vt:lpstr>Stencil</vt:lpstr>
      <vt:lpstr>Tajawal</vt:lpstr>
      <vt:lpstr>Times New Roman</vt:lpstr>
      <vt:lpstr>Verdana</vt:lpstr>
      <vt:lpstr>Wingdings</vt:lpstr>
      <vt:lpstr>Office Theme</vt:lpstr>
      <vt:lpstr>MY JOURNAL TO PYTHON</vt:lpstr>
      <vt:lpstr>Agenda</vt:lpstr>
      <vt:lpstr>PowerPoint Presentation</vt:lpstr>
      <vt:lpstr>PowerPoint Presentation</vt:lpstr>
      <vt:lpstr>PowerPoint Presentation</vt:lpstr>
      <vt:lpstr>WHY TO LEARN PYTHON?</vt:lpstr>
      <vt:lpstr>Python Syntax</vt:lpstr>
      <vt:lpstr>PowerPoint Presentation</vt:lpstr>
      <vt:lpstr>PowerPoint Presentation</vt:lpstr>
      <vt:lpstr>PowerPoint Presentation</vt:lpstr>
      <vt:lpstr>PYTHON VARIABLES</vt:lpstr>
      <vt:lpstr>PowerPoint Presentation</vt:lpstr>
      <vt:lpstr>BUILT-IN DATA TYPES</vt:lpstr>
      <vt:lpstr>PowerPoint Presentation</vt:lpstr>
      <vt:lpstr>SETTING THE SPECIFIC DATA TYPE</vt:lpstr>
      <vt:lpstr>PowerPoint Presentation</vt:lpstr>
      <vt:lpstr>PowerPoint Presentation</vt:lpstr>
      <vt:lpstr>Input &amp; Output:  input() and print()</vt:lpstr>
      <vt:lpstr>PYTHON STRINGS</vt:lpstr>
      <vt:lpstr>Multiline Strings  </vt:lpstr>
      <vt:lpstr>Multiline Strings  </vt:lpstr>
      <vt:lpstr>STRINGS IN PYTHON ARE ARRAYS OF BYTES. REPRESENTING UNICODE CHARACTERS</vt:lpstr>
      <vt:lpstr>PowerPoint Presentation</vt:lpstr>
      <vt:lpstr>Looping Through a String  </vt:lpstr>
      <vt:lpstr>PowerPoint Presentation</vt:lpstr>
      <vt:lpstr> Check String: To check if a certain phrase or character is  present in a string, we can use the keyword in. keyword in vs if True or False </vt:lpstr>
      <vt:lpstr>Negative indexing</vt:lpstr>
      <vt:lpstr>Python - Modify Strings</vt:lpstr>
      <vt:lpstr> </vt:lpstr>
      <vt:lpstr>PowerPoint Presentation</vt:lpstr>
      <vt:lpstr>String Concatenation:  To concatenate, or combine, two strings you can use the + operator.</vt:lpstr>
      <vt:lpstr> </vt:lpstr>
      <vt:lpstr>String Methods  </vt:lpstr>
      <vt:lpstr>PYTHON  BOOLEANS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 Access List Items </vt:lpstr>
      <vt:lpstr>INTRODUCTION</vt:lpstr>
      <vt:lpstr>PowerPoint Presentation</vt:lpstr>
      <vt:lpstr>PRESENTATION</vt:lpstr>
      <vt:lpstr>PRESENTATION</vt:lpstr>
      <vt:lpstr>PowerPoint Presentation</vt:lpstr>
      <vt:lpstr>PowerPoint Presentation</vt:lpstr>
      <vt:lpstr>PowerPoint Presentation</vt:lpstr>
      <vt:lpstr>PowerPoint Presentation</vt:lpstr>
      <vt:lpstr>Python - loop Lists </vt:lpstr>
      <vt:lpstr>PRESENTATION</vt:lpstr>
      <vt:lpstr>PowerPoint Presentation</vt:lpstr>
      <vt:lpstr>PowerPoint Presentation</vt:lpstr>
      <vt:lpstr>PYTHON - TUPLES</vt:lpstr>
      <vt:lpstr>TUPLE</vt:lpstr>
      <vt:lpstr>ANALYSIS</vt:lpstr>
      <vt:lpstr>PowerPoint Presentation</vt:lpstr>
      <vt:lpstr>ANALYSIS</vt:lpstr>
      <vt:lpstr>ANALYSIS</vt:lpstr>
      <vt:lpstr>ANALYSIS</vt:lpstr>
      <vt:lpstr>ANALYSIS</vt:lpstr>
      <vt:lpstr>ANALYSIS</vt:lpstr>
      <vt:lpstr>ANALYSIS</vt:lpstr>
      <vt:lpstr>03.</vt:lpstr>
      <vt:lpstr>PowerPoint Presentation</vt:lpstr>
      <vt:lpstr>PYTHON – access TUPLE itemS</vt:lpstr>
      <vt:lpstr>03.</vt:lpstr>
      <vt:lpstr>03.</vt:lpstr>
      <vt:lpstr>03.</vt:lpstr>
      <vt:lpstr>03.</vt:lpstr>
      <vt:lpstr>03.</vt:lpstr>
      <vt:lpstr>PYTHON – update TUPLEs</vt:lpstr>
      <vt:lpstr>03.</vt:lpstr>
      <vt:lpstr>03.</vt:lpstr>
      <vt:lpstr>03.</vt:lpstr>
      <vt:lpstr>03.</vt:lpstr>
      <vt:lpstr>PYTHON – unpack TUPLEs</vt:lpstr>
      <vt:lpstr>03.</vt:lpstr>
      <vt:lpstr>03.</vt:lpstr>
      <vt:lpstr>03.</vt:lpstr>
      <vt:lpstr>03.</vt:lpstr>
      <vt:lpstr>PYTHON – loop TUPLEs</vt:lpstr>
      <vt:lpstr>03.</vt:lpstr>
      <vt:lpstr>03.</vt:lpstr>
      <vt:lpstr>03.</vt:lpstr>
      <vt:lpstr>PYTHON – join TUPLEs</vt:lpstr>
      <vt:lpstr>03.</vt:lpstr>
      <vt:lpstr>03.</vt:lpstr>
      <vt:lpstr>PYTHON –TUPLE methods</vt:lpstr>
      <vt:lpstr>03.</vt:lpstr>
      <vt:lpstr>PYTHON – sets</vt:lpstr>
      <vt:lpstr>PowerPoint Presentation</vt:lpstr>
      <vt:lpstr>PowerPoint Presentation</vt:lpstr>
      <vt:lpstr>PowerPoint Presentation</vt:lpstr>
      <vt:lpstr>03.</vt:lpstr>
      <vt:lpstr>PYTHON – access set items</vt:lpstr>
      <vt:lpstr>03.</vt:lpstr>
      <vt:lpstr>03.</vt:lpstr>
      <vt:lpstr>03.</vt:lpstr>
      <vt:lpstr>03.</vt:lpstr>
      <vt:lpstr>03.</vt:lpstr>
      <vt:lpstr>03.</vt:lpstr>
      <vt:lpstr>03.</vt:lpstr>
      <vt:lpstr>03.</vt:lpstr>
      <vt:lpstr>03.</vt:lpstr>
      <vt:lpstr>03.</vt:lpstr>
      <vt:lpstr>03.</vt:lpstr>
      <vt:lpstr>PowerPoint Presentation</vt:lpstr>
      <vt:lpstr>03.</vt:lpstr>
      <vt:lpstr>03.</vt:lpstr>
      <vt:lpstr>03.</vt:lpstr>
      <vt:lpstr>03.</vt:lpstr>
      <vt:lpstr>PowerPoint Presentation</vt:lpstr>
      <vt:lpstr>PowerPoint Presentation</vt:lpstr>
      <vt:lpstr>PowerPoint Presentation</vt:lpstr>
      <vt:lpstr>PYTHON – dictionaries</vt:lpstr>
      <vt:lpstr>PowerPoint Presentation</vt:lpstr>
      <vt:lpstr>PowerPoint Presentation</vt:lpstr>
      <vt:lpstr>PowerPoint Presentation</vt:lpstr>
      <vt:lpstr>PowerPoint Presentation</vt:lpstr>
      <vt:lpstr>Dictionaries are used to store data values in key:value pairs. A dictionary is a collection which is ordered*, changeable and do not allow duplicates. As of Python version 3.7, dictionaries are ordered. In Python 3.6 and earlier, dictionaries are unordered. Dictionaries are written with curly brackets, and have keys and values: </vt:lpstr>
      <vt:lpstr>PowerPoint Presentation</vt:lpstr>
      <vt:lpstr>PowerPoint Presentation</vt:lpstr>
      <vt:lpstr>List is a collection which is ordered and changeable. Allows duplicate members.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If ...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While Loops</vt:lpstr>
      <vt:lpstr>PowerPoint Presentation</vt:lpstr>
      <vt:lpstr>PowerPoint Presentation</vt:lpstr>
      <vt:lpstr>PowerPoint Presentation</vt:lpstr>
      <vt:lpstr>PowerPoint Presentation</vt:lpstr>
      <vt:lpstr>PowerPoint Presentation</vt:lpstr>
      <vt:lpstr>Python FOR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recursion</vt:lpstr>
      <vt:lpstr>PowerPoint Presentation</vt:lpstr>
      <vt:lpstr>Python lambda</vt:lpstr>
      <vt:lpstr>PowerPoint Presentation</vt:lpstr>
      <vt:lpstr>PowerPoint Presentation</vt:lpstr>
      <vt:lpstr>PowerPoint Presentation</vt:lpstr>
      <vt:lpstr>Python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JOURNAL TO PYTHON</dc:title>
  <dc:creator>JOANA MARIE</dc:creator>
  <cp:lastModifiedBy>JOANA MARIE</cp:lastModifiedBy>
  <cp:revision>22</cp:revision>
  <dcterms:created xsi:type="dcterms:W3CDTF">2022-11-27T09:45:15Z</dcterms:created>
  <dcterms:modified xsi:type="dcterms:W3CDTF">2022-12-28T13:49:01Z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